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Lst>
  <p:notesMasterIdLst>
    <p:notesMasterId r:id="rId64"/>
  </p:notesMasterIdLst>
  <p:sldIdLst>
    <p:sldId id="378" r:id="rId4"/>
    <p:sldId id="425" r:id="rId5"/>
    <p:sldId id="414" r:id="rId6"/>
    <p:sldId id="415" r:id="rId7"/>
    <p:sldId id="385" r:id="rId8"/>
    <p:sldId id="419" r:id="rId9"/>
    <p:sldId id="417" r:id="rId10"/>
    <p:sldId id="292" r:id="rId11"/>
    <p:sldId id="301" r:id="rId12"/>
    <p:sldId id="387" r:id="rId13"/>
    <p:sldId id="389" r:id="rId14"/>
    <p:sldId id="349" r:id="rId15"/>
    <p:sldId id="390" r:id="rId16"/>
    <p:sldId id="372" r:id="rId17"/>
    <p:sldId id="404" r:id="rId18"/>
    <p:sldId id="433" r:id="rId19"/>
    <p:sldId id="432" r:id="rId20"/>
    <p:sldId id="430" r:id="rId21"/>
    <p:sldId id="431" r:id="rId22"/>
    <p:sldId id="330" r:id="rId23"/>
    <p:sldId id="403" r:id="rId24"/>
    <p:sldId id="359" r:id="rId25"/>
    <p:sldId id="335" r:id="rId26"/>
    <p:sldId id="452" r:id="rId27"/>
    <p:sldId id="343" r:id="rId28"/>
    <p:sldId id="453" r:id="rId29"/>
    <p:sldId id="454" r:id="rId30"/>
    <p:sldId id="456" r:id="rId31"/>
    <p:sldId id="457" r:id="rId32"/>
    <p:sldId id="458" r:id="rId33"/>
    <p:sldId id="313" r:id="rId34"/>
    <p:sldId id="309" r:id="rId35"/>
    <p:sldId id="305" r:id="rId36"/>
    <p:sldId id="373" r:id="rId37"/>
    <p:sldId id="406" r:id="rId38"/>
    <p:sldId id="407" r:id="rId39"/>
    <p:sldId id="405" r:id="rId40"/>
    <p:sldId id="426" r:id="rId41"/>
    <p:sldId id="461" r:id="rId42"/>
    <p:sldId id="462" r:id="rId43"/>
    <p:sldId id="463" r:id="rId44"/>
    <p:sldId id="464" r:id="rId45"/>
    <p:sldId id="384" r:id="rId46"/>
    <p:sldId id="401" r:id="rId47"/>
    <p:sldId id="421" r:id="rId48"/>
    <p:sldId id="420" r:id="rId49"/>
    <p:sldId id="459" r:id="rId50"/>
    <p:sldId id="423" r:id="rId51"/>
    <p:sldId id="466" r:id="rId52"/>
    <p:sldId id="295" r:id="rId53"/>
    <p:sldId id="410" r:id="rId54"/>
    <p:sldId id="460" r:id="rId55"/>
    <p:sldId id="396" r:id="rId56"/>
    <p:sldId id="382" r:id="rId57"/>
    <p:sldId id="411" r:id="rId58"/>
    <p:sldId id="392" r:id="rId59"/>
    <p:sldId id="361" r:id="rId60"/>
    <p:sldId id="398" r:id="rId61"/>
    <p:sldId id="375" r:id="rId62"/>
    <p:sldId id="418" r:id="rId6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53"/>
    <a:srgbClr val="FFFF3F"/>
    <a:srgbClr val="FFFF66"/>
    <a:srgbClr val="37CBFF"/>
    <a:srgbClr val="FF6600"/>
    <a:srgbClr val="99FF66"/>
    <a:srgbClr val="63666A"/>
    <a:srgbClr val="1969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039456-664B-4372-AA97-4ADBBF00D160}" v="1" dt="2022-08-13T01:38:17.083"/>
    <p1510:client id="{9DE1AD24-82CB-4B52-9551-5689A61AD86D}" v="624" dt="2022-08-12T23:07:50.9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36892" autoAdjust="0"/>
    <p:restoredTop sz="94660"/>
  </p:normalViewPr>
  <p:slideViewPr>
    <p:cSldViewPr snapToGrid="0">
      <p:cViewPr varScale="1">
        <p:scale>
          <a:sx n="62" d="100"/>
          <a:sy n="62" d="100"/>
        </p:scale>
        <p:origin x="84" y="210"/>
      </p:cViewPr>
      <p:guideLst/>
    </p:cSldViewPr>
  </p:slideViewPr>
  <p:notesTextViewPr>
    <p:cViewPr>
      <p:scale>
        <a:sx n="1" d="1"/>
        <a:sy n="1" d="1"/>
      </p:scale>
      <p:origin x="0" y="0"/>
    </p:cViewPr>
  </p:notesTextViewPr>
  <p:sorterViewPr>
    <p:cViewPr>
      <p:scale>
        <a:sx n="100" d="100"/>
        <a:sy n="100" d="100"/>
      </p:scale>
      <p:origin x="0" y="-24846"/>
    </p:cViewPr>
  </p:sorterViewPr>
  <p:notesViewPr>
    <p:cSldViewPr snapToGrid="0">
      <p:cViewPr varScale="1">
        <p:scale>
          <a:sx n="50" d="100"/>
          <a:sy n="50" d="100"/>
        </p:scale>
        <p:origin x="2814"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oepfli, Karla" userId="ecb1e690-eda8-4c20-bb9e-d5e8773de2af" providerId="ADAL" clId="{9D039456-664B-4372-AA97-4ADBBF00D160}"/>
    <pc:docChg chg="custSel modSld modNotesMaster">
      <pc:chgData name="Knoepfli, Karla" userId="ecb1e690-eda8-4c20-bb9e-d5e8773de2af" providerId="ADAL" clId="{9D039456-664B-4372-AA97-4ADBBF00D160}" dt="2022-08-13T01:41:36.553" v="8" actId="1076"/>
      <pc:docMkLst>
        <pc:docMk/>
      </pc:docMkLst>
      <pc:sldChg chg="modNotes">
        <pc:chgData name="Knoepfli, Karla" userId="ecb1e690-eda8-4c20-bb9e-d5e8773de2af" providerId="ADAL" clId="{9D039456-664B-4372-AA97-4ADBBF00D160}" dt="2022-08-13T01:38:17.083" v="2"/>
        <pc:sldMkLst>
          <pc:docMk/>
          <pc:sldMk cId="0" sldId="292"/>
        </pc:sldMkLst>
      </pc:sldChg>
      <pc:sldChg chg="modNotes">
        <pc:chgData name="Knoepfli, Karla" userId="ecb1e690-eda8-4c20-bb9e-d5e8773de2af" providerId="ADAL" clId="{9D039456-664B-4372-AA97-4ADBBF00D160}" dt="2022-08-13T01:38:17.083" v="2"/>
        <pc:sldMkLst>
          <pc:docMk/>
          <pc:sldMk cId="0" sldId="295"/>
        </pc:sldMkLst>
      </pc:sldChg>
      <pc:sldChg chg="modNotes">
        <pc:chgData name="Knoepfli, Karla" userId="ecb1e690-eda8-4c20-bb9e-d5e8773de2af" providerId="ADAL" clId="{9D039456-664B-4372-AA97-4ADBBF00D160}" dt="2022-08-13T01:38:17.083" v="2"/>
        <pc:sldMkLst>
          <pc:docMk/>
          <pc:sldMk cId="0" sldId="301"/>
        </pc:sldMkLst>
      </pc:sldChg>
      <pc:sldChg chg="modNotes">
        <pc:chgData name="Knoepfli, Karla" userId="ecb1e690-eda8-4c20-bb9e-d5e8773de2af" providerId="ADAL" clId="{9D039456-664B-4372-AA97-4ADBBF00D160}" dt="2022-08-13T01:38:17.083" v="2"/>
        <pc:sldMkLst>
          <pc:docMk/>
          <pc:sldMk cId="0" sldId="305"/>
        </pc:sldMkLst>
      </pc:sldChg>
      <pc:sldChg chg="modNotes">
        <pc:chgData name="Knoepfli, Karla" userId="ecb1e690-eda8-4c20-bb9e-d5e8773de2af" providerId="ADAL" clId="{9D039456-664B-4372-AA97-4ADBBF00D160}" dt="2022-08-13T01:38:17.083" v="2"/>
        <pc:sldMkLst>
          <pc:docMk/>
          <pc:sldMk cId="0" sldId="330"/>
        </pc:sldMkLst>
      </pc:sldChg>
      <pc:sldChg chg="modNotes">
        <pc:chgData name="Knoepfli, Karla" userId="ecb1e690-eda8-4c20-bb9e-d5e8773de2af" providerId="ADAL" clId="{9D039456-664B-4372-AA97-4ADBBF00D160}" dt="2022-08-13T01:38:17.083" v="2"/>
        <pc:sldMkLst>
          <pc:docMk/>
          <pc:sldMk cId="0" sldId="335"/>
        </pc:sldMkLst>
      </pc:sldChg>
      <pc:sldChg chg="modNotes">
        <pc:chgData name="Knoepfli, Karla" userId="ecb1e690-eda8-4c20-bb9e-d5e8773de2af" providerId="ADAL" clId="{9D039456-664B-4372-AA97-4ADBBF00D160}" dt="2022-08-13T01:38:17.083" v="2"/>
        <pc:sldMkLst>
          <pc:docMk/>
          <pc:sldMk cId="0" sldId="343"/>
        </pc:sldMkLst>
      </pc:sldChg>
      <pc:sldChg chg="modNotes">
        <pc:chgData name="Knoepfli, Karla" userId="ecb1e690-eda8-4c20-bb9e-d5e8773de2af" providerId="ADAL" clId="{9D039456-664B-4372-AA97-4ADBBF00D160}" dt="2022-08-13T01:38:17.083" v="2"/>
        <pc:sldMkLst>
          <pc:docMk/>
          <pc:sldMk cId="0" sldId="359"/>
        </pc:sldMkLst>
      </pc:sldChg>
      <pc:sldChg chg="modNotes">
        <pc:chgData name="Knoepfli, Karla" userId="ecb1e690-eda8-4c20-bb9e-d5e8773de2af" providerId="ADAL" clId="{9D039456-664B-4372-AA97-4ADBBF00D160}" dt="2022-08-13T01:38:17.083" v="2"/>
        <pc:sldMkLst>
          <pc:docMk/>
          <pc:sldMk cId="0" sldId="372"/>
        </pc:sldMkLst>
      </pc:sldChg>
      <pc:sldChg chg="modNotes">
        <pc:chgData name="Knoepfli, Karla" userId="ecb1e690-eda8-4c20-bb9e-d5e8773de2af" providerId="ADAL" clId="{9D039456-664B-4372-AA97-4ADBBF00D160}" dt="2022-08-13T01:38:17.083" v="2"/>
        <pc:sldMkLst>
          <pc:docMk/>
          <pc:sldMk cId="0" sldId="373"/>
        </pc:sldMkLst>
      </pc:sldChg>
      <pc:sldChg chg="modNotes">
        <pc:chgData name="Knoepfli, Karla" userId="ecb1e690-eda8-4c20-bb9e-d5e8773de2af" providerId="ADAL" clId="{9D039456-664B-4372-AA97-4ADBBF00D160}" dt="2022-08-13T01:38:17.083" v="2"/>
        <pc:sldMkLst>
          <pc:docMk/>
          <pc:sldMk cId="0" sldId="375"/>
        </pc:sldMkLst>
      </pc:sldChg>
      <pc:sldChg chg="modSp mod modNotes">
        <pc:chgData name="Knoepfli, Karla" userId="ecb1e690-eda8-4c20-bb9e-d5e8773de2af" providerId="ADAL" clId="{9D039456-664B-4372-AA97-4ADBBF00D160}" dt="2022-08-13T01:41:36.553" v="8" actId="1076"/>
        <pc:sldMkLst>
          <pc:docMk/>
          <pc:sldMk cId="0" sldId="378"/>
        </pc:sldMkLst>
        <pc:spChg chg="mod">
          <ac:chgData name="Knoepfli, Karla" userId="ecb1e690-eda8-4c20-bb9e-d5e8773de2af" providerId="ADAL" clId="{9D039456-664B-4372-AA97-4ADBBF00D160}" dt="2022-08-13T01:37:14.251" v="1" actId="20577"/>
          <ac:spMkLst>
            <pc:docMk/>
            <pc:sldMk cId="0" sldId="378"/>
            <ac:spMk id="30" creationId="{B8DBA7CB-9412-4183-BA68-CD6078CEF893}"/>
          </ac:spMkLst>
        </pc:spChg>
      </pc:sldChg>
      <pc:sldChg chg="modNotes">
        <pc:chgData name="Knoepfli, Karla" userId="ecb1e690-eda8-4c20-bb9e-d5e8773de2af" providerId="ADAL" clId="{9D039456-664B-4372-AA97-4ADBBF00D160}" dt="2022-08-13T01:38:17.083" v="2"/>
        <pc:sldMkLst>
          <pc:docMk/>
          <pc:sldMk cId="2964819547" sldId="382"/>
        </pc:sldMkLst>
      </pc:sldChg>
      <pc:sldChg chg="modNotes">
        <pc:chgData name="Knoepfli, Karla" userId="ecb1e690-eda8-4c20-bb9e-d5e8773de2af" providerId="ADAL" clId="{9D039456-664B-4372-AA97-4ADBBF00D160}" dt="2022-08-13T01:41:22.346" v="4" actId="27636"/>
        <pc:sldMkLst>
          <pc:docMk/>
          <pc:sldMk cId="2196963615" sldId="387"/>
        </pc:sldMkLst>
      </pc:sldChg>
      <pc:sldChg chg="modNotes">
        <pc:chgData name="Knoepfli, Karla" userId="ecb1e690-eda8-4c20-bb9e-d5e8773de2af" providerId="ADAL" clId="{9D039456-664B-4372-AA97-4ADBBF00D160}" dt="2022-08-13T01:38:17.083" v="2"/>
        <pc:sldMkLst>
          <pc:docMk/>
          <pc:sldMk cId="2854534193" sldId="389"/>
        </pc:sldMkLst>
      </pc:sldChg>
      <pc:sldChg chg="modNotes">
        <pc:chgData name="Knoepfli, Karla" userId="ecb1e690-eda8-4c20-bb9e-d5e8773de2af" providerId="ADAL" clId="{9D039456-664B-4372-AA97-4ADBBF00D160}" dt="2022-08-13T01:38:17.083" v="2"/>
        <pc:sldMkLst>
          <pc:docMk/>
          <pc:sldMk cId="3615674609" sldId="390"/>
        </pc:sldMkLst>
      </pc:sldChg>
      <pc:sldChg chg="modNotes">
        <pc:chgData name="Knoepfli, Karla" userId="ecb1e690-eda8-4c20-bb9e-d5e8773de2af" providerId="ADAL" clId="{9D039456-664B-4372-AA97-4ADBBF00D160}" dt="2022-08-13T01:38:17.083" v="2"/>
        <pc:sldMkLst>
          <pc:docMk/>
          <pc:sldMk cId="192381464" sldId="396"/>
        </pc:sldMkLst>
      </pc:sldChg>
      <pc:sldChg chg="modNotes">
        <pc:chgData name="Knoepfli, Karla" userId="ecb1e690-eda8-4c20-bb9e-d5e8773de2af" providerId="ADAL" clId="{9D039456-664B-4372-AA97-4ADBBF00D160}" dt="2022-08-13T01:38:17.083" v="2"/>
        <pc:sldMkLst>
          <pc:docMk/>
          <pc:sldMk cId="1018309449" sldId="398"/>
        </pc:sldMkLst>
      </pc:sldChg>
      <pc:sldChg chg="modNotes">
        <pc:chgData name="Knoepfli, Karla" userId="ecb1e690-eda8-4c20-bb9e-d5e8773de2af" providerId="ADAL" clId="{9D039456-664B-4372-AA97-4ADBBF00D160}" dt="2022-08-13T01:38:17.083" v="2"/>
        <pc:sldMkLst>
          <pc:docMk/>
          <pc:sldMk cId="1233043936" sldId="401"/>
        </pc:sldMkLst>
      </pc:sldChg>
      <pc:sldChg chg="modNotes">
        <pc:chgData name="Knoepfli, Karla" userId="ecb1e690-eda8-4c20-bb9e-d5e8773de2af" providerId="ADAL" clId="{9D039456-664B-4372-AA97-4ADBBF00D160}" dt="2022-08-13T01:38:17.083" v="2"/>
        <pc:sldMkLst>
          <pc:docMk/>
          <pc:sldMk cId="3330310178" sldId="404"/>
        </pc:sldMkLst>
      </pc:sldChg>
      <pc:sldChg chg="modNotes">
        <pc:chgData name="Knoepfli, Karla" userId="ecb1e690-eda8-4c20-bb9e-d5e8773de2af" providerId="ADAL" clId="{9D039456-664B-4372-AA97-4ADBBF00D160}" dt="2022-08-13T01:38:17.083" v="2"/>
        <pc:sldMkLst>
          <pc:docMk/>
          <pc:sldMk cId="954401704" sldId="406"/>
        </pc:sldMkLst>
      </pc:sldChg>
      <pc:sldChg chg="modNotes">
        <pc:chgData name="Knoepfli, Karla" userId="ecb1e690-eda8-4c20-bb9e-d5e8773de2af" providerId="ADAL" clId="{9D039456-664B-4372-AA97-4ADBBF00D160}" dt="2022-08-13T01:38:17.083" v="2"/>
        <pc:sldMkLst>
          <pc:docMk/>
          <pc:sldMk cId="228910130" sldId="407"/>
        </pc:sldMkLst>
      </pc:sldChg>
      <pc:sldChg chg="modNotes">
        <pc:chgData name="Knoepfli, Karla" userId="ecb1e690-eda8-4c20-bb9e-d5e8773de2af" providerId="ADAL" clId="{9D039456-664B-4372-AA97-4ADBBF00D160}" dt="2022-08-13T01:38:17.083" v="2"/>
        <pc:sldMkLst>
          <pc:docMk/>
          <pc:sldMk cId="1945141398" sldId="411"/>
        </pc:sldMkLst>
      </pc:sldChg>
      <pc:sldChg chg="modNotes">
        <pc:chgData name="Knoepfli, Karla" userId="ecb1e690-eda8-4c20-bb9e-d5e8773de2af" providerId="ADAL" clId="{9D039456-664B-4372-AA97-4ADBBF00D160}" dt="2022-08-13T01:38:17.083" v="2"/>
        <pc:sldMkLst>
          <pc:docMk/>
          <pc:sldMk cId="2289101928" sldId="415"/>
        </pc:sldMkLst>
      </pc:sldChg>
      <pc:sldChg chg="modNotes">
        <pc:chgData name="Knoepfli, Karla" userId="ecb1e690-eda8-4c20-bb9e-d5e8773de2af" providerId="ADAL" clId="{9D039456-664B-4372-AA97-4ADBBF00D160}" dt="2022-08-13T01:38:17.083" v="2"/>
        <pc:sldMkLst>
          <pc:docMk/>
          <pc:sldMk cId="404922153" sldId="419"/>
        </pc:sldMkLst>
      </pc:sldChg>
      <pc:sldChg chg="modNotes">
        <pc:chgData name="Knoepfli, Karla" userId="ecb1e690-eda8-4c20-bb9e-d5e8773de2af" providerId="ADAL" clId="{9D039456-664B-4372-AA97-4ADBBF00D160}" dt="2022-08-13T01:38:17.083" v="2"/>
        <pc:sldMkLst>
          <pc:docMk/>
          <pc:sldMk cId="2880556099" sldId="423"/>
        </pc:sldMkLst>
      </pc:sldChg>
      <pc:sldChg chg="modNotes">
        <pc:chgData name="Knoepfli, Karla" userId="ecb1e690-eda8-4c20-bb9e-d5e8773de2af" providerId="ADAL" clId="{9D039456-664B-4372-AA97-4ADBBF00D160}" dt="2022-08-13T01:38:17.083" v="2"/>
        <pc:sldMkLst>
          <pc:docMk/>
          <pc:sldMk cId="2908576906" sldId="425"/>
        </pc:sldMkLst>
      </pc:sldChg>
      <pc:sldChg chg="modNotes">
        <pc:chgData name="Knoepfli, Karla" userId="ecb1e690-eda8-4c20-bb9e-d5e8773de2af" providerId="ADAL" clId="{9D039456-664B-4372-AA97-4ADBBF00D160}" dt="2022-08-13T01:38:17.083" v="2"/>
        <pc:sldMkLst>
          <pc:docMk/>
          <pc:sldMk cId="3334063308" sldId="430"/>
        </pc:sldMkLst>
      </pc:sldChg>
      <pc:sldChg chg="modNotes">
        <pc:chgData name="Knoepfli, Karla" userId="ecb1e690-eda8-4c20-bb9e-d5e8773de2af" providerId="ADAL" clId="{9D039456-664B-4372-AA97-4ADBBF00D160}" dt="2022-08-13T01:38:17.083" v="2"/>
        <pc:sldMkLst>
          <pc:docMk/>
          <pc:sldMk cId="1166494193" sldId="431"/>
        </pc:sldMkLst>
      </pc:sldChg>
      <pc:sldChg chg="modNotes">
        <pc:chgData name="Knoepfli, Karla" userId="ecb1e690-eda8-4c20-bb9e-d5e8773de2af" providerId="ADAL" clId="{9D039456-664B-4372-AA97-4ADBBF00D160}" dt="2022-08-13T01:38:17.083" v="2"/>
        <pc:sldMkLst>
          <pc:docMk/>
          <pc:sldMk cId="1345062575" sldId="432"/>
        </pc:sldMkLst>
      </pc:sldChg>
      <pc:sldChg chg="modNotes">
        <pc:chgData name="Knoepfli, Karla" userId="ecb1e690-eda8-4c20-bb9e-d5e8773de2af" providerId="ADAL" clId="{9D039456-664B-4372-AA97-4ADBBF00D160}" dt="2022-08-13T01:38:17.083" v="2"/>
        <pc:sldMkLst>
          <pc:docMk/>
          <pc:sldMk cId="1389754226" sldId="453"/>
        </pc:sldMkLst>
      </pc:sldChg>
      <pc:sldChg chg="modNotes">
        <pc:chgData name="Knoepfli, Karla" userId="ecb1e690-eda8-4c20-bb9e-d5e8773de2af" providerId="ADAL" clId="{9D039456-664B-4372-AA97-4ADBBF00D160}" dt="2022-08-13T01:38:17.083" v="2"/>
        <pc:sldMkLst>
          <pc:docMk/>
          <pc:sldMk cId="2999719962" sldId="454"/>
        </pc:sldMkLst>
      </pc:sldChg>
      <pc:sldChg chg="modNotes">
        <pc:chgData name="Knoepfli, Karla" userId="ecb1e690-eda8-4c20-bb9e-d5e8773de2af" providerId="ADAL" clId="{9D039456-664B-4372-AA97-4ADBBF00D160}" dt="2022-08-13T01:38:17.083" v="2"/>
        <pc:sldMkLst>
          <pc:docMk/>
          <pc:sldMk cId="2472331857" sldId="456"/>
        </pc:sldMkLst>
      </pc:sldChg>
      <pc:sldChg chg="modNotes">
        <pc:chgData name="Knoepfli, Karla" userId="ecb1e690-eda8-4c20-bb9e-d5e8773de2af" providerId="ADAL" clId="{9D039456-664B-4372-AA97-4ADBBF00D160}" dt="2022-08-13T01:38:17.083" v="2"/>
        <pc:sldMkLst>
          <pc:docMk/>
          <pc:sldMk cId="1404375569" sldId="457"/>
        </pc:sldMkLst>
      </pc:sldChg>
      <pc:sldChg chg="modNotes">
        <pc:chgData name="Knoepfli, Karla" userId="ecb1e690-eda8-4c20-bb9e-d5e8773de2af" providerId="ADAL" clId="{9D039456-664B-4372-AA97-4ADBBF00D160}" dt="2022-08-13T01:38:17.083" v="2"/>
        <pc:sldMkLst>
          <pc:docMk/>
          <pc:sldMk cId="1007081347" sldId="460"/>
        </pc:sldMkLst>
      </pc:sldChg>
      <pc:sldChg chg="modNotes">
        <pc:chgData name="Knoepfli, Karla" userId="ecb1e690-eda8-4c20-bb9e-d5e8773de2af" providerId="ADAL" clId="{9D039456-664B-4372-AA97-4ADBBF00D160}" dt="2022-08-13T01:38:17.083" v="2"/>
        <pc:sldMkLst>
          <pc:docMk/>
          <pc:sldMk cId="3071839267" sldId="461"/>
        </pc:sldMkLst>
      </pc:sldChg>
      <pc:sldChg chg="modNotes">
        <pc:chgData name="Knoepfli, Karla" userId="ecb1e690-eda8-4c20-bb9e-d5e8773de2af" providerId="ADAL" clId="{9D039456-664B-4372-AA97-4ADBBF00D160}" dt="2022-08-13T01:38:17.083" v="2"/>
        <pc:sldMkLst>
          <pc:docMk/>
          <pc:sldMk cId="2668052654" sldId="462"/>
        </pc:sldMkLst>
      </pc:sldChg>
      <pc:sldChg chg="modNotes">
        <pc:chgData name="Knoepfli, Karla" userId="ecb1e690-eda8-4c20-bb9e-d5e8773de2af" providerId="ADAL" clId="{9D039456-664B-4372-AA97-4ADBBF00D160}" dt="2022-08-13T01:38:17.083" v="2"/>
        <pc:sldMkLst>
          <pc:docMk/>
          <pc:sldMk cId="1356033123" sldId="463"/>
        </pc:sldMkLst>
      </pc:sldChg>
      <pc:sldChg chg="modNotes">
        <pc:chgData name="Knoepfli, Karla" userId="ecb1e690-eda8-4c20-bb9e-d5e8773de2af" providerId="ADAL" clId="{9D039456-664B-4372-AA97-4ADBBF00D160}" dt="2022-08-13T01:38:17.083" v="2"/>
        <pc:sldMkLst>
          <pc:docMk/>
          <pc:sldMk cId="4145693879" sldId="464"/>
        </pc:sldMkLst>
      </pc:sldChg>
      <pc:sldChg chg="modNotes">
        <pc:chgData name="Knoepfli, Karla" userId="ecb1e690-eda8-4c20-bb9e-d5e8773de2af" providerId="ADAL" clId="{9D039456-664B-4372-AA97-4ADBBF00D160}" dt="2022-08-13T01:38:17.083" v="2"/>
        <pc:sldMkLst>
          <pc:docMk/>
          <pc:sldMk cId="1636452611" sldId="46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170399715677698E-2"/>
          <c:y val="0.28418750282100608"/>
          <c:w val="0.84887459807073951"/>
          <c:h val="0.51351351351351349"/>
        </c:manualLayout>
      </c:layout>
      <c:pie3DChart>
        <c:varyColors val="1"/>
        <c:ser>
          <c:idx val="0"/>
          <c:order val="0"/>
          <c:tx>
            <c:strRef>
              <c:f>Sheet1!$A$2</c:f>
              <c:strCache>
                <c:ptCount val="1"/>
                <c:pt idx="0">
                  <c:v>club meeting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0-154F-43AE-9EDF-A7438B5899F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154F-43AE-9EDF-A7438B5899F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2-154F-43AE-9EDF-A7438B5899FA}"/>
              </c:ext>
            </c:extLst>
          </c:dPt>
          <c:cat>
            <c:strRef>
              <c:f>Sheet1!$B$1:$D$1</c:f>
              <c:strCache>
                <c:ptCount val="3"/>
                <c:pt idx="0">
                  <c:v>Education</c:v>
                </c:pt>
                <c:pt idx="1">
                  <c:v>Business</c:v>
                </c:pt>
                <c:pt idx="2">
                  <c:v>Recreation</c:v>
                </c:pt>
              </c:strCache>
            </c:strRef>
          </c:cat>
          <c:val>
            <c:numRef>
              <c:f>Sheet1!$B$2:$D$2</c:f>
              <c:numCache>
                <c:formatCode>General</c:formatCode>
                <c:ptCount val="3"/>
                <c:pt idx="0">
                  <c:v>50</c:v>
                </c:pt>
                <c:pt idx="1">
                  <c:v>17</c:v>
                </c:pt>
                <c:pt idx="2">
                  <c:v>33</c:v>
                </c:pt>
              </c:numCache>
            </c:numRef>
          </c:val>
          <c:extLst>
            <c:ext xmlns:c16="http://schemas.microsoft.com/office/drawing/2014/chart" uri="{C3380CC4-5D6E-409C-BE32-E72D297353CC}">
              <c16:uniqueId val="{00000003-154F-43AE-9EDF-A7438B5899FA}"/>
            </c:ext>
          </c:extLst>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49" tIns="48324" rIns="96649" bIns="48324"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49" tIns="48324" rIns="96649" bIns="48324" rtlCol="0"/>
          <a:lstStyle>
            <a:lvl1pPr algn="r">
              <a:defRPr sz="1200"/>
            </a:lvl1pPr>
          </a:lstStyle>
          <a:p>
            <a:fld id="{2A77572F-BFA1-47C6-8C4E-FAC6754429B4}" type="datetimeFigureOut">
              <a:rPr lang="en-US" smtClean="0"/>
              <a:t>8/12/2022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9" tIns="48324" rIns="96649" bIns="48324" rtlCol="0" anchor="ctr"/>
          <a:lstStyle/>
          <a:p>
            <a:endParaRPr lang="en-US"/>
          </a:p>
        </p:txBody>
      </p:sp>
      <p:sp>
        <p:nvSpPr>
          <p:cNvPr id="5" name="Notes Placeholder 4"/>
          <p:cNvSpPr>
            <a:spLocks noGrp="1"/>
          </p:cNvSpPr>
          <p:nvPr>
            <p:ph type="body" sz="quarter" idx="3"/>
          </p:nvPr>
        </p:nvSpPr>
        <p:spPr>
          <a:xfrm>
            <a:off x="731520" y="4620579"/>
            <a:ext cx="5852160" cy="3780472"/>
          </a:xfrm>
          <a:prstGeom prst="rect">
            <a:avLst/>
          </a:prstGeom>
        </p:spPr>
        <p:txBody>
          <a:bodyPr vert="horz" lIns="96649" tIns="48324" rIns="96649"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9" tIns="48324" rIns="96649" bIns="48324"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9" tIns="48324" rIns="96649" bIns="48324" rtlCol="0" anchor="b"/>
          <a:lstStyle>
            <a:lvl1pPr algn="r">
              <a:defRPr sz="1200"/>
            </a:lvl1pPr>
          </a:lstStyle>
          <a:p>
            <a:fld id="{F39C5A6C-8081-45B7-8863-ECB38D7707F8}" type="slidenum">
              <a:rPr lang="en-US" smtClean="0"/>
              <a:t>‹#›</a:t>
            </a:fld>
            <a:endParaRPr lang="en-US"/>
          </a:p>
        </p:txBody>
      </p:sp>
    </p:spTree>
    <p:extLst>
      <p:ext uri="{BB962C8B-B14F-4D97-AF65-F5344CB8AC3E}">
        <p14:creationId xmlns:p14="http://schemas.microsoft.com/office/powerpoint/2010/main" val="24577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4h.okstate.edu/educators/4h-online-help-sheets/index.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4h.okstate.edu/educators/volunteer-management-system/index.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30.png"/></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4-h.org/wp-content/uploads/2017/01/ECOP-Defining-4-H-PYD-Final-Draft-2-17.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12.png"/></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4h.okstate.edu/educators/risk-management/index.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4h.okstate.edu/educators/forms-and-applications/index.html"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ki/File:Oklahoma_WP_Logo.sv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dminfinance.okstate.edu/policies/html-pages/1-0133_student-travel.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oklahoma.gov/dps/faqs/identification-faq/graduated-driver-license-faq.html#:~:text=NEW%20GRADUATED%20DRIVER%20LICENSE%20(GDL,seated%20next%20to%20the%20teenag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4h.okstate.edu/volunteers/club-management/index.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4h.okstate.edu/volunteers/leadership/index.html"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helping-youth-thrive.extension.org/what-are-spark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4h.okstate.edu/volunteers/leadership/index.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4-h.org/wp-content/uploads/2017/01/ECOP-Defining-4-H-PYD-Final-Draft-2-17.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4h.okstate.edu/projects/index.htm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741363"/>
            <a:ext cx="5759450" cy="3240087"/>
          </a:xfrm>
        </p:spPr>
      </p:sp>
      <p:sp>
        <p:nvSpPr>
          <p:cNvPr id="3" name="Notes Placeholder 2"/>
          <p:cNvSpPr>
            <a:spLocks noGrp="1"/>
          </p:cNvSpPr>
          <p:nvPr>
            <p:ph type="body" idx="1"/>
          </p:nvPr>
        </p:nvSpPr>
        <p:spPr>
          <a:xfrm>
            <a:off x="634233" y="4209672"/>
            <a:ext cx="5989584" cy="2082855"/>
          </a:xfrm>
        </p:spPr>
        <p:txBody>
          <a:bodyPr/>
          <a:lstStyle/>
          <a:p>
            <a:pPr>
              <a:spcAft>
                <a:spcPts val="615"/>
              </a:spcAft>
            </a:pPr>
            <a:r>
              <a:rPr lang="en-US" sz="1100" dirty="0"/>
              <a:t>** This presentation was developed under the advisement and as a project of the Oklahoma Volunteer Board.</a:t>
            </a:r>
          </a:p>
          <a:p>
            <a:pPr>
              <a:spcAft>
                <a:spcPts val="615"/>
              </a:spcAft>
            </a:pPr>
            <a:r>
              <a:rPr lang="en-US" sz="1100" dirty="0"/>
              <a:t>Intended use:  </a:t>
            </a:r>
            <a:r>
              <a:rPr lang="en-US" sz="1100" i="1" dirty="0"/>
              <a:t>To guide fall enrollment meetings conducted with club leaders.  </a:t>
            </a:r>
            <a:r>
              <a:rPr lang="en-US" sz="1100" dirty="0"/>
              <a:t>Each sections is only intended as a review of basics information contained within Units 1-3 of OK 4-H Volunteer Core Competencies.</a:t>
            </a:r>
          </a:p>
          <a:p>
            <a:pPr>
              <a:spcAft>
                <a:spcPts val="615"/>
              </a:spcAft>
            </a:pPr>
            <a:r>
              <a:rPr lang="en-US" sz="1100" dirty="0"/>
              <a:t>It is not intended to be an in-depth training on any one subject/topic.  Choose those sections which you feel will be most beneficial.  Use the review as a litmus test of what club leaders might need in more detail</a:t>
            </a:r>
          </a:p>
          <a:p>
            <a:pPr>
              <a:spcAft>
                <a:spcPts val="615"/>
              </a:spcAft>
            </a:pPr>
            <a:r>
              <a:rPr lang="en-US" sz="1100" dirty="0"/>
              <a:t>Section 8, Orientation: “Welcome to the Family,” is intended for presentation by the club leader/volunteer/Extension staff when orienting new families. </a:t>
            </a:r>
          </a:p>
        </p:txBody>
      </p:sp>
      <p:sp>
        <p:nvSpPr>
          <p:cNvPr id="4" name="Footer Placeholder 3"/>
          <p:cNvSpPr>
            <a:spLocks noGrp="1"/>
          </p:cNvSpPr>
          <p:nvPr>
            <p:ph type="ftr" sz="quarter" idx="10"/>
          </p:nvPr>
        </p:nvSpPr>
        <p:spPr/>
        <p:txBody>
          <a:bodyPr/>
          <a:lstStyle/>
          <a:p>
            <a:pPr>
              <a:defRPr/>
            </a:pPr>
            <a:r>
              <a:rPr lang="en-US"/>
              <a:t>Oklahoma 4-H Volunteer Management System</a:t>
            </a:r>
          </a:p>
        </p:txBody>
      </p:sp>
      <p:sp>
        <p:nvSpPr>
          <p:cNvPr id="5" name="Slide Number Placeholder 4"/>
          <p:cNvSpPr>
            <a:spLocks noGrp="1"/>
          </p:cNvSpPr>
          <p:nvPr>
            <p:ph type="sldNum" sz="quarter" idx="11"/>
          </p:nvPr>
        </p:nvSpPr>
        <p:spPr/>
        <p:txBody>
          <a:bodyPr/>
          <a:lstStyle/>
          <a:p>
            <a:pPr>
              <a:defRPr/>
            </a:pPr>
            <a:fld id="{3B94707D-B695-4E4F-9520-EACA148B990D}" type="slidenum">
              <a:rPr lang="en-US" smtClean="0"/>
              <a:pPr>
                <a:defRPr/>
              </a:pPr>
              <a:t>1</a:t>
            </a:fld>
            <a:endParaRPr lang="en-US"/>
          </a:p>
        </p:txBody>
      </p:sp>
      <p:pic>
        <p:nvPicPr>
          <p:cNvPr id="6" name="Picture 5" descr="Qr code&#10;&#10;Description automatically generated">
            <a:extLst>
              <a:ext uri="{FF2B5EF4-FFF2-40B4-BE49-F238E27FC236}">
                <a16:creationId xmlns:a16="http://schemas.microsoft.com/office/drawing/2014/main" id="{E8C09712-373F-4105-8739-C7C4AF837E5D}"/>
              </a:ext>
            </a:extLst>
          </p:cNvPr>
          <p:cNvPicPr>
            <a:picLocks noChangeAspect="1"/>
          </p:cNvPicPr>
          <p:nvPr/>
        </p:nvPicPr>
        <p:blipFill>
          <a:blip r:embed="rId3"/>
          <a:stretch>
            <a:fillRect/>
          </a:stretch>
        </p:blipFill>
        <p:spPr>
          <a:xfrm>
            <a:off x="4726382" y="7000279"/>
            <a:ext cx="2004330" cy="1983794"/>
          </a:xfrm>
          <a:prstGeom prst="rect">
            <a:avLst/>
          </a:prstGeom>
        </p:spPr>
      </p:pic>
      <p:sp>
        <p:nvSpPr>
          <p:cNvPr id="8" name="TextBox 7">
            <a:extLst>
              <a:ext uri="{FF2B5EF4-FFF2-40B4-BE49-F238E27FC236}">
                <a16:creationId xmlns:a16="http://schemas.microsoft.com/office/drawing/2014/main" id="{7EDAF157-0DBC-4B45-9EE0-69A8304F1A2B}"/>
              </a:ext>
            </a:extLst>
          </p:cNvPr>
          <p:cNvSpPr txBox="1"/>
          <p:nvPr/>
        </p:nvSpPr>
        <p:spPr>
          <a:xfrm>
            <a:off x="748747" y="6357756"/>
            <a:ext cx="3977635" cy="2352221"/>
          </a:xfrm>
          <a:prstGeom prst="rect">
            <a:avLst/>
          </a:prstGeom>
          <a:noFill/>
        </p:spPr>
        <p:txBody>
          <a:bodyPr wrap="square" lIns="94851" tIns="47425" rIns="94851" bIns="47425">
            <a:spAutoFit/>
          </a:bodyPr>
          <a:lstStyle/>
          <a:p>
            <a:pPr>
              <a:spcAft>
                <a:spcPts val="615"/>
              </a:spcAft>
            </a:pPr>
            <a:r>
              <a:rPr lang="en-US" sz="1100" b="1" u="sng" dirty="0"/>
              <a:t>Sections:</a:t>
            </a:r>
          </a:p>
          <a:p>
            <a:pPr marL="235509" indent="-235509">
              <a:buFont typeface="+mj-lt"/>
              <a:buAutoNum type="arabicPeriod"/>
            </a:pPr>
            <a:r>
              <a:rPr lang="en-US" sz="1100" dirty="0"/>
              <a:t>Positive Youth Development – a review</a:t>
            </a:r>
          </a:p>
          <a:p>
            <a:pPr marL="235509" indent="-235509">
              <a:buFont typeface="+mj-lt"/>
              <a:buAutoNum type="arabicPeriod"/>
            </a:pPr>
            <a:r>
              <a:rPr lang="en-US" sz="1100" dirty="0"/>
              <a:t>Enrollment and Retention– general information, supplement with county deadlines and expectations</a:t>
            </a:r>
          </a:p>
          <a:p>
            <a:pPr marL="235509" indent="-235509">
              <a:buFont typeface="+mj-lt"/>
              <a:buAutoNum type="arabicPeriod"/>
            </a:pPr>
            <a:r>
              <a:rPr lang="en-US" sz="1100" dirty="0"/>
              <a:t>Volunteer Engagement - review volunteer definitions and certification requirements.</a:t>
            </a:r>
          </a:p>
          <a:p>
            <a:pPr marL="235509" indent="-235509">
              <a:buFont typeface="+mj-lt"/>
              <a:buAutoNum type="arabicPeriod"/>
            </a:pPr>
            <a:r>
              <a:rPr lang="en-US" sz="1100" dirty="0"/>
              <a:t>Managing Risk – a review</a:t>
            </a:r>
          </a:p>
          <a:p>
            <a:pPr marL="235509" indent="-235509">
              <a:buFont typeface="+mj-lt"/>
              <a:buAutoNum type="arabicPeriod"/>
            </a:pPr>
            <a:r>
              <a:rPr lang="en-US" sz="1100" dirty="0"/>
              <a:t>Club Management – review of On TRAC content and what is required to maintain charter status</a:t>
            </a:r>
          </a:p>
          <a:p>
            <a:pPr marL="235509" indent="-235509">
              <a:buFont typeface="+mj-lt"/>
              <a:buAutoNum type="arabicPeriod"/>
            </a:pPr>
            <a:r>
              <a:rPr lang="en-US" sz="1100" dirty="0"/>
              <a:t>Project Work – review of its intent</a:t>
            </a:r>
          </a:p>
          <a:p>
            <a:pPr marL="235509" indent="-235509">
              <a:buFont typeface="+mj-lt"/>
              <a:buAutoNum type="arabicPeriod"/>
            </a:pPr>
            <a:r>
              <a:rPr lang="en-US" sz="1100" dirty="0"/>
              <a:t>Resources – tools for the volunteers</a:t>
            </a:r>
          </a:p>
          <a:p>
            <a:pPr marL="235509" indent="-235509">
              <a:buFont typeface="+mj-lt"/>
              <a:buAutoNum type="arabicPeriod"/>
            </a:pPr>
            <a:r>
              <a:rPr lang="en-US" sz="1100" dirty="0"/>
              <a:t>Family/Parent/Guardian Orientation – program for new families enrolling. Intended for use by volunteers and/or staff.</a:t>
            </a:r>
          </a:p>
        </p:txBody>
      </p:sp>
      <p:sp>
        <p:nvSpPr>
          <p:cNvPr id="9" name="TextBox 8">
            <a:extLst>
              <a:ext uri="{FF2B5EF4-FFF2-40B4-BE49-F238E27FC236}">
                <a16:creationId xmlns:a16="http://schemas.microsoft.com/office/drawing/2014/main" id="{09EA6BD7-7246-4F42-8FFD-205DA1DEED19}"/>
              </a:ext>
            </a:extLst>
          </p:cNvPr>
          <p:cNvSpPr txBox="1"/>
          <p:nvPr/>
        </p:nvSpPr>
        <p:spPr>
          <a:xfrm>
            <a:off x="4832532" y="6662391"/>
            <a:ext cx="1818223" cy="557441"/>
          </a:xfrm>
          <a:prstGeom prst="rect">
            <a:avLst/>
          </a:prstGeom>
          <a:noFill/>
        </p:spPr>
        <p:txBody>
          <a:bodyPr wrap="square" lIns="94851" tIns="47425" rIns="94851" bIns="47425" rtlCol="0">
            <a:spAutoFit/>
          </a:bodyPr>
          <a:lstStyle/>
          <a:p>
            <a:r>
              <a:rPr lang="en-US" sz="1500" dirty="0"/>
              <a:t>2022 – Volunteer Help Sheets found at</a:t>
            </a:r>
          </a:p>
        </p:txBody>
      </p:sp>
    </p:spTree>
    <p:extLst>
      <p:ext uri="{BB962C8B-B14F-4D97-AF65-F5344CB8AC3E}">
        <p14:creationId xmlns:p14="http://schemas.microsoft.com/office/powerpoint/2010/main" val="761911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B19B5A-6DCC-4C12-9106-E552FB044D62}" type="slidenum">
              <a:rPr lang="en-US"/>
              <a:pPr/>
              <a:t>10</a:t>
            </a:fld>
            <a:endParaRPr lang="en-US" dirty="0"/>
          </a:p>
        </p:txBody>
      </p:sp>
      <p:sp>
        <p:nvSpPr>
          <p:cNvPr id="60418" name="Rectangle 2"/>
          <p:cNvSpPr>
            <a:spLocks noGrp="1" noRot="1" noChangeAspect="1" noChangeArrowheads="1" noTextEdit="1"/>
          </p:cNvSpPr>
          <p:nvPr>
            <p:ph type="sldImg"/>
          </p:nvPr>
        </p:nvSpPr>
        <p:spPr bwMode="auto">
          <a:xfrm>
            <a:off x="504825" y="741363"/>
            <a:ext cx="6565900" cy="3694112"/>
          </a:xfrm>
          <a:prstGeom prst="rect">
            <a:avLst/>
          </a:prstGeom>
          <a:noFill/>
          <a:ln>
            <a:solidFill>
              <a:srgbClr val="000000"/>
            </a:solidFill>
            <a:miter lim="800000"/>
            <a:headEnd/>
            <a:tailEnd/>
          </a:ln>
        </p:spPr>
      </p:sp>
      <p:sp>
        <p:nvSpPr>
          <p:cNvPr id="60419" name="Rectangle 3"/>
          <p:cNvSpPr>
            <a:spLocks noGrp="1" noChangeArrowheads="1"/>
          </p:cNvSpPr>
          <p:nvPr>
            <p:ph type="body" idx="1"/>
          </p:nvPr>
        </p:nvSpPr>
        <p:spPr bwMode="auto">
          <a:xfrm>
            <a:off x="473500" y="4518205"/>
            <a:ext cx="3482843" cy="4342693"/>
          </a:xfrm>
          <a:prstGeom prst="rect">
            <a:avLst/>
          </a:prstGeom>
          <a:noFill/>
          <a:ln w="12700">
            <a:miter lim="800000"/>
            <a:headEnd type="none" w="sm" len="sm"/>
            <a:tailEnd type="none" w="sm" len="sm"/>
          </a:ln>
        </p:spPr>
        <p:txBody>
          <a:bodyPr>
            <a:noAutofit/>
          </a:bodyPr>
          <a:lstStyle/>
          <a:p>
            <a:pPr>
              <a:spcAft>
                <a:spcPts val="617"/>
              </a:spcAft>
            </a:pPr>
            <a:r>
              <a:rPr lang="en-US" b="1" dirty="0">
                <a:latin typeface="Arial Narrow" panose="020B0606020202030204" pitchFamily="34" charset="0"/>
              </a:rPr>
              <a:t>Handout</a:t>
            </a:r>
            <a:r>
              <a:rPr lang="en-US" dirty="0">
                <a:latin typeface="Arial Narrow" panose="020B0606020202030204" pitchFamily="34" charset="0"/>
              </a:rPr>
              <a:t>:  </a:t>
            </a:r>
            <a:r>
              <a:rPr lang="en-US" u="sng" dirty="0">
                <a:latin typeface="Arial Narrow" panose="020B0606020202030204" pitchFamily="34" charset="0"/>
              </a:rPr>
              <a:t>4H.VOL.119</a:t>
            </a:r>
            <a:r>
              <a:rPr lang="en-US" u="sng" baseline="0" dirty="0">
                <a:latin typeface="Arial Narrow" panose="020B0606020202030204" pitchFamily="34" charset="0"/>
              </a:rPr>
              <a:t> Service Learning</a:t>
            </a:r>
            <a:endParaRPr lang="en-US" u="sng" dirty="0">
              <a:latin typeface="Arial Narrow" panose="020B0606020202030204" pitchFamily="34" charset="0"/>
            </a:endParaRPr>
          </a:p>
          <a:p>
            <a:pPr>
              <a:spcAft>
                <a:spcPts val="411"/>
              </a:spcAft>
            </a:pPr>
            <a:r>
              <a:rPr lang="en-US" sz="1100" i="1" dirty="0">
                <a:latin typeface="Arial Narrow" panose="020B0606020202030204" pitchFamily="34" charset="0"/>
              </a:rPr>
              <a:t>Do not confuse citizenship with Service Learning.  Civic Engagement/Citizenship is only one piece of service learning.</a:t>
            </a:r>
          </a:p>
          <a:p>
            <a:pPr>
              <a:spcAft>
                <a:spcPts val="411"/>
              </a:spcAft>
            </a:pPr>
            <a:r>
              <a:rPr lang="en-US" sz="1100" b="1" dirty="0">
                <a:latin typeface="Arial Narrow" panose="020B0606020202030204" pitchFamily="34" charset="0"/>
              </a:rPr>
              <a:t>Service-Learning</a:t>
            </a:r>
            <a:r>
              <a:rPr lang="en-US" sz="1100" dirty="0">
                <a:latin typeface="Arial Narrow" panose="020B0606020202030204" pitchFamily="34" charset="0"/>
              </a:rPr>
              <a:t> provides opportunity to use new skills and knowledge in real life situations.</a:t>
            </a:r>
          </a:p>
          <a:p>
            <a:pPr defTabSz="999969">
              <a:spcAft>
                <a:spcPts val="411"/>
              </a:spcAft>
              <a:defRPr/>
            </a:pPr>
            <a:r>
              <a:rPr lang="en-US" sz="1100" b="1" dirty="0">
                <a:latin typeface="Arial Narrow" panose="020B0606020202030204" pitchFamily="34" charset="0"/>
              </a:rPr>
              <a:t>Service-Learning </a:t>
            </a:r>
            <a:r>
              <a:rPr lang="en-US" sz="1100" dirty="0">
                <a:latin typeface="Arial Narrow" panose="020B0606020202030204" pitchFamily="34" charset="0"/>
              </a:rPr>
              <a:t>is a teaching/learning method that connects meaningful community service with academic learning, personal growth, and civic responsibility.</a:t>
            </a:r>
          </a:p>
          <a:p>
            <a:pPr>
              <a:spcAft>
                <a:spcPts val="411"/>
              </a:spcAft>
            </a:pPr>
            <a:r>
              <a:rPr lang="en-US" sz="1100" b="1" dirty="0">
                <a:latin typeface="Arial Narrow" pitchFamily="34" charset="0"/>
              </a:rPr>
              <a:t>Preparation</a:t>
            </a:r>
            <a:r>
              <a:rPr lang="en-US" sz="1100" dirty="0">
                <a:latin typeface="Arial Narrow" pitchFamily="34" charset="0"/>
              </a:rPr>
              <a:t> is the </a:t>
            </a:r>
            <a:r>
              <a:rPr lang="en-US" sz="1100" b="1" u="sng" dirty="0">
                <a:latin typeface="Arial Narrow" pitchFamily="34" charset="0"/>
              </a:rPr>
              <a:t>foundation</a:t>
            </a:r>
            <a:r>
              <a:rPr lang="en-US" sz="1100" dirty="0">
                <a:latin typeface="Arial Narrow" pitchFamily="34" charset="0"/>
              </a:rPr>
              <a:t> of Service-Learning.</a:t>
            </a:r>
          </a:p>
          <a:p>
            <a:pPr>
              <a:spcAft>
                <a:spcPts val="411"/>
              </a:spcAft>
            </a:pPr>
            <a:r>
              <a:rPr lang="en-US" sz="1100" dirty="0">
                <a:latin typeface="Arial Narrow" pitchFamily="34" charset="0"/>
              </a:rPr>
              <a:t>This step takes place prior to the actual service.  It is planned during the off months.  Members plan their project month by month.</a:t>
            </a:r>
          </a:p>
          <a:p>
            <a:r>
              <a:rPr lang="en-US" sz="1100" dirty="0">
                <a:latin typeface="Arial Narrow" pitchFamily="34" charset="0"/>
              </a:rPr>
              <a:t>Through this process the 4-H member understands what is expected, as well as what they can expect.</a:t>
            </a:r>
          </a:p>
          <a:p>
            <a:pPr marL="249992" indent="-249992">
              <a:buBlip>
                <a:blip r:embed="rId3"/>
              </a:buBlip>
            </a:pPr>
            <a:r>
              <a:rPr lang="en-US" sz="1000" dirty="0"/>
              <a:t>Identifying and analyzing a problem</a:t>
            </a:r>
          </a:p>
          <a:p>
            <a:pPr marL="249992" indent="-249992">
              <a:buClr>
                <a:srgbClr val="FF5050"/>
              </a:buClr>
              <a:buBlip>
                <a:blip r:embed="rId3"/>
              </a:buBlip>
            </a:pPr>
            <a:r>
              <a:rPr lang="en-US" sz="1000" dirty="0"/>
              <a:t>Selecting and planning the project </a:t>
            </a:r>
          </a:p>
          <a:p>
            <a:pPr marL="249992" indent="-249992">
              <a:spcAft>
                <a:spcPts val="321"/>
              </a:spcAft>
              <a:buClr>
                <a:srgbClr val="FF5050"/>
              </a:buClr>
              <a:buBlip>
                <a:blip r:embed="rId3"/>
              </a:buBlip>
            </a:pPr>
            <a:r>
              <a:rPr lang="en-US" sz="1000" dirty="0"/>
              <a:t>Training and orientation for participants</a:t>
            </a:r>
          </a:p>
          <a:p>
            <a:pPr marL="249992" indent="-249992"/>
            <a:r>
              <a:rPr lang="en-US" sz="1100" b="1" dirty="0">
                <a:latin typeface="Arial Narrow" pitchFamily="34" charset="0"/>
              </a:rPr>
              <a:t>Action</a:t>
            </a:r>
            <a:r>
              <a:rPr lang="en-US" sz="1100" dirty="0">
                <a:latin typeface="Arial Narrow" pitchFamily="34" charset="0"/>
              </a:rPr>
              <a:t> - The service itself.</a:t>
            </a:r>
          </a:p>
          <a:p>
            <a:pPr marL="473827" lvl="1" indent="-240984"/>
            <a:r>
              <a:rPr lang="en-US" sz="1100" b="1" dirty="0">
                <a:latin typeface="Arial Narrow" pitchFamily="34" charset="0"/>
              </a:rPr>
              <a:t>The action:</a:t>
            </a:r>
          </a:p>
          <a:p>
            <a:pPr marL="718935" lvl="1" indent="-249992">
              <a:buFont typeface="Arial" panose="020B0604020202020204" pitchFamily="34" charset="0"/>
              <a:buChar char="•"/>
            </a:pPr>
            <a:r>
              <a:rPr lang="en-US" sz="1100" dirty="0">
                <a:latin typeface="Arial Narrow" pitchFamily="34" charset="0"/>
              </a:rPr>
              <a:t>Is meaningful</a:t>
            </a:r>
          </a:p>
          <a:p>
            <a:pPr marL="718935" lvl="1" indent="-249992">
              <a:buFont typeface="Arial" panose="020B0604020202020204" pitchFamily="34" charset="0"/>
              <a:buChar char="•"/>
            </a:pPr>
            <a:r>
              <a:rPr lang="en-US" sz="1100" dirty="0">
                <a:latin typeface="Arial Narrow" pitchFamily="34" charset="0"/>
              </a:rPr>
              <a:t>Has academic integrity</a:t>
            </a:r>
          </a:p>
          <a:p>
            <a:pPr marL="718935" lvl="1" indent="-249992">
              <a:buFont typeface="Arial" panose="020B0604020202020204" pitchFamily="34" charset="0"/>
              <a:buChar char="•"/>
            </a:pPr>
            <a:r>
              <a:rPr lang="en-US" sz="1100" dirty="0">
                <a:latin typeface="Arial Narrow" pitchFamily="34" charset="0"/>
              </a:rPr>
              <a:t>Has adequate supervision</a:t>
            </a:r>
          </a:p>
        </p:txBody>
      </p:sp>
      <p:sp>
        <p:nvSpPr>
          <p:cNvPr id="6" name="Rectangle 3"/>
          <p:cNvSpPr txBox="1">
            <a:spLocks noChangeArrowheads="1"/>
          </p:cNvSpPr>
          <p:nvPr/>
        </p:nvSpPr>
        <p:spPr bwMode="auto">
          <a:xfrm>
            <a:off x="3965754" y="4518205"/>
            <a:ext cx="3130350" cy="4175619"/>
          </a:xfrm>
          <a:prstGeom prst="rect">
            <a:avLst/>
          </a:prstGeom>
          <a:noFill/>
          <a:ln w="12700">
            <a:miter lim="800000"/>
            <a:headEnd type="none" w="sm" len="sm"/>
            <a:tailEnd type="none" w="sm" len="sm"/>
          </a:ln>
        </p:spPr>
        <p:txBody>
          <a:bodyPr vert="horz" lIns="99998" tIns="49999" rIns="99998" bIns="49999" rtlCol="0">
            <a:normAutofit/>
          </a:bodyPr>
          <a:lstStyle/>
          <a:p>
            <a:pPr marL="718935" lvl="1" indent="-249992">
              <a:buFont typeface="Arial" panose="020B0604020202020204" pitchFamily="34" charset="0"/>
              <a:buChar char="•"/>
            </a:pPr>
            <a:r>
              <a:rPr lang="en-US" sz="1100" dirty="0">
                <a:latin typeface="Arial Narrow" pitchFamily="34" charset="0"/>
              </a:rPr>
              <a:t>Provides for student ownership</a:t>
            </a:r>
          </a:p>
          <a:p>
            <a:pPr marL="718935" lvl="1" indent="-249992">
              <a:spcAft>
                <a:spcPts val="642"/>
              </a:spcAft>
              <a:buFont typeface="Arial" panose="020B0604020202020204" pitchFamily="34" charset="0"/>
              <a:buChar char="•"/>
            </a:pPr>
            <a:r>
              <a:rPr lang="en-US" sz="1100" dirty="0">
                <a:latin typeface="Arial Narrow" pitchFamily="34" charset="0"/>
              </a:rPr>
              <a:t>Is developmentally appropriate</a:t>
            </a:r>
            <a:endParaRPr lang="en-US" sz="1100" dirty="0"/>
          </a:p>
          <a:p>
            <a:pPr defTabSz="999969">
              <a:spcAft>
                <a:spcPts val="617"/>
              </a:spcAft>
              <a:defRPr/>
            </a:pPr>
            <a:r>
              <a:rPr lang="en-US" sz="1100" b="1" dirty="0">
                <a:latin typeface="Arial Narrow" pitchFamily="34" charset="0"/>
              </a:rPr>
              <a:t>Reflection - </a:t>
            </a:r>
            <a:r>
              <a:rPr lang="en-US" sz="1100" dirty="0">
                <a:latin typeface="Arial Narrow" pitchFamily="34" charset="0"/>
              </a:rPr>
              <a:t>A structured opportunity and time to critically think about the experience.</a:t>
            </a:r>
          </a:p>
          <a:p>
            <a:pPr defTabSz="999969">
              <a:spcAft>
                <a:spcPts val="617"/>
              </a:spcAft>
              <a:defRPr/>
            </a:pPr>
            <a:r>
              <a:rPr lang="en-US" sz="1100" dirty="0">
                <a:latin typeface="Arial Narrow" pitchFamily="34" charset="0"/>
              </a:rPr>
              <a:t>Ask members to reflect - </a:t>
            </a:r>
          </a:p>
          <a:p>
            <a:pPr marL="249992" lvl="1" defTabSz="999969">
              <a:spcAft>
                <a:spcPts val="617"/>
              </a:spcAft>
              <a:defRPr/>
            </a:pPr>
            <a:r>
              <a:rPr lang="en-US" sz="1100" dirty="0">
                <a:latin typeface="Arial Narrow" pitchFamily="34" charset="0"/>
              </a:rPr>
              <a:t>think, write, share, and learn from the experience.</a:t>
            </a:r>
          </a:p>
          <a:p>
            <a:pPr defTabSz="999969">
              <a:defRPr/>
            </a:pPr>
            <a:r>
              <a:rPr lang="en-US" sz="1100" dirty="0">
                <a:latin typeface="Arial Narrow" pitchFamily="34" charset="0"/>
              </a:rPr>
              <a:t>Can be done through:</a:t>
            </a:r>
          </a:p>
          <a:p>
            <a:pPr marL="249992" lvl="2" indent="-249992" defTabSz="999969">
              <a:buFontTx/>
              <a:buChar char="•"/>
              <a:defRPr/>
            </a:pPr>
            <a:r>
              <a:rPr lang="en-US" sz="1100" dirty="0">
                <a:latin typeface="Arial Narrow" pitchFamily="34" charset="0"/>
              </a:rPr>
              <a:t>group discussion</a:t>
            </a:r>
          </a:p>
          <a:p>
            <a:pPr marL="249992" lvl="2" indent="-249992" defTabSz="999969">
              <a:buFontTx/>
              <a:buChar char="•"/>
              <a:defRPr/>
            </a:pPr>
            <a:r>
              <a:rPr lang="en-US" sz="1100" dirty="0">
                <a:latin typeface="Arial Narrow" pitchFamily="34" charset="0"/>
              </a:rPr>
              <a:t>club reporting</a:t>
            </a:r>
          </a:p>
          <a:p>
            <a:pPr marL="249992" lvl="2" indent="-249992" defTabSz="999969">
              <a:buFontTx/>
              <a:buChar char="•"/>
              <a:defRPr/>
            </a:pPr>
            <a:r>
              <a:rPr lang="en-US" sz="1100" dirty="0">
                <a:latin typeface="Arial Narrow" pitchFamily="34" charset="0"/>
              </a:rPr>
              <a:t>record books (journal writing)</a:t>
            </a:r>
          </a:p>
          <a:p>
            <a:pPr marL="249992" lvl="2" indent="-249992" defTabSz="999969">
              <a:buFontTx/>
              <a:buChar char="•"/>
              <a:defRPr/>
            </a:pPr>
            <a:r>
              <a:rPr lang="en-US" sz="1100" dirty="0">
                <a:latin typeface="Arial Narrow" pitchFamily="34" charset="0"/>
              </a:rPr>
              <a:t>scrapbooks</a:t>
            </a:r>
          </a:p>
          <a:p>
            <a:pPr marL="249992" lvl="2" indent="-249992" defTabSz="999969">
              <a:buFontTx/>
              <a:buChar char="•"/>
              <a:defRPr/>
            </a:pPr>
            <a:r>
              <a:rPr lang="en-US" sz="1100" dirty="0">
                <a:latin typeface="Arial Narrow" pitchFamily="34" charset="0"/>
              </a:rPr>
              <a:t>speech/demonstration</a:t>
            </a:r>
          </a:p>
          <a:p>
            <a:pPr marL="249992" lvl="2" indent="-249992" defTabSz="999969">
              <a:buFontTx/>
              <a:buChar char="•"/>
              <a:defRPr/>
            </a:pPr>
            <a:r>
              <a:rPr lang="en-US" sz="1100" dirty="0">
                <a:latin typeface="Arial Narrow" pitchFamily="34" charset="0"/>
              </a:rPr>
              <a:t>poster</a:t>
            </a:r>
          </a:p>
          <a:p>
            <a:pPr marL="249992" lvl="2" indent="-249992" defTabSz="999969">
              <a:buFontTx/>
              <a:buChar char="•"/>
              <a:defRPr/>
            </a:pPr>
            <a:r>
              <a:rPr lang="en-US" sz="1100" dirty="0">
                <a:latin typeface="Arial Narrow" pitchFamily="34" charset="0"/>
              </a:rPr>
              <a:t>fair projects</a:t>
            </a:r>
          </a:p>
          <a:p>
            <a:pPr marL="249992" lvl="2" indent="-249992" defTabSz="999969">
              <a:buFontTx/>
              <a:buChar char="•"/>
              <a:defRPr/>
            </a:pPr>
            <a:r>
              <a:rPr lang="en-US" sz="1100" dirty="0">
                <a:latin typeface="Arial Narrow" pitchFamily="34" charset="0"/>
              </a:rPr>
              <a:t>reading</a:t>
            </a:r>
          </a:p>
          <a:p>
            <a:pPr marL="249992" lvl="2" indent="-249992" defTabSz="999969">
              <a:buFontTx/>
              <a:buChar char="•"/>
              <a:defRPr/>
            </a:pPr>
            <a:r>
              <a:rPr lang="en-US" sz="1100" dirty="0">
                <a:latin typeface="Arial Narrow" pitchFamily="34" charset="0"/>
              </a:rPr>
              <a:t>the arts</a:t>
            </a:r>
          </a:p>
          <a:p>
            <a:pPr defTabSz="999969">
              <a:defRPr/>
            </a:pPr>
            <a:endParaRPr lang="en-US" sz="1100" dirty="0">
              <a:latin typeface="Arial Narrow" pitchFamily="34" charset="0"/>
            </a:endParaRPr>
          </a:p>
          <a:p>
            <a:pPr defTabSz="999969">
              <a:defRPr/>
            </a:pPr>
            <a:r>
              <a:rPr lang="en-US" sz="1100" b="1" dirty="0">
                <a:latin typeface="Arial Narrow" pitchFamily="34" charset="0"/>
              </a:rPr>
              <a:t>Celebration</a:t>
            </a:r>
            <a:r>
              <a:rPr lang="en-US" sz="1100" dirty="0">
                <a:latin typeface="Arial Narrow" pitchFamily="34" charset="0"/>
              </a:rPr>
              <a:t> - Provides closure.</a:t>
            </a:r>
          </a:p>
          <a:p>
            <a:pPr marL="249992" indent="-249992" defTabSz="999969">
              <a:buFont typeface="Arial" pitchFamily="34" charset="0"/>
              <a:buChar char="•"/>
              <a:defRPr/>
            </a:pPr>
            <a:r>
              <a:rPr lang="en-US" sz="1100" dirty="0">
                <a:latin typeface="Arial Narrow" pitchFamily="34" charset="0"/>
              </a:rPr>
              <a:t>Banquet/party/picnic</a:t>
            </a:r>
          </a:p>
          <a:p>
            <a:pPr marL="249992" indent="-249992" defTabSz="999969">
              <a:buFont typeface="Arial" pitchFamily="34" charset="0"/>
              <a:buChar char="•"/>
              <a:defRPr/>
            </a:pPr>
            <a:r>
              <a:rPr lang="en-US" sz="1100" dirty="0">
                <a:latin typeface="Arial Narrow" pitchFamily="34" charset="0"/>
              </a:rPr>
              <a:t>End of the year celebration</a:t>
            </a:r>
          </a:p>
          <a:p>
            <a:pPr marL="249992" indent="-249992" defTabSz="999969">
              <a:buFont typeface="Arial" pitchFamily="34" charset="0"/>
              <a:buChar char="•"/>
              <a:defRPr/>
            </a:pPr>
            <a:r>
              <a:rPr lang="en-US" sz="1100" dirty="0">
                <a:latin typeface="Arial Narrow" pitchFamily="34" charset="0"/>
              </a:rPr>
              <a:t>Certificates</a:t>
            </a:r>
          </a:p>
          <a:p>
            <a:pPr marL="249992" indent="-249992" defTabSz="999969">
              <a:buFont typeface="Arial" pitchFamily="34" charset="0"/>
              <a:buChar char="•"/>
              <a:defRPr/>
            </a:pPr>
            <a:r>
              <a:rPr lang="en-US" sz="1100" dirty="0">
                <a:latin typeface="Arial Narrow" pitchFamily="34" charset="0"/>
              </a:rPr>
              <a:t>Joint celebration with service recipients</a:t>
            </a:r>
            <a:endParaRPr lang="en-US" sz="11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6787" y="4537764"/>
            <a:ext cx="6421121" cy="4063475"/>
          </a:xfrm>
        </p:spPr>
        <p:txBody>
          <a:bodyPr numCol="1" spcCol="295409"/>
          <a:lstStyle/>
          <a:p>
            <a:pPr>
              <a:spcAft>
                <a:spcPts val="647"/>
              </a:spcAft>
            </a:pPr>
            <a:r>
              <a:rPr lang="en-US" sz="1100" b="1" dirty="0"/>
              <a:t>Handouts:  </a:t>
            </a:r>
            <a:r>
              <a:rPr lang="en-US" sz="1100" u="sng" dirty="0"/>
              <a:t>4H.VOL.121 Understanding 4-H,</a:t>
            </a:r>
            <a:r>
              <a:rPr lang="en-US" sz="1100" dirty="0"/>
              <a:t> </a:t>
            </a:r>
            <a:r>
              <a:rPr lang="en-US" sz="1100" u="sng" dirty="0"/>
              <a:t>Name and Emblem, USDA</a:t>
            </a:r>
            <a:r>
              <a:rPr lang="en-US" sz="1100" dirty="0"/>
              <a:t>, and/or</a:t>
            </a:r>
            <a:r>
              <a:rPr lang="en-US" sz="1100" u="sng" dirty="0"/>
              <a:t> 4H.VOL.306_ParliPro_B_4-H Club Ritual</a:t>
            </a:r>
          </a:p>
          <a:p>
            <a:pPr>
              <a:spcAft>
                <a:spcPts val="647"/>
              </a:spcAft>
            </a:pPr>
            <a:r>
              <a:rPr lang="en-US" sz="1100" dirty="0"/>
              <a:t>The 4-H Program is represented by a green four-leaf clover with a right turned stem and the letter “H” in white or gold on each leaflet. The emblem became the official 4-H emblem by an act of Congress in 1948.</a:t>
            </a:r>
          </a:p>
          <a:p>
            <a:pPr>
              <a:spcAft>
                <a:spcPts val="647"/>
              </a:spcAft>
            </a:pPr>
            <a:r>
              <a:rPr lang="en-US" sz="1100" dirty="0"/>
              <a:t>Use of the 4-H name or emblem signifies agreement to the principles of youth development. Use of the clover by anyone other than a Chartered 4-H club must be granted the state 4-H office and/or county office. </a:t>
            </a:r>
            <a:r>
              <a:rPr lang="en-US" sz="1100" b="1" dirty="0"/>
              <a:t>Handout </a:t>
            </a:r>
            <a:r>
              <a:rPr lang="en-US" sz="1100" dirty="0"/>
              <a:t>– Name and </a:t>
            </a:r>
            <a:r>
              <a:rPr lang="en-US" sz="1100" dirty="0" err="1"/>
              <a:t>Emblem_USDA</a:t>
            </a:r>
            <a:endParaRPr lang="en-US" sz="1100" dirty="0"/>
          </a:p>
          <a:p>
            <a:pPr>
              <a:spcBef>
                <a:spcPts val="31"/>
              </a:spcBef>
              <a:spcAft>
                <a:spcPts val="647"/>
              </a:spcAft>
            </a:pPr>
            <a:r>
              <a:rPr lang="en-US" sz="1100" dirty="0"/>
              <a:t> There are specific ways to use and display the emblem in </a:t>
            </a:r>
            <a:r>
              <a:rPr lang="en-US" sz="1100" i="1" dirty="0"/>
              <a:t>print and electronically.  Some criteria include but not limited to:</a:t>
            </a:r>
            <a:endParaRPr lang="en-US" sz="1100" dirty="0"/>
          </a:p>
          <a:p>
            <a:pPr marL="186661" indent="-186661">
              <a:spcBef>
                <a:spcPts val="31"/>
              </a:spcBef>
              <a:buFont typeface="Arial" panose="020B0604020202020204" pitchFamily="34" charset="0"/>
              <a:buChar char="•"/>
            </a:pPr>
            <a:r>
              <a:rPr lang="en-US" sz="1100" dirty="0"/>
              <a:t>Do Not alter the image</a:t>
            </a:r>
          </a:p>
          <a:p>
            <a:pPr marL="186661" indent="-186661">
              <a:spcBef>
                <a:spcPts val="31"/>
              </a:spcBef>
              <a:buFont typeface="Arial" panose="020B0604020202020204" pitchFamily="34" charset="0"/>
              <a:buChar char="•"/>
            </a:pPr>
            <a:r>
              <a:rPr lang="en-US" sz="1100" dirty="0"/>
              <a:t>Color being PMS – 347 green</a:t>
            </a:r>
          </a:p>
          <a:p>
            <a:pPr marL="186661" indent="-186661">
              <a:spcBef>
                <a:spcPts val="31"/>
              </a:spcBef>
              <a:buFont typeface="Arial" panose="020B0604020202020204" pitchFamily="34" charset="0"/>
              <a:buChar char="•"/>
            </a:pPr>
            <a:r>
              <a:rPr lang="en-US" sz="1100" dirty="0"/>
              <a:t>Gold or white H’s on the leaves</a:t>
            </a:r>
          </a:p>
          <a:p>
            <a:pPr marL="186661" indent="-186661">
              <a:spcBef>
                <a:spcPts val="31"/>
              </a:spcBef>
              <a:buFont typeface="Arial" panose="020B0604020202020204" pitchFamily="34" charset="0"/>
              <a:buChar char="•"/>
            </a:pPr>
            <a:r>
              <a:rPr lang="en-US" sz="1100" dirty="0"/>
              <a:t>Stem to right</a:t>
            </a:r>
          </a:p>
          <a:p>
            <a:pPr marL="186661" indent="-186661">
              <a:spcBef>
                <a:spcPts val="31"/>
              </a:spcBef>
              <a:buFont typeface="Arial" panose="020B0604020202020204" pitchFamily="34" charset="0"/>
              <a:buChar char="•"/>
            </a:pPr>
            <a:r>
              <a:rPr lang="en-US" sz="1100" dirty="0"/>
              <a:t>Never superimpose anything over the Emblem or use it as a watermark.</a:t>
            </a:r>
          </a:p>
          <a:p>
            <a:pPr marL="186661" indent="-186661">
              <a:spcBef>
                <a:spcPts val="31"/>
              </a:spcBef>
              <a:spcAft>
                <a:spcPts val="653"/>
              </a:spcAft>
              <a:buFont typeface="Arial" panose="020B0604020202020204" pitchFamily="34" charset="0"/>
              <a:buChar char="•"/>
            </a:pPr>
            <a:r>
              <a:rPr lang="en-US" sz="1100" dirty="0"/>
              <a:t>When used in collaboration, the 4-H Emblem should be the same size and proportion as the other logos.</a:t>
            </a:r>
          </a:p>
          <a:p>
            <a:r>
              <a:rPr lang="en-US" sz="1100" dirty="0"/>
              <a:t>Repeated use of the ritual at meetings helps members have a greater understanding and respect for their membership and association with 4-H.  The pledge is included in the full  ritual.</a:t>
            </a:r>
          </a:p>
        </p:txBody>
      </p:sp>
      <p:sp>
        <p:nvSpPr>
          <p:cNvPr id="4" name="Slide Number Placeholder 3"/>
          <p:cNvSpPr>
            <a:spLocks noGrp="1"/>
          </p:cNvSpPr>
          <p:nvPr>
            <p:ph type="sldNum" sz="quarter" idx="10"/>
          </p:nvPr>
        </p:nvSpPr>
        <p:spPr/>
        <p:txBody>
          <a:bodyPr/>
          <a:lstStyle/>
          <a:p>
            <a:fld id="{546B5CA9-39AC-4AA9-BDDD-5AEB87304E99}" type="slidenum">
              <a:rPr lang="en-US" smtClean="0"/>
              <a:t>11</a:t>
            </a:fld>
            <a:endParaRPr lang="en-US"/>
          </a:p>
        </p:txBody>
      </p:sp>
    </p:spTree>
    <p:extLst>
      <p:ext uri="{BB962C8B-B14F-4D97-AF65-F5344CB8AC3E}">
        <p14:creationId xmlns:p14="http://schemas.microsoft.com/office/powerpoint/2010/main" val="989817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Our goal is to retain members and grow our 4-H program at the local and county level.</a:t>
            </a:r>
          </a:p>
        </p:txBody>
      </p:sp>
      <p:sp>
        <p:nvSpPr>
          <p:cNvPr id="5837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D333905F-F991-481A-94DF-5782B5B20500}" type="slidenum">
              <a:rPr lang="en-US" altLang="en-US" sz="1100"/>
              <a:pPr/>
              <a:t>12</a:t>
            </a:fld>
            <a:endParaRPr lang="en-US" altLang="en-US" sz="1100"/>
          </a:p>
        </p:txBody>
      </p:sp>
      <p:sp>
        <p:nvSpPr>
          <p:cNvPr id="5837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95" eaLnBrk="0" hangingPunct="0">
              <a:defRPr sz="2300">
                <a:solidFill>
                  <a:schemeClr val="tx1"/>
                </a:solidFill>
                <a:latin typeface="Times New Roman" pitchFamily="18" charset="0"/>
              </a:defRPr>
            </a:lvl1pPr>
            <a:lvl2pPr marL="796317" indent="-306276" defTabSz="995395" eaLnBrk="0" hangingPunct="0">
              <a:defRPr sz="2300">
                <a:solidFill>
                  <a:schemeClr val="tx1"/>
                </a:solidFill>
                <a:latin typeface="Times New Roman" pitchFamily="18" charset="0"/>
              </a:defRPr>
            </a:lvl2pPr>
            <a:lvl3pPr marL="1225101" indent="-245020" defTabSz="995395" eaLnBrk="0" hangingPunct="0">
              <a:defRPr sz="2300">
                <a:solidFill>
                  <a:schemeClr val="tx1"/>
                </a:solidFill>
                <a:latin typeface="Times New Roman" pitchFamily="18" charset="0"/>
              </a:defRPr>
            </a:lvl3pPr>
            <a:lvl4pPr marL="1715141" indent="-245020" defTabSz="995395" eaLnBrk="0" hangingPunct="0">
              <a:defRPr sz="2300">
                <a:solidFill>
                  <a:schemeClr val="tx1"/>
                </a:solidFill>
                <a:latin typeface="Times New Roman" pitchFamily="18" charset="0"/>
              </a:defRPr>
            </a:lvl4pPr>
            <a:lvl5pPr marL="2205182" indent="-245020" defTabSz="995395" eaLnBrk="0" hangingPunct="0">
              <a:defRPr sz="2300">
                <a:solidFill>
                  <a:schemeClr val="tx1"/>
                </a:solidFill>
                <a:latin typeface="Times New Roman" pitchFamily="18" charset="0"/>
              </a:defRPr>
            </a:lvl5pPr>
            <a:lvl6pPr marL="2695223" indent="-245020" algn="ctr" defTabSz="995395" eaLnBrk="0" fontAlgn="base" hangingPunct="0">
              <a:spcBef>
                <a:spcPct val="0"/>
              </a:spcBef>
              <a:spcAft>
                <a:spcPct val="0"/>
              </a:spcAft>
              <a:defRPr sz="2300">
                <a:solidFill>
                  <a:schemeClr val="tx1"/>
                </a:solidFill>
                <a:latin typeface="Times New Roman" pitchFamily="18" charset="0"/>
              </a:defRPr>
            </a:lvl6pPr>
            <a:lvl7pPr marL="3185263" indent="-245020" algn="ctr" defTabSz="995395" eaLnBrk="0" fontAlgn="base" hangingPunct="0">
              <a:spcBef>
                <a:spcPct val="0"/>
              </a:spcBef>
              <a:spcAft>
                <a:spcPct val="0"/>
              </a:spcAft>
              <a:defRPr sz="2300">
                <a:solidFill>
                  <a:schemeClr val="tx1"/>
                </a:solidFill>
                <a:latin typeface="Times New Roman" pitchFamily="18" charset="0"/>
              </a:defRPr>
            </a:lvl7pPr>
            <a:lvl8pPr marL="3675303" indent="-245020" algn="ctr" defTabSz="995395" eaLnBrk="0" fontAlgn="base" hangingPunct="0">
              <a:spcBef>
                <a:spcPct val="0"/>
              </a:spcBef>
              <a:spcAft>
                <a:spcPct val="0"/>
              </a:spcAft>
              <a:defRPr sz="2300">
                <a:solidFill>
                  <a:schemeClr val="tx1"/>
                </a:solidFill>
                <a:latin typeface="Times New Roman" pitchFamily="18" charset="0"/>
              </a:defRPr>
            </a:lvl8pPr>
            <a:lvl9pPr marL="4165345" indent="-245020" algn="ctr" defTabSz="995395" eaLnBrk="0" fontAlgn="base" hangingPunct="0">
              <a:spcBef>
                <a:spcPct val="0"/>
              </a:spcBef>
              <a:spcAft>
                <a:spcPct val="0"/>
              </a:spcAft>
              <a:defRPr sz="2300">
                <a:solidFill>
                  <a:schemeClr val="tx1"/>
                </a:solidFill>
                <a:latin typeface="Times New Roman" pitchFamily="18" charset="0"/>
              </a:defRPr>
            </a:lvl9pPr>
          </a:lstStyle>
          <a:p>
            <a:pPr eaLnBrk="1" hangingPunct="1"/>
            <a:fld id="{9B1780B2-F22E-4D87-940E-2098F3F65B0C}" type="slidenum">
              <a:rPr lang="en-US" altLang="en-US" sz="1200"/>
              <a:pPr eaLnBrk="1" hangingPunct="1"/>
              <a:t>13</a:t>
            </a:fld>
            <a:endParaRPr lang="en-US" alt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731520" y="4620578"/>
            <a:ext cx="5852160" cy="32404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2032">
              <a:defRPr/>
            </a:pPr>
            <a:r>
              <a:rPr lang="en-US" altLang="en-US" b="1" dirty="0">
                <a:latin typeface="Arial Narrow" panose="020B0606020202030204" pitchFamily="34" charset="0"/>
              </a:rPr>
              <a:t>Handouts</a:t>
            </a:r>
            <a:r>
              <a:rPr lang="en-US" altLang="en-US" dirty="0">
                <a:latin typeface="Arial Narrow" panose="020B0606020202030204" pitchFamily="34" charset="0"/>
              </a:rPr>
              <a:t> – Prepare/provide any Current Enrollment information</a:t>
            </a:r>
          </a:p>
          <a:p>
            <a:pPr defTabSz="942032">
              <a:defRPr/>
            </a:pPr>
            <a:endParaRPr lang="en-US" altLang="en-US" dirty="0">
              <a:latin typeface="Arial Narrow" panose="020B0606020202030204" pitchFamily="34" charset="0"/>
            </a:endParaRPr>
          </a:p>
          <a:p>
            <a:pPr>
              <a:spcAft>
                <a:spcPts val="308"/>
              </a:spcAft>
            </a:pPr>
            <a:r>
              <a:rPr lang="en-US" altLang="en-US" dirty="0">
                <a:latin typeface="Arial Narrow" panose="020B0606020202030204" pitchFamily="34" charset="0"/>
              </a:rPr>
              <a:t>4-H Rules and Guidelines (updated annually – update this slide with the most current enrollment guidelines) </a:t>
            </a:r>
          </a:p>
          <a:p>
            <a:pPr>
              <a:spcAft>
                <a:spcPts val="308"/>
              </a:spcAft>
            </a:pPr>
            <a:r>
              <a:rPr lang="en-US" dirty="0">
                <a:latin typeface="Arial Narrow" panose="020B0606020202030204" pitchFamily="34" charset="0"/>
              </a:rPr>
              <a:t>All youth programing initiated, organized or implemented by the Extension Service wear the 4-H label.  The 4-H program can be defined as a youth development program which uses a variety of program methods and areas of interest (known as projects) to reach and teach youth grades K - 12. </a:t>
            </a:r>
          </a:p>
          <a:p>
            <a:pPr>
              <a:spcAft>
                <a:spcPts val="308"/>
              </a:spcAft>
            </a:pPr>
            <a:r>
              <a:rPr lang="en-US" dirty="0">
                <a:latin typeface="Arial Narrow" panose="020B0606020202030204" pitchFamily="34" charset="0"/>
              </a:rPr>
              <a:t>In Oklahoma, youth grades K -2 are known as “Cloverbuds.”  The Cloverbud program is a non-</a:t>
            </a:r>
            <a:r>
              <a:rPr lang="en-US" i="1" dirty="0">
                <a:latin typeface="Arial Narrow" panose="020B0606020202030204" pitchFamily="34" charset="0"/>
              </a:rPr>
              <a:t>competitive, fun informal educational program</a:t>
            </a:r>
            <a:r>
              <a:rPr lang="en-US" dirty="0">
                <a:latin typeface="Arial Narrow" panose="020B0606020202030204" pitchFamily="34" charset="0"/>
              </a:rPr>
              <a:t> to acquaint youth with 4-H.  There is no competitive evaluation of a child’s exhibit/project/experience.  Children of this age are not developmentally ready for competition.  The emphasis of Cloverbuds is to help each child grow and develop at his or her own pace and sample the smorgasbord of opportunities provided by 4-H.  As a result of their participation, the child is more informed about project selection when they enroll as a member in third grade.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500063" y="396875"/>
            <a:ext cx="6507162" cy="3660775"/>
          </a:xfrm>
          <a:ln/>
        </p:spPr>
      </p:sp>
      <p:sp>
        <p:nvSpPr>
          <p:cNvPr id="61443" name="Rectangle 3"/>
          <p:cNvSpPr>
            <a:spLocks noGrp="1" noChangeArrowheads="1"/>
          </p:cNvSpPr>
          <p:nvPr>
            <p:ph type="body" idx="1"/>
          </p:nvPr>
        </p:nvSpPr>
        <p:spPr>
          <a:xfrm>
            <a:off x="674080" y="4188957"/>
            <a:ext cx="6112731" cy="46715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42"/>
              </a:spcAft>
            </a:pPr>
            <a:r>
              <a:rPr lang="en-US" altLang="en-US" dirty="0">
                <a:latin typeface="Arial Narrow" pitchFamily="34" charset="0"/>
              </a:rPr>
              <a:t>** This section will need to be updated annually by the county staff to reflect the most current changes/guidelines communicated by the state.</a:t>
            </a:r>
          </a:p>
          <a:p>
            <a:pPr>
              <a:spcAft>
                <a:spcPts val="642"/>
              </a:spcAft>
            </a:pPr>
            <a:r>
              <a:rPr lang="en-US" altLang="en-US" dirty="0">
                <a:latin typeface="Arial Narrow" pitchFamily="34" charset="0"/>
              </a:rPr>
              <a:t>Enrollment– Only a legal parent/guardian can sign a member’s enrollment.  This includes electronic signatures considered legally binding by the University.</a:t>
            </a:r>
          </a:p>
          <a:p>
            <a:pPr>
              <a:spcAft>
                <a:spcPts val="642"/>
              </a:spcAft>
            </a:pPr>
            <a:r>
              <a:rPr lang="en-US" altLang="en-US" dirty="0">
                <a:latin typeface="Arial Narrow" pitchFamily="34" charset="0"/>
              </a:rPr>
              <a:t>ZSuite help sheets and videos available for club leaders, families, schools, etc. [2022 </a:t>
            </a:r>
            <a:r>
              <a:rPr lang="en-US" altLang="en-US" dirty="0">
                <a:latin typeface="Arial Narrow" pitchFamily="34" charset="0"/>
                <a:hlinkClick r:id="rId3"/>
              </a:rPr>
              <a:t>https://4h.okstate.edu/educators/4h-online-help-sheets/index.html</a:t>
            </a:r>
            <a:r>
              <a:rPr lang="en-US" altLang="en-US" dirty="0">
                <a:latin typeface="Arial Narrow" pitchFamily="34" charset="0"/>
              </a:rPr>
              <a:t>] </a:t>
            </a:r>
          </a:p>
          <a:p>
            <a:pPr>
              <a:spcAft>
                <a:spcPts val="642"/>
              </a:spcAft>
            </a:pPr>
            <a:r>
              <a:rPr lang="en-US" altLang="en-US" dirty="0">
                <a:latin typeface="Arial Narrow" pitchFamily="34" charset="0"/>
              </a:rPr>
              <a:t>New members –Ask if they (youth or adult) were enrolled in 4-H in another county.  The enrollment can be transferred within the system.  If accepting paper enrollment, be sure to date when it is received, securely attach the program fee and turn in to the Extension office ASAP. Families can pay online.</a:t>
            </a:r>
          </a:p>
          <a:p>
            <a:pPr>
              <a:spcAft>
                <a:spcPts val="642"/>
              </a:spcAft>
            </a:pPr>
            <a:r>
              <a:rPr lang="en-US" altLang="en-US" dirty="0">
                <a:latin typeface="Arial Narrow" pitchFamily="34" charset="0"/>
              </a:rPr>
              <a:t>Adult Enrollment – STAFF NOTE: Be sure to communicate the most current guidelines and/or changes to your club leaders.</a:t>
            </a:r>
          </a:p>
          <a:p>
            <a:pPr>
              <a:spcAft>
                <a:spcPts val="642"/>
              </a:spcAft>
            </a:pPr>
            <a:r>
              <a:rPr lang="en-US" altLang="en-US" dirty="0">
                <a:latin typeface="Arial Narrow" pitchFamily="34" charset="0"/>
              </a:rPr>
              <a:t>Project Enrollment – Youth should be strongly encouraged to enroll in no more than 5 project areas.  Choose the five things they want to spend quality time planning and completing project work.</a:t>
            </a:r>
          </a:p>
          <a:p>
            <a:pPr>
              <a:spcAft>
                <a:spcPts val="642"/>
              </a:spcAft>
            </a:pPr>
            <a:r>
              <a:rPr lang="en-US" altLang="en-US" dirty="0">
                <a:latin typeface="Arial Narrow" pitchFamily="34" charset="0"/>
              </a:rPr>
              <a:t>As a club, use the enrollment data to determine what project groups and project leaders are needed to meet the needs and interests of club members.  This information is available in ZSuite to club leaders.</a:t>
            </a:r>
          </a:p>
          <a:p>
            <a:pPr>
              <a:lnSpc>
                <a:spcPct val="80000"/>
              </a:lnSpc>
            </a:pPr>
            <a:endParaRPr lang="en-US" altLang="en-US" dirty="0">
              <a:latin typeface="Arial Narrow" pitchFamily="34" charset="0"/>
            </a:endParaRPr>
          </a:p>
        </p:txBody>
      </p:sp>
      <p:sp>
        <p:nvSpPr>
          <p:cNvPr id="6144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A0E2B685-95E7-4750-A0FB-F743D84D15D7}" type="slidenum">
              <a:rPr lang="en-US" altLang="en-US" sz="1100"/>
              <a:pPr/>
              <a:t>14</a:t>
            </a:fld>
            <a:endParaRPr lang="en-US" altLang="en-US" sz="1100"/>
          </a:p>
        </p:txBody>
      </p:sp>
      <p:sp>
        <p:nvSpPr>
          <p:cNvPr id="61446" name="Footer Placeholder 7"/>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4368" eaLnBrk="0" hangingPunct="0">
              <a:spcBef>
                <a:spcPct val="30000"/>
              </a:spcBef>
              <a:defRPr sz="1200">
                <a:solidFill>
                  <a:schemeClr val="tx1"/>
                </a:solidFill>
                <a:latin typeface="Arial" charset="0"/>
              </a:defRPr>
            </a:lvl1pPr>
            <a:lvl2pPr marL="765403" indent="-294385" defTabSz="994368" eaLnBrk="0" hangingPunct="0">
              <a:spcBef>
                <a:spcPct val="30000"/>
              </a:spcBef>
              <a:defRPr sz="1200">
                <a:solidFill>
                  <a:schemeClr val="tx1"/>
                </a:solidFill>
                <a:latin typeface="Arial" charset="0"/>
              </a:defRPr>
            </a:lvl2pPr>
            <a:lvl3pPr marL="1177541" indent="-235509" defTabSz="994368" eaLnBrk="0" hangingPunct="0">
              <a:spcBef>
                <a:spcPct val="30000"/>
              </a:spcBef>
              <a:defRPr sz="1200">
                <a:solidFill>
                  <a:schemeClr val="tx1"/>
                </a:solidFill>
                <a:latin typeface="Arial" charset="0"/>
              </a:defRPr>
            </a:lvl3pPr>
            <a:lvl4pPr marL="1648557" indent="-235509" defTabSz="994368" eaLnBrk="0" hangingPunct="0">
              <a:spcBef>
                <a:spcPct val="30000"/>
              </a:spcBef>
              <a:defRPr sz="1200">
                <a:solidFill>
                  <a:schemeClr val="tx1"/>
                </a:solidFill>
                <a:latin typeface="Arial" charset="0"/>
              </a:defRPr>
            </a:lvl4pPr>
            <a:lvl5pPr marL="2119574" indent="-235509" defTabSz="994368" eaLnBrk="0" hangingPunct="0">
              <a:spcBef>
                <a:spcPct val="30000"/>
              </a:spcBef>
              <a:defRPr sz="1200">
                <a:solidFill>
                  <a:schemeClr val="tx1"/>
                </a:solidFill>
                <a:latin typeface="Arial" charset="0"/>
              </a:defRPr>
            </a:lvl5pPr>
            <a:lvl6pPr marL="2590591" indent="-235509" defTabSz="994368" eaLnBrk="0" fontAlgn="base" hangingPunct="0">
              <a:spcBef>
                <a:spcPct val="30000"/>
              </a:spcBef>
              <a:spcAft>
                <a:spcPct val="0"/>
              </a:spcAft>
              <a:defRPr sz="1200">
                <a:solidFill>
                  <a:schemeClr val="tx1"/>
                </a:solidFill>
                <a:latin typeface="Arial" charset="0"/>
              </a:defRPr>
            </a:lvl6pPr>
            <a:lvl7pPr marL="3061608" indent="-235509" defTabSz="994368" eaLnBrk="0" fontAlgn="base" hangingPunct="0">
              <a:spcBef>
                <a:spcPct val="30000"/>
              </a:spcBef>
              <a:spcAft>
                <a:spcPct val="0"/>
              </a:spcAft>
              <a:defRPr sz="1200">
                <a:solidFill>
                  <a:schemeClr val="tx1"/>
                </a:solidFill>
                <a:latin typeface="Arial" charset="0"/>
              </a:defRPr>
            </a:lvl7pPr>
            <a:lvl8pPr marL="3532623" indent="-235509" defTabSz="994368" eaLnBrk="0" fontAlgn="base" hangingPunct="0">
              <a:spcBef>
                <a:spcPct val="30000"/>
              </a:spcBef>
              <a:spcAft>
                <a:spcPct val="0"/>
              </a:spcAft>
              <a:defRPr sz="1200">
                <a:solidFill>
                  <a:schemeClr val="tx1"/>
                </a:solidFill>
                <a:latin typeface="Arial" charset="0"/>
              </a:defRPr>
            </a:lvl8pPr>
            <a:lvl9pPr marL="4003640" indent="-235509" defTabSz="99436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863EC32-42A0-45D1-8317-110E73ABF39E}" type="slidenum">
              <a:rPr lang="en-US" altLang="en-US" smtClean="0"/>
              <a:pPr eaLnBrk="1" hangingPunct="1">
                <a:spcBef>
                  <a:spcPct val="0"/>
                </a:spcBef>
              </a:pPr>
              <a:t>15</a:t>
            </a:fld>
            <a:endParaRPr lang="en-US" altLang="en-US"/>
          </a:p>
        </p:txBody>
      </p:sp>
      <p:sp>
        <p:nvSpPr>
          <p:cNvPr id="112643" name="Rectangle 2"/>
          <p:cNvSpPr>
            <a:spLocks noGrp="1" noRot="1" noChangeAspect="1" noChangeArrowheads="1" noTextEdit="1"/>
          </p:cNvSpPr>
          <p:nvPr>
            <p:ph type="sldImg"/>
          </p:nvPr>
        </p:nvSpPr>
        <p:spPr>
          <a:xfrm>
            <a:off x="506413" y="741363"/>
            <a:ext cx="6565900" cy="3694112"/>
          </a:xfrm>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Our club – officers, members, families and volunteers are all equally responsible for engaging and retaining members and families by providing quality programs and experiences in the 4-H programs we deliver.</a:t>
            </a:r>
          </a:p>
          <a:p>
            <a:pPr eaLnBrk="1" hangingPunct="1"/>
            <a:endParaRPr lang="en-US" altLang="en-US" dirty="0"/>
          </a:p>
          <a:p>
            <a:pPr eaLnBrk="1" hangingPunct="1"/>
            <a:r>
              <a:rPr lang="en-US" altLang="en-US" dirty="0"/>
              <a:t>We are equally responsible for recruiting new families and members and making them feel welcome, included and part of the 4-H family.</a:t>
            </a:r>
          </a:p>
          <a:p>
            <a:pPr eaLnBrk="1" hangingPunct="1"/>
            <a:endParaRPr lang="en-US" altLang="en-US" dirty="0"/>
          </a:p>
          <a:p>
            <a:pPr eaLnBrk="1" hangingPunct="1"/>
            <a:r>
              <a:rPr lang="en-US" altLang="en-US" dirty="0"/>
              <a:t>Does your club have a plan?  Do youth and families have ownership in developing and implementing the plan?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C5A6C-8081-45B7-8863-ECB38D7707F8}" type="slidenum">
              <a:rPr lang="en-US" smtClean="0"/>
              <a:t>16</a:t>
            </a:fld>
            <a:endParaRPr lang="en-US"/>
          </a:p>
        </p:txBody>
      </p:sp>
    </p:spTree>
    <p:extLst>
      <p:ext uri="{BB962C8B-B14F-4D97-AF65-F5344CB8AC3E}">
        <p14:creationId xmlns:p14="http://schemas.microsoft.com/office/powerpoint/2010/main" val="2418563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731522" y="4620579"/>
            <a:ext cx="3169921" cy="37804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Have a copy of the following:</a:t>
            </a:r>
          </a:p>
          <a:p>
            <a:pPr marL="175853" indent="-175853">
              <a:spcAft>
                <a:spcPts val="615"/>
              </a:spcAft>
              <a:buFont typeface="Arial" panose="020B0604020202020204" pitchFamily="34" charset="0"/>
              <a:buChar char="•"/>
            </a:pPr>
            <a:r>
              <a:rPr lang="en-US" altLang="en-US" b="1" dirty="0">
                <a:latin typeface="Arial Narrow" pitchFamily="34" charset="0"/>
              </a:rPr>
              <a:t>County Continuing Education – </a:t>
            </a:r>
            <a:r>
              <a:rPr lang="en-US" altLang="en-US" dirty="0">
                <a:latin typeface="Arial Narrow" pitchFamily="34" charset="0"/>
              </a:rPr>
              <a:t>provide a list of the dates, times, location and subject matter.</a:t>
            </a:r>
          </a:p>
          <a:p>
            <a:pPr marL="175853" indent="-175853">
              <a:spcAft>
                <a:spcPts val="615"/>
              </a:spcAft>
              <a:buFont typeface="Arial" panose="020B0604020202020204" pitchFamily="34" charset="0"/>
              <a:buChar char="•"/>
            </a:pPr>
            <a:r>
              <a:rPr lang="en-US" altLang="en-US" b="1" dirty="0">
                <a:latin typeface="Arial Narrow" pitchFamily="34" charset="0"/>
              </a:rPr>
              <a:t>State Parent-Volunteer Conference – F</a:t>
            </a:r>
            <a:r>
              <a:rPr lang="en-US" altLang="en-US" dirty="0">
                <a:latin typeface="Arial Narrow" pitchFamily="34" charset="0"/>
              </a:rPr>
              <a:t>ourth</a:t>
            </a:r>
            <a:r>
              <a:rPr lang="en-US" altLang="en-US" baseline="0" dirty="0">
                <a:latin typeface="Arial Narrow" pitchFamily="34" charset="0"/>
              </a:rPr>
              <a:t> Saturday of </a:t>
            </a:r>
            <a:r>
              <a:rPr lang="en-US" altLang="en-US" dirty="0">
                <a:latin typeface="Arial Narrow" pitchFamily="34" charset="0"/>
              </a:rPr>
              <a:t>June location tentatively Stillwater.       </a:t>
            </a:r>
          </a:p>
          <a:p>
            <a:pPr marL="175853" indent="-175853">
              <a:spcAft>
                <a:spcPts val="615"/>
              </a:spcAft>
              <a:buFont typeface="Arial" panose="020B0604020202020204" pitchFamily="34" charset="0"/>
              <a:buChar char="•"/>
            </a:pPr>
            <a:r>
              <a:rPr lang="en-US" altLang="en-US" b="1" dirty="0">
                <a:latin typeface="Arial Narrow" pitchFamily="34" charset="0"/>
              </a:rPr>
              <a:t>District Conference </a:t>
            </a:r>
            <a:r>
              <a:rPr lang="en-US" altLang="en-US" dirty="0">
                <a:latin typeface="Arial Narrow" pitchFamily="34" charset="0"/>
              </a:rPr>
              <a:t>___________</a:t>
            </a:r>
          </a:p>
          <a:p>
            <a:pPr marL="175853" indent="-175853">
              <a:spcAft>
                <a:spcPts val="615"/>
              </a:spcAft>
              <a:buFont typeface="Arial" panose="020B0604020202020204" pitchFamily="34" charset="0"/>
              <a:buChar char="•"/>
            </a:pPr>
            <a:r>
              <a:rPr lang="en-US" altLang="en-US" b="1" i="0" dirty="0">
                <a:latin typeface="Arial Narrow" pitchFamily="34" charset="0"/>
              </a:rPr>
              <a:t>Regional</a:t>
            </a:r>
            <a:r>
              <a:rPr lang="en-US" altLang="en-US" i="0" dirty="0">
                <a:latin typeface="Arial Narrow" pitchFamily="34" charset="0"/>
              </a:rPr>
              <a:t> -  National 4-H Volunteer Conference hosted by the Southern Region states, each fall in </a:t>
            </a:r>
            <a:r>
              <a:rPr lang="en-US" altLang="en-US" dirty="0">
                <a:latin typeface="Arial Narrow" pitchFamily="34" charset="0"/>
              </a:rPr>
              <a:t>GA.</a:t>
            </a:r>
            <a:endParaRPr lang="en-US" altLang="en-US" i="0" baseline="0" dirty="0">
              <a:latin typeface="Arial Narrow" pitchFamily="34" charset="0"/>
            </a:endParaRPr>
          </a:p>
          <a:p>
            <a:r>
              <a:rPr lang="en-US" altLang="en-US" dirty="0"/>
              <a:t>Example of a possible handout can be found in the  Volunteer Management System [VMS] Manual, section “Reference Tools” [2022 </a:t>
            </a:r>
            <a:r>
              <a:rPr lang="en-US" altLang="en-US" dirty="0">
                <a:hlinkClick r:id="rId3"/>
              </a:rPr>
              <a:t>https://4h.okstate.edu/educators/volunteer-management-system/index.html</a:t>
            </a:r>
            <a:r>
              <a:rPr lang="en-US" altLang="en-US" dirty="0"/>
              <a:t>] </a:t>
            </a:r>
          </a:p>
        </p:txBody>
      </p:sp>
      <p:sp>
        <p:nvSpPr>
          <p:cNvPr id="6349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B620E34D-5F6A-4BDF-BF34-8BF0D3026372}" type="slidenum">
              <a:rPr lang="en-US" altLang="en-US" sz="1100"/>
              <a:pPr/>
              <a:t>17</a:t>
            </a:fld>
            <a:endParaRPr lang="en-US" altLang="en-US" sz="1100"/>
          </a:p>
        </p:txBody>
      </p:sp>
      <p:sp>
        <p:nvSpPr>
          <p:cNvPr id="6349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pic>
        <p:nvPicPr>
          <p:cNvPr id="5" name="Picture 4">
            <a:extLst>
              <a:ext uri="{FF2B5EF4-FFF2-40B4-BE49-F238E27FC236}">
                <a16:creationId xmlns:a16="http://schemas.microsoft.com/office/drawing/2014/main" id="{82F752B2-572B-440C-AAD9-E9BD29F3C195}"/>
              </a:ext>
            </a:extLst>
          </p:cNvPr>
          <p:cNvPicPr>
            <a:picLocks noChangeAspect="1"/>
          </p:cNvPicPr>
          <p:nvPr/>
        </p:nvPicPr>
        <p:blipFill>
          <a:blip r:embed="rId4"/>
          <a:stretch>
            <a:fillRect/>
          </a:stretch>
        </p:blipFill>
        <p:spPr>
          <a:xfrm>
            <a:off x="4196088" y="4620578"/>
            <a:ext cx="2492481" cy="3462883"/>
          </a:xfrm>
          <a:prstGeom prst="rect">
            <a:avLst/>
          </a:prstGeom>
        </p:spPr>
      </p:pic>
    </p:spTree>
    <p:extLst>
      <p:ext uri="{BB962C8B-B14F-4D97-AF65-F5344CB8AC3E}">
        <p14:creationId xmlns:p14="http://schemas.microsoft.com/office/powerpoint/2010/main" val="1791634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cap="flat"/>
        </p:spPr>
      </p:sp>
      <p:sp>
        <p:nvSpPr>
          <p:cNvPr id="83971" name="Rectangle 3"/>
          <p:cNvSpPr>
            <a:spLocks noGrp="1" noChangeArrowheads="1"/>
          </p:cNvSpPr>
          <p:nvPr>
            <p:ph type="body" idx="1"/>
          </p:nvPr>
        </p:nvSpPr>
        <p:spPr>
          <a:xfrm>
            <a:off x="786087" y="4574519"/>
            <a:ext cx="5743026" cy="3826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8591" indent="-248591"/>
            <a:r>
              <a:rPr lang="en-US" altLang="en-US" b="1" dirty="0">
                <a:latin typeface="Arial Narrow" pitchFamily="34" charset="0"/>
              </a:rPr>
              <a:t>Annually</a:t>
            </a:r>
          </a:p>
          <a:p>
            <a:pPr marL="248591" indent="-248591">
              <a:buFontTx/>
              <a:buChar char="•"/>
            </a:pPr>
            <a:r>
              <a:rPr lang="en-US" altLang="en-US" dirty="0">
                <a:latin typeface="Arial Narrow" pitchFamily="34" charset="0"/>
              </a:rPr>
              <a:t>Re-enroll online</a:t>
            </a:r>
          </a:p>
          <a:p>
            <a:pPr marL="248591" indent="-248591">
              <a:buFontTx/>
              <a:buChar char="•"/>
            </a:pPr>
            <a:r>
              <a:rPr lang="en-US" altLang="en-US" dirty="0">
                <a:latin typeface="Arial Narrow" pitchFamily="34" charset="0"/>
              </a:rPr>
              <a:t>Participate in and report a minimum of 4 continuing education opportunities per year, as well as reviewing the University expectations in WWM and Civil Rights and Diversity.  A minimum of two CE are to be at the county level with your Extension educator.  The other two could be any combination of Webinars, LMS, 4-H volunteer conferences, workshops or programs, Professional Development related to youth work or the area in which the volunteer provides expertise (i.e. teacher in-service, law enforcement training in gun safety, etc.)  Any training outside of CES the volunteer must obtain and return a completed a Continuing Education Credit form to the extension office.</a:t>
            </a:r>
          </a:p>
          <a:p>
            <a:pPr marL="248591" indent="-248591">
              <a:buFontTx/>
              <a:buChar char="•"/>
            </a:pPr>
            <a:r>
              <a:rPr lang="en-US" altLang="en-US" dirty="0">
                <a:latin typeface="Arial Narrow" pitchFamily="34" charset="0"/>
              </a:rPr>
              <a:t>Extension Educators will annually conduct individual visits with club/cloverbud leaders to discuss successes and challenges in the local club, and to examine club commitment to the county 4-H program.  All other volunteers will meet with Extension staff on an as needed basis.</a:t>
            </a:r>
          </a:p>
          <a:p>
            <a:pPr marL="248591" indent="-248591">
              <a:buFontTx/>
              <a:buChar char="•"/>
            </a:pPr>
            <a:r>
              <a:rPr lang="en-US" altLang="en-US" dirty="0">
                <a:latin typeface="Arial Narrow" pitchFamily="34" charset="0"/>
              </a:rPr>
              <a:t>All certified volunteers will receive a copy of the final annual assessment. .</a:t>
            </a:r>
            <a:endParaRPr lang="en-US" altLang="en-US" i="0" dirty="0">
              <a:latin typeface="Arial Narrow" pitchFamily="34" charset="0"/>
            </a:endParaRPr>
          </a:p>
        </p:txBody>
      </p:sp>
      <p:sp>
        <p:nvSpPr>
          <p:cNvPr id="8397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E33B2CB6-DD46-4290-8D10-144108B645A1}" type="slidenum">
              <a:rPr lang="en-US" altLang="en-US" sz="1100"/>
              <a:pPr/>
              <a:t>18</a:t>
            </a:fld>
            <a:endParaRPr lang="en-US" altLang="en-US" sz="1100"/>
          </a:p>
        </p:txBody>
      </p:sp>
      <p:sp>
        <p:nvSpPr>
          <p:cNvPr id="8397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extLst>
      <p:ext uri="{BB962C8B-B14F-4D97-AF65-F5344CB8AC3E}">
        <p14:creationId xmlns:p14="http://schemas.microsoft.com/office/powerpoint/2010/main" val="1695730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cap="flat"/>
        </p:spPr>
      </p:sp>
      <p:sp>
        <p:nvSpPr>
          <p:cNvPr id="83971" name="Rectangle 3"/>
          <p:cNvSpPr>
            <a:spLocks noGrp="1" noChangeArrowheads="1"/>
          </p:cNvSpPr>
          <p:nvPr>
            <p:ph type="body" idx="1"/>
          </p:nvPr>
        </p:nvSpPr>
        <p:spPr>
          <a:xfrm>
            <a:off x="394582" y="4537764"/>
            <a:ext cx="3620433" cy="44011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0"/>
            <a:r>
              <a:rPr lang="en-US" altLang="en-US" sz="1100" dirty="0">
                <a:latin typeface="Arial Narrow" panose="020B0606020202030204" pitchFamily="34" charset="0"/>
              </a:rPr>
              <a:t>To meet the diverse needs of our youth, certify as many volunteers as possible and keep the supervision ratio age appropriate.  The larger the group the more certified volunteers needed.  There should always be a minimum of 2 certified volunteers or a certified volunteer and Extension staff present.</a:t>
            </a:r>
          </a:p>
          <a:p>
            <a:pPr hangingPunct="0"/>
            <a:endParaRPr lang="en-US" sz="500" dirty="0">
              <a:latin typeface="Arial Narrow" panose="020B0606020202030204" pitchFamily="34" charset="0"/>
            </a:endParaRPr>
          </a:p>
          <a:p>
            <a:r>
              <a:rPr lang="en-US" sz="1100" dirty="0">
                <a:latin typeface="Arial Narrow" panose="020B0606020202030204" pitchFamily="34" charset="0"/>
              </a:rPr>
              <a:t>Any person who works with children who is not certified must be in the presence of a OCES employee and/or an “active” certified 4‑H volunteer.  These volunteers are never to be unsupervised.  This could apply to but is not limited to</a:t>
            </a:r>
          </a:p>
          <a:p>
            <a:pPr marL="175853" indent="-175853">
              <a:buFont typeface="Arial" panose="020B0604020202020204" pitchFamily="34" charset="0"/>
              <a:buChar char="•"/>
            </a:pPr>
            <a:r>
              <a:rPr lang="en-US" sz="1100" dirty="0">
                <a:latin typeface="Arial Narrow" panose="020B0606020202030204" pitchFamily="34" charset="0"/>
              </a:rPr>
              <a:t>Episodic volunteers</a:t>
            </a:r>
          </a:p>
          <a:p>
            <a:pPr marL="175853" indent="-175853">
              <a:buFont typeface="Arial" panose="020B0604020202020204" pitchFamily="34" charset="0"/>
              <a:buChar char="•"/>
            </a:pPr>
            <a:r>
              <a:rPr lang="en-US" sz="1100" dirty="0">
                <a:latin typeface="Arial Narrow" panose="020B0606020202030204" pitchFamily="34" charset="0"/>
              </a:rPr>
              <a:t>Guest speaker/instructor</a:t>
            </a:r>
          </a:p>
          <a:p>
            <a:pPr marL="175853" indent="-175853">
              <a:buFont typeface="Arial" panose="020B0604020202020204" pitchFamily="34" charset="0"/>
              <a:buChar char="•"/>
            </a:pPr>
            <a:r>
              <a:rPr lang="en-US" sz="1100" dirty="0">
                <a:latin typeface="Arial Narrow" panose="020B0606020202030204" pitchFamily="34" charset="0"/>
              </a:rPr>
              <a:t>Parents/Guardian</a:t>
            </a:r>
          </a:p>
          <a:p>
            <a:pPr marL="175853" indent="-175853">
              <a:buFont typeface="Arial" panose="020B0604020202020204" pitchFamily="34" charset="0"/>
              <a:buChar char="•"/>
            </a:pPr>
            <a:r>
              <a:rPr lang="en-US" sz="1100" dirty="0">
                <a:latin typeface="Arial Narrow" panose="020B0606020202030204" pitchFamily="34" charset="0"/>
              </a:rPr>
              <a:t>Teen Volunteers</a:t>
            </a:r>
          </a:p>
          <a:p>
            <a:endParaRPr lang="en-US" sz="300" dirty="0">
              <a:latin typeface="Arial Narrow" panose="020B0606020202030204" pitchFamily="34" charset="0"/>
            </a:endParaRPr>
          </a:p>
          <a:p>
            <a:r>
              <a:rPr lang="en-US" sz="1100" dirty="0">
                <a:latin typeface="Arial Narrow" panose="020B0606020202030204" pitchFamily="34" charset="0"/>
              </a:rPr>
              <a:t>Persons to certify</a:t>
            </a:r>
          </a:p>
          <a:p>
            <a:pPr marL="176631" indent="-176631">
              <a:buFont typeface="Arial" panose="020B0604020202020204" pitchFamily="34" charset="0"/>
              <a:buChar char="•"/>
            </a:pPr>
            <a:r>
              <a:rPr lang="en-US" sz="1100" dirty="0">
                <a:latin typeface="Arial Narrow" panose="020B0606020202030204" pitchFamily="34" charset="0"/>
              </a:rPr>
              <a:t>4-H Parents</a:t>
            </a:r>
          </a:p>
          <a:p>
            <a:pPr marL="176631" indent="-176631">
              <a:buFont typeface="Arial" panose="020B0604020202020204" pitchFamily="34" charset="0"/>
              <a:buChar char="•"/>
            </a:pPr>
            <a:r>
              <a:rPr lang="en-US" sz="1100" dirty="0">
                <a:latin typeface="Arial Narrow" panose="020B0606020202030204" pitchFamily="34" charset="0"/>
              </a:rPr>
              <a:t>At Large 4-H Volunteers</a:t>
            </a:r>
          </a:p>
          <a:p>
            <a:pPr marL="176631" indent="-176631">
              <a:buFont typeface="Arial" panose="020B0604020202020204" pitchFamily="34" charset="0"/>
              <a:buChar char="•"/>
            </a:pPr>
            <a:r>
              <a:rPr lang="en-US" sz="1100" dirty="0">
                <a:latin typeface="Arial Narrow" panose="020B0606020202030204" pitchFamily="34" charset="0"/>
              </a:rPr>
              <a:t>Project, Activity and Organizational leaders</a:t>
            </a:r>
          </a:p>
          <a:p>
            <a:pPr marL="176631" indent="-176631">
              <a:buFont typeface="Arial" panose="020B0604020202020204" pitchFamily="34" charset="0"/>
              <a:buChar char="•"/>
            </a:pPr>
            <a:r>
              <a:rPr lang="en-US" sz="1100" dirty="0">
                <a:latin typeface="Arial Narrow" panose="020B0606020202030204" pitchFamily="34" charset="0"/>
              </a:rPr>
              <a:t>Teen Leaders and Camp Counselors</a:t>
            </a:r>
          </a:p>
          <a:p>
            <a:pPr marL="176631" indent="-176631">
              <a:buFont typeface="Arial" panose="020B0604020202020204" pitchFamily="34" charset="0"/>
              <a:buChar char="•"/>
            </a:pPr>
            <a:r>
              <a:rPr lang="en-US" sz="1100" dirty="0">
                <a:latin typeface="Arial Narrow" panose="020B0606020202030204" pitchFamily="34" charset="0"/>
              </a:rPr>
              <a:t>Chaperones for county, state and out-of-state activities</a:t>
            </a:r>
          </a:p>
          <a:p>
            <a:pPr marL="176631" indent="-176631">
              <a:buFont typeface="Arial" panose="020B0604020202020204" pitchFamily="34" charset="0"/>
              <a:buChar char="•"/>
            </a:pPr>
            <a:r>
              <a:rPr lang="en-US" sz="1100" dirty="0">
                <a:latin typeface="Arial Narrow" panose="020B0606020202030204" pitchFamily="34" charset="0"/>
              </a:rPr>
              <a:t>Volunteers transporting youth (other than their own child) as a 4-H representative.</a:t>
            </a:r>
          </a:p>
          <a:p>
            <a:pPr marL="176631" indent="-176631">
              <a:buFont typeface="Arial" panose="020B0604020202020204" pitchFamily="34" charset="0"/>
              <a:buChar char="•"/>
            </a:pPr>
            <a:r>
              <a:rPr lang="en-US" sz="1100" dirty="0">
                <a:latin typeface="Arial Narrow" panose="020B0606020202030204" pitchFamily="34" charset="0"/>
              </a:rPr>
              <a:t>And any others who wish to seek a greater level of support, due process and protection from legal liability.</a:t>
            </a:r>
          </a:p>
        </p:txBody>
      </p:sp>
      <p:sp>
        <p:nvSpPr>
          <p:cNvPr id="8397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E33B2CB6-DD46-4290-8D10-144108B645A1}" type="slidenum">
              <a:rPr lang="en-US" altLang="en-US" sz="1100"/>
              <a:pPr/>
              <a:t>19</a:t>
            </a:fld>
            <a:endParaRPr lang="en-US" altLang="en-US" sz="1100"/>
          </a:p>
        </p:txBody>
      </p:sp>
      <p:sp>
        <p:nvSpPr>
          <p:cNvPr id="8397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endParaRPr lang="en-US" altLang="en-US" sz="1100" dirty="0"/>
          </a:p>
        </p:txBody>
      </p:sp>
      <p:sp>
        <p:nvSpPr>
          <p:cNvPr id="6" name="Rectangle 3"/>
          <p:cNvSpPr txBox="1">
            <a:spLocks noChangeArrowheads="1"/>
          </p:cNvSpPr>
          <p:nvPr/>
        </p:nvSpPr>
        <p:spPr bwMode="auto">
          <a:xfrm>
            <a:off x="4143587" y="4537763"/>
            <a:ext cx="2904639" cy="40634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909" tIns="49956" rIns="99909" bIns="49956"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Abadi MT Condensed"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badi MT Condensed"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badi MT Condensed"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badi MT Condensed"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badi MT Condensed"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dirty="0">
                <a:latin typeface="Arial Narrow" panose="020B0606020202030204" pitchFamily="34" charset="0"/>
              </a:rPr>
              <a:t>A teen leader (13-18 years of age) is teen under the age of 18 who is volunteering for some 4‑H responsibility.  4-H encourages age appropriate development and training of our teen volunteers.  OCES staff and certified adult volunteers should work closely with teens to place them in volunteer roles that are appropriate to their skills and maturity.</a:t>
            </a:r>
          </a:p>
          <a:p>
            <a:r>
              <a:rPr lang="en-US" sz="1100" dirty="0">
                <a:latin typeface="Arial Narrow" panose="020B0606020202030204" pitchFamily="34" charset="0"/>
              </a:rPr>
              <a:t>We certify teens, providing them with the same information as adults being certified.  This is important because 4-H provides leadership opportunities where teens assume responsibility for other youth and in many situations they are providing direct supervision with minimal and sometimes no adult supervision.  The certification of teen volunteers is not intended for them to assume those roles/responsibilities intend for “adult” volunteers.</a:t>
            </a:r>
          </a:p>
          <a:p>
            <a:r>
              <a:rPr lang="en-US" sz="1100" dirty="0">
                <a:latin typeface="Arial Narrow" panose="020B0606020202030204" pitchFamily="34" charset="0"/>
              </a:rPr>
              <a:t>As with all certified 4-H volunteers, teens should have the same documentation on file when fulfilling a specific volunteer role such as camp counselor, club project leader, etc.  Documentation provides liability protection under OSU policy.</a:t>
            </a:r>
          </a:p>
        </p:txBody>
      </p:sp>
    </p:spTree>
    <p:extLst>
      <p:ext uri="{BB962C8B-B14F-4D97-AF65-F5344CB8AC3E}">
        <p14:creationId xmlns:p14="http://schemas.microsoft.com/office/powerpoint/2010/main" val="224345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 Resources with additional information -  </a:t>
            </a:r>
            <a:r>
              <a:rPr lang="en-US" dirty="0">
                <a:hlinkClick r:id="rId3"/>
              </a:rPr>
              <a:t>https://4-h.org/wp-content/uploads/2017/01/ECOP-Defining-4-H-PYD-Final-Draft-2-17.pdf</a:t>
            </a:r>
            <a:r>
              <a:rPr lang="en-US" dirty="0"/>
              <a:t> </a:t>
            </a:r>
          </a:p>
        </p:txBody>
      </p:sp>
      <p:sp>
        <p:nvSpPr>
          <p:cNvPr id="4" name="Slide Number Placeholder 3"/>
          <p:cNvSpPr>
            <a:spLocks noGrp="1"/>
          </p:cNvSpPr>
          <p:nvPr>
            <p:ph type="sldNum" sz="quarter" idx="5"/>
          </p:nvPr>
        </p:nvSpPr>
        <p:spPr/>
        <p:txBody>
          <a:bodyPr/>
          <a:lstStyle/>
          <a:p>
            <a:fld id="{F39C5A6C-8081-45B7-8863-ECB38D7707F8}" type="slidenum">
              <a:rPr lang="en-US" smtClean="0"/>
              <a:t>2</a:t>
            </a:fld>
            <a:endParaRPr lang="en-US"/>
          </a:p>
        </p:txBody>
      </p:sp>
      <p:pic>
        <p:nvPicPr>
          <p:cNvPr id="6" name="Picture 5">
            <a:extLst>
              <a:ext uri="{FF2B5EF4-FFF2-40B4-BE49-F238E27FC236}">
                <a16:creationId xmlns:a16="http://schemas.microsoft.com/office/drawing/2014/main" id="{B65A6C37-C809-4158-9CE0-F9A3D3C8C992}"/>
              </a:ext>
            </a:extLst>
          </p:cNvPr>
          <p:cNvPicPr>
            <a:picLocks noChangeAspect="1"/>
          </p:cNvPicPr>
          <p:nvPr/>
        </p:nvPicPr>
        <p:blipFill>
          <a:blip r:embed="rId4"/>
          <a:stretch>
            <a:fillRect/>
          </a:stretch>
        </p:blipFill>
        <p:spPr>
          <a:xfrm>
            <a:off x="2684560" y="5203774"/>
            <a:ext cx="1946080" cy="2614081"/>
          </a:xfrm>
          <a:prstGeom prst="rect">
            <a:avLst/>
          </a:prstGeom>
          <a:ln>
            <a:solidFill>
              <a:schemeClr val="tx1"/>
            </a:solidFill>
          </a:ln>
        </p:spPr>
      </p:pic>
    </p:spTree>
    <p:extLst>
      <p:ext uri="{BB962C8B-B14F-4D97-AF65-F5344CB8AC3E}">
        <p14:creationId xmlns:p14="http://schemas.microsoft.com/office/powerpoint/2010/main" val="3559899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590550" y="482600"/>
            <a:ext cx="6499225" cy="3656013"/>
          </a:xfrm>
          <a:ln/>
        </p:spPr>
      </p:sp>
      <p:sp>
        <p:nvSpPr>
          <p:cNvPr id="74755" name="Rectangle 3"/>
          <p:cNvSpPr>
            <a:spLocks noGrp="1" noChangeArrowheads="1"/>
          </p:cNvSpPr>
          <p:nvPr>
            <p:ph type="body" idx="1"/>
          </p:nvPr>
        </p:nvSpPr>
        <p:spPr>
          <a:xfrm>
            <a:off x="588587" y="4270455"/>
            <a:ext cx="6398804" cy="48230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515"/>
              </a:spcAft>
            </a:pPr>
            <a:r>
              <a:rPr lang="en-US" altLang="en-US" sz="1100" dirty="0">
                <a:latin typeface="Arial Narrow" pitchFamily="34" charset="0"/>
              </a:rPr>
              <a:t>The possibility of accidents is always present, but 4-H volunteers can take a few precautions to prevent accidents and to lessen their occurrence. </a:t>
            </a:r>
          </a:p>
          <a:p>
            <a:pPr>
              <a:spcAft>
                <a:spcPts val="515"/>
              </a:spcAft>
            </a:pPr>
            <a:r>
              <a:rPr lang="en-US" altLang="en-US" sz="1100" dirty="0">
                <a:latin typeface="Arial Narrow" pitchFamily="34" charset="0"/>
              </a:rPr>
              <a:t>In addition to insurance, volunteers should be aware of health issues, special needs, allergies, and medications contained on a Health waiver.  Keep the information confidential and safe.</a:t>
            </a:r>
          </a:p>
          <a:p>
            <a:pPr>
              <a:spcAft>
                <a:spcPts val="515"/>
              </a:spcAft>
            </a:pPr>
            <a:r>
              <a:rPr lang="en-US" altLang="en-US" sz="1100" dirty="0">
                <a:latin typeface="Arial Narrow" pitchFamily="34" charset="0"/>
              </a:rPr>
              <a:t>The health waiver should be completed and maintained when members are being transported, attending overnight activities, or when members are in the primary custody of the volunteer or Extension educator.  A similar form (Adult Health Form 4) is available for use by adults who may require emergency treatment while on a 4‑H trip.</a:t>
            </a:r>
          </a:p>
          <a:p>
            <a:pPr>
              <a:spcAft>
                <a:spcPts val="515"/>
              </a:spcAft>
            </a:pPr>
            <a:r>
              <a:rPr lang="en-US" altLang="en-US" sz="1100" dirty="0">
                <a:latin typeface="Arial Narrow" pitchFamily="34" charset="0"/>
              </a:rPr>
              <a:t>Other insurance issues volunteers should consider:</a:t>
            </a:r>
          </a:p>
          <a:p>
            <a:pPr marL="247722" lvl="1">
              <a:spcAft>
                <a:spcPts val="515"/>
              </a:spcAft>
            </a:pPr>
            <a:r>
              <a:rPr lang="en-US" altLang="en-US" sz="1100" b="1" dirty="0">
                <a:latin typeface="Arial Narrow" pitchFamily="34" charset="0"/>
              </a:rPr>
              <a:t>Oklahoma Group Accident Insurance –</a:t>
            </a:r>
            <a:r>
              <a:rPr lang="en-US" altLang="en-US" sz="1100" dirty="0">
                <a:latin typeface="Arial Narrow" pitchFamily="34" charset="0"/>
              </a:rPr>
              <a:t> Provides minimal coverage during sanctioned 4-H events/activities.  Review with volunteers.  Go to Educator/Risk Management Resources for most current policy. [2022 </a:t>
            </a:r>
            <a:r>
              <a:rPr lang="en-US" altLang="en-US" sz="1100" dirty="0">
                <a:latin typeface="Arial Narrow" pitchFamily="34" charset="0"/>
                <a:hlinkClick r:id="rId3"/>
              </a:rPr>
              <a:t>https://4h.okstate.edu/educators/risk-management/index.html</a:t>
            </a:r>
            <a:r>
              <a:rPr lang="en-US" altLang="en-US" sz="1100" dirty="0">
                <a:latin typeface="Arial Narrow" pitchFamily="34" charset="0"/>
              </a:rPr>
              <a:t>] </a:t>
            </a:r>
          </a:p>
          <a:p>
            <a:pPr marL="247722" lvl="1">
              <a:spcAft>
                <a:spcPts val="515"/>
              </a:spcAft>
            </a:pPr>
            <a:r>
              <a:rPr lang="en-US" altLang="en-US" sz="1100" b="1" dirty="0">
                <a:latin typeface="Arial Narrow" pitchFamily="34" charset="0"/>
              </a:rPr>
              <a:t>Homeowner’s insurance</a:t>
            </a:r>
            <a:r>
              <a:rPr lang="en-US" altLang="en-US" sz="1100" dirty="0">
                <a:latin typeface="Arial Narrow" pitchFamily="34" charset="0"/>
              </a:rPr>
              <a:t> coverage of meetings/activities held in homes or on property (check with insurance agent)</a:t>
            </a:r>
          </a:p>
          <a:p>
            <a:pPr marL="247722" lvl="1">
              <a:spcAft>
                <a:spcPts val="515"/>
              </a:spcAft>
            </a:pPr>
            <a:r>
              <a:rPr lang="en-US" altLang="en-US" sz="1100" b="1" dirty="0">
                <a:latin typeface="Arial Narrow" pitchFamily="34" charset="0"/>
              </a:rPr>
              <a:t>Liability and coverage for meetings held in other locations</a:t>
            </a:r>
            <a:r>
              <a:rPr lang="en-US" altLang="en-US" sz="1100" dirty="0">
                <a:latin typeface="Arial Narrow" pitchFamily="34" charset="0"/>
              </a:rPr>
              <a:t> – Oklahoma State University through the State of Oklahoma holds a Certificate of Self-Insurance that volunteers who are functioning within the realm and scope of their duties as outlined in a position description.  There is a significant deductible associated with filing a claim.  It provides no direct insurance for volunteers, members, or Extension Educators.  The coverage is only of value in protecting them in case of damages caused to others.</a:t>
            </a:r>
          </a:p>
          <a:p>
            <a:pPr indent="-221220">
              <a:spcAft>
                <a:spcPts val="515"/>
              </a:spcAft>
            </a:pPr>
            <a:r>
              <a:rPr lang="en-US" altLang="en-US" sz="1100" b="1" dirty="0">
                <a:latin typeface="Arial Narrow" pitchFamily="34" charset="0"/>
              </a:rPr>
              <a:t>Risk Management Resources</a:t>
            </a:r>
            <a:r>
              <a:rPr lang="en-US" altLang="en-US" sz="1100" dirty="0">
                <a:latin typeface="Arial Narrow" pitchFamily="34" charset="0"/>
              </a:rPr>
              <a:t>:  [2022]</a:t>
            </a:r>
          </a:p>
          <a:p>
            <a:pPr indent="-221220">
              <a:spcAft>
                <a:spcPts val="515"/>
              </a:spcAft>
              <a:buFont typeface="Arial" panose="020B0604020202020204" pitchFamily="34" charset="0"/>
              <a:buChar char="•"/>
            </a:pPr>
            <a:r>
              <a:rPr lang="en-US" altLang="en-US" sz="1100" dirty="0">
                <a:latin typeface="Arial Narrow" pitchFamily="34" charset="0"/>
              </a:rPr>
              <a:t>Forms and Applications  </a:t>
            </a:r>
            <a:r>
              <a:rPr lang="en-US" altLang="en-US" sz="1100" dirty="0">
                <a:latin typeface="Arial Narrow" pitchFamily="34" charset="0"/>
                <a:hlinkClick r:id="rId4"/>
              </a:rPr>
              <a:t>https://4h.okstate.edu/educators/forms-and-applications/index.html</a:t>
            </a:r>
            <a:endParaRPr lang="en-US" altLang="en-US" sz="1100" dirty="0">
              <a:latin typeface="Arial Narrow" pitchFamily="34" charset="0"/>
            </a:endParaRPr>
          </a:p>
          <a:p>
            <a:pPr indent="-221220">
              <a:spcAft>
                <a:spcPts val="515"/>
              </a:spcAft>
              <a:buFont typeface="Arial" panose="020B0604020202020204" pitchFamily="34" charset="0"/>
              <a:buChar char="•"/>
            </a:pPr>
            <a:r>
              <a:rPr lang="en-US" altLang="en-US" sz="1100" dirty="0">
                <a:latin typeface="Arial Narrow" pitchFamily="34" charset="0"/>
              </a:rPr>
              <a:t>Risk Management Resources  </a:t>
            </a:r>
            <a:r>
              <a:rPr lang="en-US" altLang="en-US" sz="1100" dirty="0">
                <a:latin typeface="Arial Narrow" pitchFamily="34" charset="0"/>
                <a:hlinkClick r:id="rId3"/>
              </a:rPr>
              <a:t>https://4h.okstate.edu/educators/risk-management/index.html</a:t>
            </a:r>
            <a:r>
              <a:rPr lang="en-US" altLang="en-US" sz="1100" dirty="0">
                <a:latin typeface="Arial Narrow" pitchFamily="34" charset="0"/>
              </a:rPr>
              <a:t> </a:t>
            </a:r>
          </a:p>
          <a:p>
            <a:pPr lvl="1" indent="-221220">
              <a:spcAft>
                <a:spcPts val="515"/>
              </a:spcAft>
              <a:buFont typeface="Arial Narrow" panose="020B0606020202030204" pitchFamily="34" charset="0"/>
              <a:buChar char="−"/>
            </a:pPr>
            <a:r>
              <a:rPr lang="en-US" altLang="en-US" sz="1100" dirty="0">
                <a:latin typeface="Arial Narrow" pitchFamily="34" charset="0"/>
              </a:rPr>
              <a:t>Insurance Information – OSU Certificate of Self-Insurance; American Income Life, OK Group Activity Policy</a:t>
            </a:r>
          </a:p>
          <a:p>
            <a:pPr lvl="1" indent="-221220">
              <a:spcAft>
                <a:spcPts val="515"/>
              </a:spcAft>
              <a:buFont typeface="Arial Narrow" panose="020B0606020202030204" pitchFamily="34" charset="0"/>
              <a:buChar char="−"/>
            </a:pPr>
            <a:r>
              <a:rPr lang="en-US" altLang="en-US" sz="1100" dirty="0">
                <a:latin typeface="Arial Narrow" pitchFamily="34" charset="0"/>
              </a:rPr>
              <a:t>Timely Tidbits – Insurance for 4-H Activities and Events; 4-H Incidents and Accidents ;</a:t>
            </a:r>
          </a:p>
        </p:txBody>
      </p:sp>
      <p:sp>
        <p:nvSpPr>
          <p:cNvPr id="7475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F29CBE33-B408-4489-B514-6E3A17AEC235}" type="slidenum">
              <a:rPr lang="en-US" altLang="en-US" sz="1100"/>
              <a:pPr/>
              <a:t>20</a:t>
            </a:fld>
            <a:endParaRPr lang="en-US" altLang="en-US" sz="1100"/>
          </a:p>
        </p:txBody>
      </p:sp>
      <p:sp>
        <p:nvSpPr>
          <p:cNvPr id="74757"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8"/>
              </a:spcAft>
            </a:pPr>
            <a:r>
              <a:rPr lang="en-US" dirty="0"/>
              <a:t>4-H sanctioned activities should always be chaperoned by more than one certified volunteer and/or Extension staff.  Best practice, follow 4-H youth-adult ratio and have a minimum of two certified adult volunteers and/or Extension staff present when minors are present.</a:t>
            </a:r>
          </a:p>
          <a:p>
            <a:pPr>
              <a:spcAft>
                <a:spcPts val="608"/>
              </a:spcAft>
            </a:pPr>
            <a:r>
              <a:rPr lang="en-US" altLang="en-US" dirty="0">
                <a:ea typeface="Times New Roman" pitchFamily="18" charset="0"/>
                <a:cs typeface="Arial" pitchFamily="34" charset="0"/>
              </a:rPr>
              <a:t>Oklahoma 4-H has defined an appropriate “</a:t>
            </a:r>
            <a:r>
              <a:rPr lang="en-US" altLang="en-US" b="1" dirty="0">
                <a:ea typeface="Times New Roman" pitchFamily="18" charset="0"/>
                <a:cs typeface="Arial" pitchFamily="34" charset="0"/>
              </a:rPr>
              <a:t>youth to adult ratio.”</a:t>
            </a:r>
            <a:r>
              <a:rPr lang="en-US" altLang="en-US" dirty="0">
                <a:ea typeface="Times New Roman" pitchFamily="18" charset="0"/>
                <a:cs typeface="Arial" pitchFamily="34" charset="0"/>
              </a:rPr>
              <a:t> The ratio is based upon youth developmental level and needs.  The setting and activity may necessitate additional supervision.  The ratio is a positive risk management practice and more importantly, provides youth positive relationships with caring adults.</a:t>
            </a:r>
          </a:p>
          <a:p>
            <a:pPr>
              <a:spcAft>
                <a:spcPts val="608"/>
              </a:spcAft>
            </a:pPr>
            <a:r>
              <a:rPr lang="en-US" dirty="0"/>
              <a:t>Do not meet with minors outside of designated activities without others present, for the safety of the minor and the supervising adult and teen volunteer(s). For example, do not invite </a:t>
            </a:r>
            <a:r>
              <a:rPr lang="en-US" b="1" u="sng" dirty="0"/>
              <a:t>individual </a:t>
            </a:r>
            <a:r>
              <a:rPr lang="en-US" dirty="0"/>
              <a:t>minors to your home, rather include groups and/or involve the minor’s parents. </a:t>
            </a:r>
          </a:p>
          <a:p>
            <a:pPr>
              <a:spcAft>
                <a:spcPts val="608"/>
              </a:spcAft>
            </a:pPr>
            <a:r>
              <a:rPr lang="en-US" dirty="0"/>
              <a:t>When at all possible, schedule programming in open, well-lit areas, preferable with doors that do not lock from the inside only.  Please visit with Extension staff about appropriate locations.</a:t>
            </a:r>
          </a:p>
        </p:txBody>
      </p:sp>
      <p:sp>
        <p:nvSpPr>
          <p:cNvPr id="4" name="Slide Number Placeholder 3"/>
          <p:cNvSpPr>
            <a:spLocks noGrp="1"/>
          </p:cNvSpPr>
          <p:nvPr>
            <p:ph type="sldNum" sz="quarter" idx="5"/>
          </p:nvPr>
        </p:nvSpPr>
        <p:spPr/>
        <p:txBody>
          <a:bodyPr/>
          <a:lstStyle/>
          <a:p>
            <a:fld id="{492531C7-A9EE-4BCC-A0B5-935497229500}" type="slidenum">
              <a:rPr lang="en-US" smtClean="0"/>
              <a:t>21</a:t>
            </a:fld>
            <a:endParaRPr lang="en-US"/>
          </a:p>
        </p:txBody>
      </p:sp>
    </p:spTree>
    <p:extLst>
      <p:ext uri="{BB962C8B-B14F-4D97-AF65-F5344CB8AC3E}">
        <p14:creationId xmlns:p14="http://schemas.microsoft.com/office/powerpoint/2010/main" val="1881482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charset="0"/>
            </a:endParaRPr>
          </a:p>
          <a:p>
            <a:r>
              <a:rPr lang="en-US" altLang="en-US" dirty="0">
                <a:latin typeface="Arial Narrow" panose="020B0606020202030204" pitchFamily="34" charset="0"/>
              </a:rPr>
              <a:t>The Oklahoma 4-H Volunteer Management System was put into place for the protection of both our volunteers and the youth we serve.  Certified volunteers are seen as acting on a permanent basis without being compensated.  Episodic volunteers are seen as acting on our behalf on a temporary basis.  Because an episodic volunteer has not had the training or continuing education provided by OCES they are not viewed as “sanctioned” volunteers who can have unsupervised contact with youth.</a:t>
            </a:r>
          </a:p>
          <a:p>
            <a:endParaRPr lang="en-US" altLang="en-US" dirty="0">
              <a:latin typeface="Arial Narrow" panose="020B0606020202030204" pitchFamily="34" charset="0"/>
            </a:endParaRPr>
          </a:p>
          <a:p>
            <a:r>
              <a:rPr lang="en-US" dirty="0">
                <a:latin typeface="Arial Narrow" panose="020B0606020202030204" pitchFamily="34" charset="0"/>
              </a:rPr>
              <a:t>“Episodic” - People we engage as short-term resources.  Valuable volunteers who provide expertise,  program support, and extra-hands.  </a:t>
            </a:r>
            <a:r>
              <a:rPr lang="en-US" altLang="en-US" dirty="0">
                <a:latin typeface="Arial Narrow" panose="020B0606020202030204" pitchFamily="34" charset="0"/>
              </a:rPr>
              <a:t>Episodic volunteers must be supervised by Extension staff or certified volunteers and provided with a written position description prescribing their role and responsibilities.</a:t>
            </a:r>
          </a:p>
          <a:p>
            <a:endParaRPr lang="en-US" altLang="en-US" dirty="0">
              <a:latin typeface="Arial Narrow" panose="020B0606020202030204" pitchFamily="34" charset="0"/>
            </a:endParaRPr>
          </a:p>
          <a:p>
            <a:r>
              <a:rPr lang="en-US" altLang="en-US" dirty="0">
                <a:latin typeface="Arial Narrow" panose="020B0606020202030204" pitchFamily="34" charset="0"/>
              </a:rPr>
              <a:t>The Oklahoma Governmental Tort Claims Act also provides certified volunteers a limited level of protection.  This legislation provides protection for personal liability when the 4-H volunteer is functioning on behalf of Oklahoma State University and within the realm and scope of his or her written position description.</a:t>
            </a:r>
          </a:p>
          <a:p>
            <a:r>
              <a:rPr lang="en-US" altLang="en-US" sz="1100" dirty="0"/>
              <a:t> </a:t>
            </a:r>
          </a:p>
          <a:p>
            <a:endParaRPr lang="en-US" altLang="en-US" dirty="0"/>
          </a:p>
        </p:txBody>
      </p:sp>
      <p:sp>
        <p:nvSpPr>
          <p:cNvPr id="7578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5AF8F896-6EAD-4860-B7FE-9B35150564B2}" type="slidenum">
              <a:rPr lang="en-US" altLang="en-US" sz="1100"/>
              <a:pPr/>
              <a:t>22</a:t>
            </a:fld>
            <a:endParaRPr lang="en-US" altLang="en-US" sz="1100"/>
          </a:p>
        </p:txBody>
      </p:sp>
      <p:sp>
        <p:nvSpPr>
          <p:cNvPr id="7578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
        <p:nvSpPr>
          <p:cNvPr id="6" name="TextBox 5">
            <a:extLst>
              <a:ext uri="{FF2B5EF4-FFF2-40B4-BE49-F238E27FC236}">
                <a16:creationId xmlns:a16="http://schemas.microsoft.com/office/drawing/2014/main" id="{218B312C-C4C6-4919-8576-50CACB5F1F73}"/>
              </a:ext>
            </a:extLst>
          </p:cNvPr>
          <p:cNvSpPr txBox="1"/>
          <p:nvPr/>
        </p:nvSpPr>
        <p:spPr>
          <a:xfrm>
            <a:off x="731521" y="4480377"/>
            <a:ext cx="3378692" cy="242374"/>
          </a:xfrm>
          <a:prstGeom prst="rect">
            <a:avLst/>
          </a:prstGeom>
          <a:noFill/>
        </p:spPr>
        <p:txBody>
          <a:bodyPr wrap="square" lIns="96649" tIns="48324" rIns="96649" bIns="48324" rtlCol="0">
            <a:spAutoFit/>
          </a:bodyPr>
          <a:lstStyle/>
          <a:p>
            <a:r>
              <a:rPr lang="en-US" sz="900" dirty="0">
                <a:hlinkClick r:id="rId3" tooltip="https://commons.wikimedia.org/wiki/File:Oklahoma_WP_Logo.svg"/>
              </a:rPr>
              <a:t>This Photo</a:t>
            </a:r>
            <a:r>
              <a:rPr lang="en-US" sz="900" dirty="0"/>
              <a:t> by Unknown Author is licensed under </a:t>
            </a:r>
            <a:r>
              <a:rPr lang="en-US" sz="900" dirty="0">
                <a:hlinkClick r:id="rId4" tooltip="https://creativecommons.org/licenses/by-sa/3.0/"/>
              </a:rPr>
              <a:t>CC BY-SA</a:t>
            </a:r>
            <a:endParaRPr lang="en-US" sz="9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1009474" y="4518204"/>
            <a:ext cx="5557030" cy="45316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07707" indent="-207707">
              <a:lnSpc>
                <a:spcPct val="80000"/>
              </a:lnSpc>
            </a:pPr>
            <a:r>
              <a:rPr lang="en-US" altLang="en-US" b="1" dirty="0">
                <a:latin typeface="Arial Narrow" pitchFamily="34" charset="0"/>
              </a:rPr>
              <a:t>Handouts: </a:t>
            </a:r>
            <a:r>
              <a:rPr lang="en-US" altLang="en-US" u="sng" dirty="0">
                <a:latin typeface="Arial Narrow" pitchFamily="34" charset="0"/>
              </a:rPr>
              <a:t>Form 7  Activity and Event Intent</a:t>
            </a:r>
            <a:r>
              <a:rPr lang="en-US" altLang="en-US" dirty="0">
                <a:latin typeface="Arial Narrow" pitchFamily="34" charset="0"/>
              </a:rPr>
              <a:t> helps plan event and is filed with the</a:t>
            </a:r>
            <a:r>
              <a:rPr lang="en-US" altLang="en-US" baseline="0" dirty="0">
                <a:latin typeface="Arial Narrow" pitchFamily="34" charset="0"/>
              </a:rPr>
              <a:t> county office before anything happening outside the scope of a regularly scheduled  4-H meeting/project meeting.</a:t>
            </a:r>
            <a:endParaRPr lang="en-US" altLang="en-US" dirty="0">
              <a:latin typeface="Arial Narrow" pitchFamily="34" charset="0"/>
            </a:endParaRPr>
          </a:p>
          <a:p>
            <a:pPr marL="207707" indent="-207707">
              <a:lnSpc>
                <a:spcPct val="80000"/>
              </a:lnSpc>
            </a:pPr>
            <a:endParaRPr lang="en-US" altLang="en-US" dirty="0">
              <a:latin typeface="Arial Narrow" pitchFamily="34" charset="0"/>
            </a:endParaRPr>
          </a:p>
          <a:p>
            <a:pPr marL="207707" indent="-207707">
              <a:lnSpc>
                <a:spcPct val="80000"/>
              </a:lnSpc>
            </a:pPr>
            <a:r>
              <a:rPr lang="en-US" altLang="en-US" sz="1100" b="1" dirty="0">
                <a:latin typeface="Arial Narrow" pitchFamily="34" charset="0"/>
              </a:rPr>
              <a:t>Methods for Controlling Risk</a:t>
            </a:r>
          </a:p>
          <a:p>
            <a:pPr marL="207707" indent="-207707">
              <a:spcAft>
                <a:spcPts val="308"/>
              </a:spcAft>
              <a:buFontTx/>
              <a:buChar char="•"/>
            </a:pPr>
            <a:r>
              <a:rPr lang="en-US" altLang="en-US" sz="1100" dirty="0">
                <a:latin typeface="Arial Narrow" pitchFamily="34" charset="0"/>
              </a:rPr>
              <a:t>Participate in sufficient training and ask for specific information regarding responsibilities and expectations, especially in the area of supervising minors.</a:t>
            </a:r>
          </a:p>
          <a:p>
            <a:pPr marL="207707" indent="-207707">
              <a:spcAft>
                <a:spcPts val="308"/>
              </a:spcAft>
              <a:buFontTx/>
              <a:buChar char="•"/>
            </a:pPr>
            <a:r>
              <a:rPr lang="en-US" altLang="en-US" sz="1100" dirty="0">
                <a:latin typeface="Arial Narrow" pitchFamily="34" charset="0"/>
              </a:rPr>
              <a:t>Always act with prudence – meaning act with foresight, avoid error or danger using practical discretion.</a:t>
            </a:r>
          </a:p>
          <a:p>
            <a:pPr marL="207707" indent="-207707">
              <a:spcAft>
                <a:spcPts val="308"/>
              </a:spcAft>
              <a:buFontTx/>
              <a:buChar char="•"/>
            </a:pPr>
            <a:r>
              <a:rPr lang="en-US" altLang="en-US" sz="1100" dirty="0">
                <a:latin typeface="Arial Narrow" pitchFamily="34" charset="0"/>
              </a:rPr>
              <a:t>Reduce risk - take safety measures. </a:t>
            </a:r>
          </a:p>
          <a:p>
            <a:pPr marL="175853" indent="-175853">
              <a:spcAft>
                <a:spcPts val="308"/>
              </a:spcAft>
              <a:buFontTx/>
              <a:buChar char="•"/>
            </a:pPr>
            <a:r>
              <a:rPr lang="en-US" altLang="en-US" sz="1100" dirty="0">
                <a:latin typeface="Arial Narrow" pitchFamily="34" charset="0"/>
              </a:rPr>
              <a:t>Avoiding risk – in this case the risk is identified PRIOR to the situation occurring and the decision is made to eliminate it.  Eliminating activities from your programs is not the best way to prevent suits.  Just make sure activities are appropriate to the needs and abilities of the people you are trying to serve.</a:t>
            </a:r>
          </a:p>
          <a:p>
            <a:pPr marL="207707" indent="-207707">
              <a:spcAft>
                <a:spcPts val="308"/>
              </a:spcAft>
              <a:buFontTx/>
              <a:buChar char="•"/>
            </a:pPr>
            <a:r>
              <a:rPr lang="en-US" altLang="en-US" sz="1100" dirty="0">
                <a:latin typeface="Arial Narrow" pitchFamily="34" charset="0"/>
              </a:rPr>
              <a:t>Avoid situations of negligence.  It is our duty to provide a safe environment – to varying degrees, this is your responsibility to participants, spectators, passer-by, invitees, licenses, and trespassers.</a:t>
            </a:r>
          </a:p>
          <a:p>
            <a:pPr marL="207707" indent="-207707">
              <a:spcAft>
                <a:spcPts val="308"/>
              </a:spcAft>
              <a:buFontTx/>
              <a:buChar char="•"/>
            </a:pPr>
            <a:r>
              <a:rPr lang="en-US" altLang="en-US" sz="1100" dirty="0">
                <a:latin typeface="Arial Narrow" pitchFamily="34" charset="0"/>
              </a:rPr>
              <a:t>Transfer the risk control to others - contract with others to conduct high risk activities. </a:t>
            </a:r>
          </a:p>
          <a:p>
            <a:pPr marL="207707" indent="-207707">
              <a:spcAft>
                <a:spcPts val="308"/>
              </a:spcAft>
              <a:buFontTx/>
              <a:buChar char="•"/>
            </a:pPr>
            <a:r>
              <a:rPr lang="en-US" altLang="en-US" sz="1100" dirty="0">
                <a:latin typeface="Arial Narrow" pitchFamily="34" charset="0"/>
              </a:rPr>
              <a:t>Anticipate and have a plan.  Forms 7 and 8</a:t>
            </a:r>
          </a:p>
        </p:txBody>
      </p:sp>
      <p:sp>
        <p:nvSpPr>
          <p:cNvPr id="7987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32AA946F-C5E2-4593-9A77-205268050223}" type="slidenum">
              <a:rPr lang="en-US" altLang="en-US" sz="1100"/>
              <a:pPr/>
              <a:t>23</a:t>
            </a:fld>
            <a:endParaRPr lang="en-US" altLang="en-US" sz="1100"/>
          </a:p>
        </p:txBody>
      </p:sp>
      <p:sp>
        <p:nvSpPr>
          <p:cNvPr id="79877"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8"/>
              </a:spcAft>
            </a:pPr>
            <a:r>
              <a:rPr lang="en-US" dirty="0"/>
              <a:t>Form 7 is an excellent tool for planning an activity or event outside of a regularly scheduled club meeting.  It contains general information including the purpose for the activity/event, a physical address, contact information, participants, chaperones, insurance, travel plans, and more. **[Provide a copy to the volunteers.] </a:t>
            </a:r>
          </a:p>
          <a:p>
            <a:pPr>
              <a:spcAft>
                <a:spcPts val="608"/>
              </a:spcAft>
            </a:pPr>
            <a:r>
              <a:rPr lang="en-US" dirty="0"/>
              <a:t>Keep a copy of the Crisis Management Plan with your blank form 7,Incident and Accident report.</a:t>
            </a:r>
          </a:p>
          <a:p>
            <a:pPr defTabSz="980034">
              <a:spcAft>
                <a:spcPts val="608"/>
              </a:spcAft>
              <a:defRPr/>
            </a:pPr>
            <a:r>
              <a:rPr lang="en-US" dirty="0"/>
              <a:t>Why travel plans?  This is to avoid possible side trips or personal stops which are not part of the planned event and could be a potential risk.  If something would happen on such a stop, it would negate your OSU support and increase personal liability.</a:t>
            </a:r>
          </a:p>
          <a:p>
            <a:pPr>
              <a:spcAft>
                <a:spcPts val="608"/>
              </a:spcAft>
            </a:pPr>
            <a:r>
              <a:rPr lang="en-US" dirty="0"/>
              <a:t>The form is to be filed with the Extension office prior to the activity or event (via email, scanned, mailed, or hand delivered) giving the staff time to review and approve the plan. This provides the group/volunteer “protection” by documenting this an “officially recognized and sanction 4-H activity.”  Keep a copy.</a:t>
            </a:r>
          </a:p>
          <a:p>
            <a:r>
              <a:rPr lang="en-US" dirty="0"/>
              <a:t>Oklahoma has purchased a group insurance policy that covers each enrolled member and volunteer,  in “active” status, who are participating in or attending regularly approved and adult supervised group activities. </a:t>
            </a:r>
          </a:p>
        </p:txBody>
      </p:sp>
      <p:sp>
        <p:nvSpPr>
          <p:cNvPr id="4" name="Slide Number Placeholder 3"/>
          <p:cNvSpPr>
            <a:spLocks noGrp="1"/>
          </p:cNvSpPr>
          <p:nvPr>
            <p:ph type="sldNum" sz="quarter" idx="5"/>
          </p:nvPr>
        </p:nvSpPr>
        <p:spPr/>
        <p:txBody>
          <a:bodyPr/>
          <a:lstStyle/>
          <a:p>
            <a:pPr defTabSz="937884">
              <a:defRPr/>
            </a:pPr>
            <a:fld id="{492531C7-A9EE-4BCC-A0B5-935497229500}" type="slidenum">
              <a:rPr lang="en-US">
                <a:solidFill>
                  <a:prstClr val="black"/>
                </a:solidFill>
                <a:latin typeface="Calibri" panose="020F0502020204030204"/>
              </a:rPr>
              <a:pPr defTabSz="93788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711316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1009474" y="4518207"/>
            <a:ext cx="5557030" cy="4410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48591" indent="-248591"/>
            <a:r>
              <a:rPr lang="en-US" altLang="en-US" b="1" dirty="0">
                <a:latin typeface="Arial Narrow" pitchFamily="34" charset="0"/>
              </a:rPr>
              <a:t>As a Chaperone…</a:t>
            </a:r>
          </a:p>
          <a:p>
            <a:pPr marL="248591" indent="-248591">
              <a:buFontTx/>
              <a:buChar char="•"/>
            </a:pPr>
            <a:r>
              <a:rPr lang="en-US" altLang="en-US" dirty="0">
                <a:latin typeface="Arial Narrow" pitchFamily="34" charset="0"/>
              </a:rPr>
              <a:t>Identify and reduce opportunities for risk.</a:t>
            </a:r>
          </a:p>
          <a:p>
            <a:pPr marL="248591" indent="-248591">
              <a:buFontTx/>
              <a:buChar char="•"/>
            </a:pPr>
            <a:r>
              <a:rPr lang="en-US" altLang="en-US" dirty="0">
                <a:latin typeface="Arial Narrow" pitchFamily="34" charset="0"/>
              </a:rPr>
              <a:t>Avoid situations of negligence.</a:t>
            </a:r>
          </a:p>
          <a:p>
            <a:pPr marL="248591" indent="-248591">
              <a:buFontTx/>
              <a:buChar char="•"/>
            </a:pPr>
            <a:r>
              <a:rPr lang="en-US" altLang="en-US" dirty="0">
                <a:latin typeface="Arial Narrow" pitchFamily="34" charset="0"/>
              </a:rPr>
              <a:t>Be sure there is insurance for an activity or event.</a:t>
            </a:r>
          </a:p>
          <a:p>
            <a:pPr marL="248591" indent="-248591">
              <a:buFontTx/>
              <a:buChar char="•"/>
            </a:pPr>
            <a:r>
              <a:rPr lang="en-US" altLang="en-US" dirty="0">
                <a:latin typeface="Arial Narrow" pitchFamily="34" charset="0"/>
              </a:rPr>
              <a:t>Have a copy of the child’s Medical Release form quickly accessible.</a:t>
            </a:r>
          </a:p>
          <a:p>
            <a:pPr marL="248591" indent="-248591">
              <a:buFontTx/>
              <a:buChar char="•"/>
            </a:pPr>
            <a:r>
              <a:rPr lang="en-US" altLang="en-US" dirty="0">
                <a:latin typeface="Arial Narrow" pitchFamily="34" charset="0"/>
              </a:rPr>
              <a:t>To the greatest degree possible avoid transporting one child, regardless of age or gender.  When in doubt always visit with county staff for any exception.</a:t>
            </a:r>
          </a:p>
          <a:p>
            <a:pPr marL="248591" indent="-248591">
              <a:buFontTx/>
              <a:buChar char="•"/>
            </a:pPr>
            <a:r>
              <a:rPr lang="en-US" altLang="en-US" dirty="0">
                <a:latin typeface="Arial Narrow" pitchFamily="34" charset="0"/>
              </a:rPr>
              <a:t>Do not leave children alone at a meeting site.  An adult should be present until the last child is picked up.</a:t>
            </a:r>
          </a:p>
          <a:p>
            <a:pPr marL="248591" indent="-248591">
              <a:buFontTx/>
              <a:buChar char="•"/>
            </a:pPr>
            <a:r>
              <a:rPr lang="en-US" altLang="en-US" dirty="0">
                <a:latin typeface="Arial Narrow" pitchFamily="34" charset="0"/>
              </a:rPr>
              <a:t>Do not place youth and adults in the same sleeping quarters.  Any possible exception should be discussed with county staff.</a:t>
            </a:r>
          </a:p>
          <a:p>
            <a:pPr marL="248591" indent="-248591">
              <a:buFontTx/>
              <a:buChar char="•"/>
            </a:pPr>
            <a:r>
              <a:rPr lang="en-US" altLang="en-US" dirty="0">
                <a:latin typeface="Arial Narrow" pitchFamily="34" charset="0"/>
              </a:rPr>
              <a:t>Teens and adults serving as counselors should be well trained in expectations and responsibilities.</a:t>
            </a:r>
          </a:p>
        </p:txBody>
      </p:sp>
      <p:sp>
        <p:nvSpPr>
          <p:cNvPr id="8090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ADB60ECC-9E98-4E6D-80E2-F3E21A3FFE51}" type="slidenum">
              <a:rPr lang="en-US" altLang="en-US" sz="1100"/>
              <a:pPr/>
              <a:t>25</a:t>
            </a:fld>
            <a:endParaRPr lang="en-US" altLang="en-US" sz="1100"/>
          </a:p>
        </p:txBody>
      </p:sp>
      <p:sp>
        <p:nvSpPr>
          <p:cNvPr id="8090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2037" y="4575264"/>
            <a:ext cx="5776294" cy="4195519"/>
          </a:xfrm>
        </p:spPr>
        <p:txBody>
          <a:bodyPr/>
          <a:lstStyle/>
          <a:p>
            <a:pPr>
              <a:spcAft>
                <a:spcPts val="1218"/>
              </a:spcAft>
            </a:pPr>
            <a:r>
              <a:rPr lang="en-US" dirty="0"/>
              <a:t>When transporting minors, be diligent of adequate adult supervision, road and weather conditions, vehicle maintenance and Oklahoma laws. </a:t>
            </a:r>
          </a:p>
          <a:p>
            <a:pPr>
              <a:spcAft>
                <a:spcPts val="1218"/>
              </a:spcAft>
            </a:pPr>
            <a:r>
              <a:rPr lang="en-US" dirty="0"/>
              <a:t>The “</a:t>
            </a:r>
            <a:r>
              <a:rPr lang="en-US" i="1" dirty="0"/>
              <a:t>Travel and Transportation Best Practices” </a:t>
            </a:r>
            <a:r>
              <a:rPr lang="en-US" dirty="0"/>
              <a:t>outlines OK 4-H expectations when transporting youth to and from 4-H sponsored events, carpooling, use of privately owned vehicle, parental responsibilities for providing transportation, teens drivers, and more. </a:t>
            </a:r>
            <a:r>
              <a:rPr lang="en-US" i="1" dirty="0"/>
              <a:t>** [Provide a copy to participants. As time allows or during a separate session review the best practices in detail and provide time for discussion.]</a:t>
            </a:r>
          </a:p>
          <a:p>
            <a:pPr>
              <a:spcAft>
                <a:spcPts val="1218"/>
              </a:spcAft>
            </a:pPr>
            <a:r>
              <a:rPr lang="en-US" dirty="0"/>
              <a:t>Highlights of OSU General Student Travel Policy 1-0133 include: valid and approved driver’s license for the type of vehicle being operated; insured driver, vehicle liability insurance; and the vehicle is in safe driving condition.  The entire policy can be downloaded from the OSU website. (</a:t>
            </a:r>
            <a:r>
              <a:rPr lang="en-US" dirty="0">
                <a:hlinkClick r:id="rId3"/>
              </a:rPr>
              <a:t>https://adminfinance.okstate.edu/policies/html-pages/1-0133_student-travel.html</a:t>
            </a:r>
            <a:r>
              <a:rPr lang="en-US" dirty="0"/>
              <a:t> </a:t>
            </a:r>
          </a:p>
          <a:p>
            <a:pPr defTabSz="998636">
              <a:spcAft>
                <a:spcPts val="608"/>
              </a:spcAft>
            </a:pPr>
            <a:r>
              <a:rPr lang="en-US" dirty="0"/>
              <a:t>Oklahoma State University and Oklahoma 4-H have no ownership or control over any privately owned vehicles and rely on a driver’s compliance to state laws and 4-H policies and procedures.</a:t>
            </a:r>
          </a:p>
          <a:p>
            <a:pPr>
              <a:spcAft>
                <a:spcPts val="608"/>
              </a:spcAft>
            </a:pPr>
            <a:r>
              <a:rPr lang="en-US" dirty="0"/>
              <a:t>Anyone transporting youth must have a valid drivers license, liability insurance, a vehicle in good repair, and one functioning seat belt per passenger. </a:t>
            </a:r>
          </a:p>
        </p:txBody>
      </p:sp>
      <p:sp>
        <p:nvSpPr>
          <p:cNvPr id="4" name="Slide Number Placeholder 3"/>
          <p:cNvSpPr>
            <a:spLocks noGrp="1"/>
          </p:cNvSpPr>
          <p:nvPr>
            <p:ph type="sldNum" sz="quarter" idx="5"/>
          </p:nvPr>
        </p:nvSpPr>
        <p:spPr/>
        <p:txBody>
          <a:bodyPr/>
          <a:lstStyle/>
          <a:p>
            <a:fld id="{492531C7-A9EE-4BCC-A0B5-935497229500}" type="slidenum">
              <a:rPr lang="en-US" smtClean="0"/>
              <a:t>26</a:t>
            </a:fld>
            <a:endParaRPr lang="en-US" dirty="0"/>
          </a:p>
        </p:txBody>
      </p:sp>
    </p:spTree>
    <p:extLst>
      <p:ext uri="{BB962C8B-B14F-4D97-AF65-F5344CB8AC3E}">
        <p14:creationId xmlns:p14="http://schemas.microsoft.com/office/powerpoint/2010/main" val="219665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2037" y="4575264"/>
            <a:ext cx="5776294" cy="4195519"/>
          </a:xfrm>
        </p:spPr>
        <p:txBody>
          <a:bodyPr/>
          <a:lstStyle/>
          <a:p>
            <a:pPr>
              <a:spcAft>
                <a:spcPts val="1218"/>
              </a:spcAft>
            </a:pPr>
            <a:r>
              <a:rPr lang="en-US" dirty="0"/>
              <a:t>It is not advised to be alone in a car with a minor, who is not your child. Not advisable, but acceptable, considering the age of youth, one adult may transport multiple minors in the vehicle.</a:t>
            </a:r>
          </a:p>
          <a:p>
            <a:pPr>
              <a:spcAft>
                <a:spcPts val="1218"/>
              </a:spcAft>
            </a:pPr>
            <a:r>
              <a:rPr lang="en-US" dirty="0"/>
              <a:t>When youth are driving others, give strong consideration to the Oklahoma Graduated Driving Laws.  </a:t>
            </a:r>
          </a:p>
          <a:p>
            <a:pPr>
              <a:spcAft>
                <a:spcPts val="1218"/>
              </a:spcAft>
            </a:pPr>
            <a:r>
              <a:rPr lang="en-US" dirty="0"/>
              <a:t>While it is not against Oklahoma law, it is against OSU policy to transport people in the bed of pick up. The exception might be a trailer or pick up used in a parade where extreme caution should be used! </a:t>
            </a:r>
          </a:p>
          <a:p>
            <a:pPr>
              <a:spcAft>
                <a:spcPts val="608"/>
              </a:spcAft>
            </a:pPr>
            <a:r>
              <a:rPr lang="en-US" dirty="0"/>
              <a:t>Drivers transporting youth for a sanctioned event need a current copy of each child’s Health form in the vehicle during transportation.  Place the health forms in a large envelop easily identified in the event of an emergency.</a:t>
            </a:r>
          </a:p>
          <a:p>
            <a:pPr lvl="1">
              <a:spcAft>
                <a:spcPts val="608"/>
              </a:spcAft>
            </a:pPr>
            <a:r>
              <a:rPr lang="en-US" dirty="0"/>
              <a:t>Form 1 Youth Participation [pages 1 and 2] or Health Waiver printed from ZSuite.</a:t>
            </a:r>
          </a:p>
          <a:p>
            <a:pPr lvl="1">
              <a:spcAft>
                <a:spcPts val="608"/>
              </a:spcAft>
            </a:pPr>
            <a:r>
              <a:rPr lang="en-US" dirty="0"/>
              <a:t>Form 4 Adult Medical – For privacy, adults may choose to have their form sealed in a separate envelop labeled with their name.</a:t>
            </a:r>
          </a:p>
        </p:txBody>
      </p:sp>
      <p:sp>
        <p:nvSpPr>
          <p:cNvPr id="4" name="Slide Number Placeholder 3"/>
          <p:cNvSpPr>
            <a:spLocks noGrp="1"/>
          </p:cNvSpPr>
          <p:nvPr>
            <p:ph type="sldNum" sz="quarter" idx="5"/>
          </p:nvPr>
        </p:nvSpPr>
        <p:spPr/>
        <p:txBody>
          <a:bodyPr/>
          <a:lstStyle/>
          <a:p>
            <a:fld id="{492531C7-A9EE-4BCC-A0B5-935497229500}" type="slidenum">
              <a:rPr lang="en-US" smtClean="0"/>
              <a:t>27</a:t>
            </a:fld>
            <a:endParaRPr lang="en-US" dirty="0"/>
          </a:p>
        </p:txBody>
      </p:sp>
    </p:spTree>
    <p:extLst>
      <p:ext uri="{BB962C8B-B14F-4D97-AF65-F5344CB8AC3E}">
        <p14:creationId xmlns:p14="http://schemas.microsoft.com/office/powerpoint/2010/main" val="1555311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2037" y="4575264"/>
            <a:ext cx="5776294" cy="4195519"/>
          </a:xfrm>
        </p:spPr>
        <p:txBody>
          <a:bodyPr/>
          <a:lstStyle/>
          <a:p>
            <a:pPr>
              <a:spcAft>
                <a:spcPts val="608"/>
              </a:spcAft>
            </a:pPr>
            <a:r>
              <a:rPr lang="en-US" dirty="0"/>
              <a:t>Drivers and chaperones should be provided an orientation and/or written position description outlining expectations when transporting minors on our behalf.</a:t>
            </a:r>
          </a:p>
          <a:p>
            <a:pPr>
              <a:spcAft>
                <a:spcPts val="608"/>
              </a:spcAft>
            </a:pPr>
            <a:r>
              <a:rPr lang="en-US" dirty="0"/>
              <a:t>Parent/Guardians(s) are responsible for providing transportation or making other</a:t>
            </a:r>
            <a:r>
              <a:rPr lang="en-US" strike="sngStrike" dirty="0"/>
              <a:t> </a:t>
            </a:r>
            <a:r>
              <a:rPr lang="en-US" dirty="0"/>
              <a:t>arrangements for the transportation of their child(ren). When someone other than the parent/guardian assumes responsibility for child, understand…</a:t>
            </a:r>
          </a:p>
          <a:p>
            <a:pPr marL="249660" indent="-249660">
              <a:spcAft>
                <a:spcPts val="608"/>
              </a:spcAft>
              <a:buFont typeface="+mj-lt"/>
              <a:buAutoNum type="arabicPeriod"/>
            </a:pPr>
            <a:r>
              <a:rPr lang="en-US" dirty="0"/>
              <a:t>This is done at the pleasure and discretion of the ALL parents/guardians.</a:t>
            </a:r>
          </a:p>
          <a:p>
            <a:pPr marL="249660" indent="-249660">
              <a:spcAft>
                <a:spcPts val="608"/>
              </a:spcAft>
              <a:buFont typeface="+mj-lt"/>
              <a:buAutoNum type="arabicPeriod"/>
            </a:pPr>
            <a:r>
              <a:rPr lang="en-US" dirty="0"/>
              <a:t>ALL parties should be made aware of personal liability responsibilities.</a:t>
            </a:r>
          </a:p>
          <a:p>
            <a:pPr marL="249660" indent="-249660">
              <a:spcAft>
                <a:spcPts val="608"/>
              </a:spcAft>
              <a:buFont typeface="+mj-lt"/>
              <a:buAutoNum type="arabicPeriod"/>
            </a:pPr>
            <a:r>
              <a:rPr lang="en-US" dirty="0"/>
              <a:t>Parents and/or guardians of both driver and the passenger(s) should agree upon consent.  A signed parental release letter or statement is an </a:t>
            </a:r>
            <a:r>
              <a:rPr lang="en-US" u="sng" dirty="0"/>
              <a:t>added</a:t>
            </a:r>
            <a:r>
              <a:rPr lang="en-US" dirty="0"/>
              <a:t> safeguard, but has limited/no legal accountability.</a:t>
            </a:r>
          </a:p>
        </p:txBody>
      </p:sp>
      <p:sp>
        <p:nvSpPr>
          <p:cNvPr id="4" name="Slide Number Placeholder 3"/>
          <p:cNvSpPr>
            <a:spLocks noGrp="1"/>
          </p:cNvSpPr>
          <p:nvPr>
            <p:ph type="sldNum" sz="quarter" idx="5"/>
          </p:nvPr>
        </p:nvSpPr>
        <p:spPr/>
        <p:txBody>
          <a:bodyPr/>
          <a:lstStyle/>
          <a:p>
            <a:fld id="{492531C7-A9EE-4BCC-A0B5-935497229500}" type="slidenum">
              <a:rPr lang="en-US" smtClean="0"/>
              <a:t>28</a:t>
            </a:fld>
            <a:endParaRPr lang="en-US" dirty="0"/>
          </a:p>
        </p:txBody>
      </p:sp>
    </p:spTree>
    <p:extLst>
      <p:ext uri="{BB962C8B-B14F-4D97-AF65-F5344CB8AC3E}">
        <p14:creationId xmlns:p14="http://schemas.microsoft.com/office/powerpoint/2010/main" val="353452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2037" y="4575264"/>
            <a:ext cx="5776294" cy="4195519"/>
          </a:xfrm>
        </p:spPr>
        <p:txBody>
          <a:bodyPr/>
          <a:lstStyle/>
          <a:p>
            <a:pPr>
              <a:spcAft>
                <a:spcPts val="1218"/>
              </a:spcAft>
            </a:pPr>
            <a:r>
              <a:rPr lang="en-US" b="1" i="0" dirty="0">
                <a:solidFill>
                  <a:srgbClr val="202124"/>
                </a:solidFill>
                <a:effectLst/>
              </a:rPr>
              <a:t>House Bill 1599</a:t>
            </a:r>
            <a:r>
              <a:rPr lang="en-US" b="0" i="0" dirty="0">
                <a:solidFill>
                  <a:srgbClr val="202124"/>
                </a:solidFill>
                <a:effectLst/>
              </a:rPr>
              <a:t> requires teens to apply for the license which restricts their driving time to the hours of 5 a.m. to 10 p.m. with the exceptions for driving to work, school, church or related activities, or if a licensed driver over 21 years of age is seated next to the teenager. </a:t>
            </a:r>
            <a:r>
              <a:rPr lang="en-US" b="0" i="0" dirty="0">
                <a:solidFill>
                  <a:srgbClr val="70757A"/>
                </a:solidFill>
                <a:effectLst/>
              </a:rPr>
              <a:t>Oct 15, 2020</a:t>
            </a:r>
          </a:p>
          <a:p>
            <a:pPr>
              <a:spcAft>
                <a:spcPts val="1218"/>
              </a:spcAft>
            </a:pPr>
            <a:r>
              <a:rPr lang="en-US" b="0" i="0" dirty="0">
                <a:effectLst/>
              </a:rPr>
              <a:t>The bill also prevents teenage drivers from chauffeuring their friends around town, prohibiting teens with a restricted license from driving with multiple passengers younger than 21 (other than family). </a:t>
            </a:r>
            <a:endParaRPr lang="en-US" dirty="0"/>
          </a:p>
          <a:p>
            <a:pPr>
              <a:spcAft>
                <a:spcPts val="1218"/>
              </a:spcAft>
            </a:pPr>
            <a:r>
              <a:rPr lang="en-US" b="0" i="0" dirty="0">
                <a:effectLst/>
              </a:rPr>
              <a:t>For addi</a:t>
            </a:r>
            <a:r>
              <a:rPr lang="en-US" dirty="0"/>
              <a:t>tional q</a:t>
            </a:r>
            <a:r>
              <a:rPr lang="en-US" b="0" i="0" dirty="0">
                <a:effectLst/>
              </a:rPr>
              <a:t>uestions and answers about Oklahoma's Graduated Driver License law and how it affects young people under the age of 18 go to </a:t>
            </a:r>
            <a:r>
              <a:rPr lang="en-US" b="0" i="0" dirty="0">
                <a:effectLst/>
                <a:hlinkClick r:id="rId3"/>
              </a:rPr>
              <a:t>https://oklahoma.gov/dps/faqs/identification-faq/graduated-driver-license-faq.html#:~:text=NEW%20GRADUATED%20DRIVER%20LICENSE%20(GDL,seated%20next%20to%20the%20teenager</a:t>
            </a:r>
            <a:r>
              <a:rPr lang="en-US" b="0" i="0" dirty="0">
                <a:effectLst/>
              </a:rPr>
              <a:t>. 5/2022</a:t>
            </a:r>
            <a:endParaRPr lang="en-US" dirty="0"/>
          </a:p>
          <a:p>
            <a:pPr>
              <a:spcAft>
                <a:spcPts val="608"/>
              </a:spcAft>
            </a:pPr>
            <a:r>
              <a:rPr lang="en-US" dirty="0"/>
              <a:t>Occasionally, parents may desire teens travel in a carpool to an event. Parents assume full responsibility when allowing youth to travel together. </a:t>
            </a:r>
          </a:p>
          <a:p>
            <a:pPr>
              <a:spcAft>
                <a:spcPts val="608"/>
              </a:spcAft>
            </a:pPr>
            <a:r>
              <a:rPr lang="en-US" dirty="0"/>
              <a:t>When youth drive their personal or family vehicle(s) to a 4-H event, they are expected to park and not use the vehicle during the event. By using the vehicle, they may be in violation of the Oklahoma 4-H Code of Conduct and may forfeit future rights to participate in 4-H activities.</a:t>
            </a:r>
          </a:p>
        </p:txBody>
      </p:sp>
      <p:sp>
        <p:nvSpPr>
          <p:cNvPr id="4" name="Slide Number Placeholder 3"/>
          <p:cNvSpPr>
            <a:spLocks noGrp="1"/>
          </p:cNvSpPr>
          <p:nvPr>
            <p:ph type="sldNum" sz="quarter" idx="5"/>
          </p:nvPr>
        </p:nvSpPr>
        <p:spPr/>
        <p:txBody>
          <a:bodyPr/>
          <a:lstStyle/>
          <a:p>
            <a:fld id="{492531C7-A9EE-4BCC-A0B5-935497229500}" type="slidenum">
              <a:rPr lang="en-US" smtClean="0"/>
              <a:t>29</a:t>
            </a:fld>
            <a:endParaRPr lang="en-US" dirty="0"/>
          </a:p>
        </p:txBody>
      </p:sp>
    </p:spTree>
    <p:extLst>
      <p:ext uri="{BB962C8B-B14F-4D97-AF65-F5344CB8AC3E}">
        <p14:creationId xmlns:p14="http://schemas.microsoft.com/office/powerpoint/2010/main" val="15633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47"/>
              </a:spcAft>
            </a:pPr>
            <a:r>
              <a:rPr lang="en-US" i="1" dirty="0"/>
              <a:t>In a positive youth development model </a:t>
            </a:r>
            <a:r>
              <a:rPr lang="en-US" b="1" i="1" dirty="0"/>
              <a:t>young people are not “clients” but partners. </a:t>
            </a:r>
            <a:r>
              <a:rPr lang="en-US" i="1" dirty="0"/>
              <a:t> Their families are not incidental to the process, their neighbors are not indifferent bystanders and other community resources are not ignored.</a:t>
            </a:r>
            <a:endParaRPr lang="en-US" dirty="0"/>
          </a:p>
          <a:p>
            <a:pPr>
              <a:spcAft>
                <a:spcPts val="647"/>
              </a:spcAft>
            </a:pPr>
            <a:r>
              <a:rPr lang="en-US" i="1" dirty="0"/>
              <a:t>Youth development programs prepare young people to meet the challenges of adolescence and adulthood through a structured, </a:t>
            </a:r>
            <a:r>
              <a:rPr lang="en-US" i="1" u="sng" dirty="0"/>
              <a:t>progressive</a:t>
            </a:r>
            <a:r>
              <a:rPr lang="en-US" i="1" dirty="0"/>
              <a:t> series of activities and experiences, which help them obtain social, emotional, ethical, physical and cognitive abilities.</a:t>
            </a:r>
          </a:p>
          <a:p>
            <a:endParaRPr lang="en-US" dirty="0"/>
          </a:p>
        </p:txBody>
      </p:sp>
      <p:sp>
        <p:nvSpPr>
          <p:cNvPr id="4" name="Slide Number Placeholder 3"/>
          <p:cNvSpPr>
            <a:spLocks noGrp="1"/>
          </p:cNvSpPr>
          <p:nvPr>
            <p:ph type="sldNum" sz="quarter" idx="5"/>
          </p:nvPr>
        </p:nvSpPr>
        <p:spPr/>
        <p:txBody>
          <a:bodyPr/>
          <a:lstStyle/>
          <a:p>
            <a:fld id="{F39C5A6C-8081-45B7-8863-ECB38D7707F8}" type="slidenum">
              <a:rPr lang="en-US" smtClean="0"/>
              <a:t>3</a:t>
            </a:fld>
            <a:endParaRPr lang="en-US"/>
          </a:p>
        </p:txBody>
      </p:sp>
    </p:spTree>
    <p:extLst>
      <p:ext uri="{BB962C8B-B14F-4D97-AF65-F5344CB8AC3E}">
        <p14:creationId xmlns:p14="http://schemas.microsoft.com/office/powerpoint/2010/main" val="2774350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C5A6C-8081-45B7-8863-ECB38D7707F8}" type="slidenum">
              <a:rPr lang="en-US" smtClean="0"/>
              <a:t>30</a:t>
            </a:fld>
            <a:endParaRPr lang="en-US"/>
          </a:p>
        </p:txBody>
      </p:sp>
    </p:spTree>
    <p:extLst>
      <p:ext uri="{BB962C8B-B14F-4D97-AF65-F5344CB8AC3E}">
        <p14:creationId xmlns:p14="http://schemas.microsoft.com/office/powerpoint/2010/main" val="3544683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49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B620E34D-5F6A-4BDF-BF34-8BF0D3026372}" type="slidenum">
              <a:rPr lang="en-US" altLang="en-US" sz="1100"/>
              <a:pPr/>
              <a:t>31</a:t>
            </a:fld>
            <a:endParaRPr lang="en-US" altLang="en-US" sz="1100"/>
          </a:p>
        </p:txBody>
      </p:sp>
      <p:sp>
        <p:nvSpPr>
          <p:cNvPr id="6349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309"/>
              </a:spcAft>
            </a:pPr>
            <a:r>
              <a:rPr lang="en-US" altLang="en-US" b="0" dirty="0">
                <a:latin typeface="Arial" charset="0"/>
              </a:rPr>
              <a:t>One or even two certified</a:t>
            </a:r>
            <a:r>
              <a:rPr lang="en-US" altLang="en-US" b="0" baseline="0" dirty="0">
                <a:latin typeface="Arial" charset="0"/>
              </a:rPr>
              <a:t> volunteers are not sufficient to meet the needs of a healthy, active, thriving and growing club.  As a club leader part of your role will be to include others into a variety of leadership roles.</a:t>
            </a:r>
            <a:endParaRPr lang="en-US" altLang="en-US" b="0" dirty="0">
              <a:latin typeface="Arial" charset="0"/>
            </a:endParaRPr>
          </a:p>
          <a:p>
            <a:pPr marL="181216" indent="-181216">
              <a:buFont typeface="Arial" panose="020B0604020202020204" pitchFamily="34" charset="0"/>
              <a:buChar char="•"/>
            </a:pPr>
            <a:r>
              <a:rPr lang="en-US" altLang="en-US" b="1" dirty="0">
                <a:latin typeface="Arial" charset="0"/>
              </a:rPr>
              <a:t>Organizational Leader</a:t>
            </a:r>
            <a:r>
              <a:rPr lang="en-US" altLang="en-US" dirty="0">
                <a:latin typeface="Arial" charset="0"/>
              </a:rPr>
              <a:t> – The “club leader(s)” is/are the primary contact and manager for 4-H club.  They coordinate, guide, and provide leadership while involving youth, families, parents, and volunteers in multiple phases of club management.  Possess good communication and leadership skills.</a:t>
            </a:r>
          </a:p>
          <a:p>
            <a:pPr marL="181216" indent="-181216">
              <a:buFont typeface="Arial" panose="020B0604020202020204" pitchFamily="34" charset="0"/>
              <a:buChar char="•"/>
            </a:pPr>
            <a:r>
              <a:rPr lang="en-US" altLang="en-US" b="1" dirty="0">
                <a:latin typeface="Arial" charset="0"/>
              </a:rPr>
              <a:t>Activity Leader</a:t>
            </a:r>
            <a:r>
              <a:rPr lang="en-US" altLang="en-US" dirty="0">
                <a:latin typeface="Arial" charset="0"/>
              </a:rPr>
              <a:t> – primary leadership for planning and coordinating an activity using a committee of youth and adults sharing/partnering in their responsibilities.  (Share-the-Fun, Picnic, Service Project, etc.)</a:t>
            </a:r>
          </a:p>
          <a:p>
            <a:pPr marL="181216" indent="-181216">
              <a:buFont typeface="Arial" panose="020B0604020202020204" pitchFamily="34" charset="0"/>
              <a:buChar char="•"/>
            </a:pPr>
            <a:r>
              <a:rPr lang="en-US" altLang="en-US" b="1" dirty="0">
                <a:latin typeface="Arial" charset="0"/>
              </a:rPr>
              <a:t>Project Leader</a:t>
            </a:r>
            <a:r>
              <a:rPr lang="en-US" altLang="en-US" dirty="0">
                <a:latin typeface="Arial" charset="0"/>
              </a:rPr>
              <a:t> – has primary leadership is facilitating educational experiences for  members in a specific subject matter/project.</a:t>
            </a:r>
          </a:p>
          <a:p>
            <a:pPr marL="181216" indent="-181216">
              <a:buFont typeface="Arial" panose="020B0604020202020204" pitchFamily="34" charset="0"/>
              <a:buChar char="•"/>
            </a:pPr>
            <a:r>
              <a:rPr lang="en-US" altLang="en-US" b="1" dirty="0">
                <a:latin typeface="Arial" charset="0"/>
              </a:rPr>
              <a:t>Teen Leader</a:t>
            </a:r>
            <a:r>
              <a:rPr lang="en-US" altLang="en-US" dirty="0">
                <a:latin typeface="Arial" charset="0"/>
              </a:rPr>
              <a:t> – Assists local leadership.  As they grow their skill and experiences the teen may serve as activity or project leader(s).</a:t>
            </a:r>
          </a:p>
          <a:p>
            <a:pPr marL="181216" indent="-181216">
              <a:spcBef>
                <a:spcPct val="20000"/>
              </a:spcBef>
              <a:buClr>
                <a:schemeClr val="accent2"/>
              </a:buClr>
              <a:buFont typeface="Arial" panose="020B0604020202020204" pitchFamily="34" charset="0"/>
              <a:buChar char="•"/>
            </a:pPr>
            <a:r>
              <a:rPr lang="en-US" altLang="en-US" b="1" dirty="0">
                <a:latin typeface="Arial" charset="0"/>
              </a:rPr>
              <a:t>Membership and families</a:t>
            </a:r>
            <a:r>
              <a:rPr lang="en-US" altLang="en-US" dirty="0">
                <a:latin typeface="Arial" charset="0"/>
              </a:rPr>
              <a:t> – actively participate in club meetings, committees and activities.  Share time, talents and skills with the club.  Parents are not there to run the business meeting but to support and guide membership.</a:t>
            </a:r>
          </a:p>
          <a:p>
            <a:endParaRPr lang="en-US" altLang="en-US" dirty="0">
              <a:latin typeface="Arial" charset="0"/>
            </a:endParaRPr>
          </a:p>
        </p:txBody>
      </p:sp>
      <p:sp>
        <p:nvSpPr>
          <p:cNvPr id="6451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6CF9A845-1A9D-4567-8B0C-D9FA86E55DDE}" type="slidenum">
              <a:rPr lang="en-US" altLang="en-US" sz="1100"/>
              <a:pPr/>
              <a:t>32</a:t>
            </a:fld>
            <a:endParaRPr lang="en-US" altLang="en-US" sz="1100"/>
          </a:p>
        </p:txBody>
      </p:sp>
      <p:sp>
        <p:nvSpPr>
          <p:cNvPr id="64517"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xfrm>
            <a:off x="731520" y="4620579"/>
            <a:ext cx="6108176" cy="4084551"/>
          </a:xfrm>
        </p:spPr>
        <p:txBody>
          <a:bodyPr/>
          <a:lstStyle/>
          <a:p>
            <a:pPr>
              <a:defRPr/>
            </a:pPr>
            <a:r>
              <a:rPr lang="en-US" dirty="0">
                <a:latin typeface="Arial" charset="0"/>
              </a:rPr>
              <a:t>A </a:t>
            </a:r>
            <a:r>
              <a:rPr lang="en-US" b="1" dirty="0">
                <a:latin typeface="Arial" charset="0"/>
              </a:rPr>
              <a:t>4-H</a:t>
            </a:r>
            <a:r>
              <a:rPr lang="en-US" dirty="0">
                <a:latin typeface="Arial" charset="0"/>
              </a:rPr>
              <a:t> Club is…</a:t>
            </a:r>
          </a:p>
          <a:p>
            <a:pPr>
              <a:defRPr/>
            </a:pPr>
            <a:r>
              <a:rPr lang="en-US" dirty="0">
                <a:latin typeface="Arial" charset="0"/>
              </a:rPr>
              <a:t>A group of youth who learn cooperation and leadership through fun and educational programs.</a:t>
            </a:r>
          </a:p>
          <a:p>
            <a:pPr>
              <a:defRPr/>
            </a:pPr>
            <a:r>
              <a:rPr lang="en-US" b="1" dirty="0">
                <a:solidFill>
                  <a:schemeClr val="tx2"/>
                </a:solidFill>
                <a:latin typeface="Arial" charset="0"/>
              </a:rPr>
              <a:t>Clubs encourage:</a:t>
            </a:r>
          </a:p>
          <a:p>
            <a:pPr lvl="1" indent="-238774">
              <a:buFontTx/>
              <a:buChar char="•"/>
              <a:defRPr/>
            </a:pPr>
            <a:r>
              <a:rPr lang="en-US" dirty="0">
                <a:latin typeface="Arial" charset="0"/>
              </a:rPr>
              <a:t>Decision-making skills – committees, business meetings, project work</a:t>
            </a:r>
          </a:p>
          <a:p>
            <a:pPr lvl="1" indent="-238774">
              <a:buFontTx/>
              <a:buChar char="•"/>
              <a:defRPr/>
            </a:pPr>
            <a:r>
              <a:rPr lang="en-US" dirty="0">
                <a:latin typeface="Arial" charset="0"/>
              </a:rPr>
              <a:t>Cooperation in groups  - “                               “                        “</a:t>
            </a:r>
          </a:p>
          <a:p>
            <a:pPr lvl="1" indent="-238774">
              <a:buFontTx/>
              <a:buChar char="•"/>
              <a:defRPr/>
            </a:pPr>
            <a:r>
              <a:rPr lang="en-US" dirty="0">
                <a:latin typeface="Arial" charset="0"/>
              </a:rPr>
              <a:t>Leadership development – Leadership is not just about being an elected officer.  Leadership begins with self-responsibility and is grown through increased responsibilities and skills being learned.</a:t>
            </a:r>
          </a:p>
          <a:p>
            <a:pPr lvl="1" indent="-238774">
              <a:buFontTx/>
              <a:buChar char="•"/>
              <a:defRPr/>
            </a:pPr>
            <a:r>
              <a:rPr lang="en-US" dirty="0">
                <a:latin typeface="Arial" charset="0"/>
              </a:rPr>
              <a:t>Communication skills – more than public speaking, it is all forms of communication and finding your passion or strength (see life skill model)</a:t>
            </a:r>
          </a:p>
          <a:p>
            <a:pPr lvl="1" indent="-238774">
              <a:buFontTx/>
              <a:buChar char="•"/>
              <a:defRPr/>
            </a:pPr>
            <a:r>
              <a:rPr lang="en-US" dirty="0">
                <a:latin typeface="Arial" charset="0"/>
              </a:rPr>
              <a:t>New ideas  - youth led and volunteer facilitated.  Youth experience essential element of “Independence.”</a:t>
            </a:r>
          </a:p>
          <a:p>
            <a:pPr lvl="1" indent="-238774">
              <a:buFontTx/>
              <a:buChar char="•"/>
              <a:defRPr/>
            </a:pPr>
            <a:r>
              <a:rPr lang="en-US" dirty="0">
                <a:latin typeface="Arial" charset="0"/>
              </a:rPr>
              <a:t>Knowledge and skill development</a:t>
            </a:r>
          </a:p>
          <a:p>
            <a:pPr lvl="1" indent="-238774">
              <a:buFontTx/>
              <a:buChar char="•"/>
              <a:defRPr/>
            </a:pPr>
            <a:r>
              <a:rPr lang="en-US" dirty="0">
                <a:latin typeface="Arial" charset="0"/>
              </a:rPr>
              <a:t>Pride in group efforts – Club/project group/service-learning experiences youth learn to sets goals and celebrated their completion</a:t>
            </a:r>
          </a:p>
          <a:p>
            <a:pPr lvl="1" indent="-238774">
              <a:buFontTx/>
              <a:buChar char="•"/>
              <a:defRPr/>
            </a:pPr>
            <a:r>
              <a:rPr lang="en-US" dirty="0">
                <a:latin typeface="Arial" charset="0"/>
              </a:rPr>
              <a:t>Self-confidence – safe environment for making decisions and a healthy environment for processing consequences and what was learned.</a:t>
            </a:r>
          </a:p>
          <a:p>
            <a:pPr lvl="1">
              <a:defRPr/>
            </a:pPr>
            <a:endParaRPr lang="en-US" dirty="0">
              <a:latin typeface="Arial" charset="0"/>
            </a:endParaRPr>
          </a:p>
          <a:p>
            <a:pPr>
              <a:defRPr/>
            </a:pPr>
            <a:r>
              <a:rPr lang="en-US" dirty="0">
                <a:latin typeface="Arial" charset="0"/>
              </a:rPr>
              <a:t>Organization of club is simplified with the use of On TRAC monthly planning guide.</a:t>
            </a:r>
          </a:p>
        </p:txBody>
      </p:sp>
      <p:sp>
        <p:nvSpPr>
          <p:cNvPr id="6554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16AB4642-FD84-462C-A231-6B7B2D75D813}" type="slidenum">
              <a:rPr lang="en-US" altLang="en-US" sz="1100"/>
              <a:pPr/>
              <a:t>33</a:t>
            </a:fld>
            <a:endParaRPr lang="en-US" altLang="en-US" sz="1100"/>
          </a:p>
        </p:txBody>
      </p:sp>
      <p:sp>
        <p:nvSpPr>
          <p:cNvPr id="6554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xfrm>
            <a:off x="741128" y="4605741"/>
            <a:ext cx="6258413" cy="37957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Narrow" panose="020B0606020202030204" pitchFamily="34" charset="0"/>
              </a:rPr>
              <a:t>Remind club leaders what should be occurring in monthly club business meetings with this slide.</a:t>
            </a:r>
          </a:p>
          <a:p>
            <a:r>
              <a:rPr lang="en-US" altLang="en-US" dirty="0">
                <a:latin typeface="Arial Narrow" panose="020B0606020202030204" pitchFamily="34" charset="0"/>
              </a:rPr>
              <a:t>Examples –</a:t>
            </a:r>
          </a:p>
          <a:p>
            <a:pPr marL="123861" indent="-123861">
              <a:buFontTx/>
              <a:buChar char="•"/>
            </a:pPr>
            <a:r>
              <a:rPr lang="en-US" altLang="en-US" dirty="0">
                <a:latin typeface="Arial Narrow" panose="020B0606020202030204" pitchFamily="34" charset="0"/>
              </a:rPr>
              <a:t>Time spent outside the monthly meeting for committee meetings, project meetings, field trips, community service, etc. Leadership could be delegated to other certified volunteers.</a:t>
            </a:r>
          </a:p>
          <a:p>
            <a:pPr marL="123861" indent="-123861">
              <a:buFontTx/>
              <a:buChar char="•"/>
            </a:pPr>
            <a:r>
              <a:rPr lang="en-US" altLang="en-US" dirty="0">
                <a:latin typeface="Arial Narrow" panose="020B0606020202030204" pitchFamily="34" charset="0"/>
              </a:rPr>
              <a:t>During committee reports, the report should be the committee’s suggestion for action.  The secretary should receive a brief written report from the committee for the minutes.  Committee work/discussion does not occur during a business meeting.  The committee makes the motion, it is seconded by a club member, discussed by the group and then voted on.  </a:t>
            </a:r>
          </a:p>
          <a:p>
            <a:pPr marL="123861" indent="-123861">
              <a:buFontTx/>
              <a:buChar char="•"/>
            </a:pPr>
            <a:r>
              <a:rPr lang="en-US" altLang="en-US" dirty="0">
                <a:latin typeface="Arial Narrow" panose="020B0606020202030204" pitchFamily="34" charset="0"/>
              </a:rPr>
              <a:t>Unfinished business are those items remaining from the previous meeting.</a:t>
            </a:r>
          </a:p>
          <a:p>
            <a:pPr marL="123861" indent="-123861">
              <a:buFontTx/>
              <a:buChar char="•"/>
            </a:pPr>
            <a:r>
              <a:rPr lang="en-US" altLang="en-US" dirty="0">
                <a:latin typeface="Arial Narrow" panose="020B0606020202030204" pitchFamily="34" charset="0"/>
              </a:rPr>
              <a:t>New business are items which need to be voted on by the club.  It is not time for announcements.  Remember it is new “business.”</a:t>
            </a:r>
          </a:p>
          <a:p>
            <a:pPr marL="123861" indent="-123861">
              <a:buFontTx/>
              <a:buChar char="•"/>
            </a:pPr>
            <a:r>
              <a:rPr lang="en-US" altLang="en-US" dirty="0">
                <a:latin typeface="Arial Narrow" panose="020B0606020202030204" pitchFamily="34" charset="0"/>
              </a:rPr>
              <a:t>Announcements and reminders should be brief.  This is not a time to read the newsletter.  If items are noted on the agenda refer membership to the agenda for details.</a:t>
            </a:r>
          </a:p>
          <a:p>
            <a:pPr marL="123861" indent="-123861">
              <a:buFontTx/>
              <a:buChar char="•"/>
            </a:pPr>
            <a:r>
              <a:rPr lang="en-US" altLang="en-US" dirty="0">
                <a:latin typeface="Arial Narrow" panose="020B0606020202030204" pitchFamily="34" charset="0"/>
              </a:rPr>
              <a:t>Every child should have the opportunity and be encouraged to do a minimum of one speech, demonstration, illustrated talk or show and tell each year.  This is helpful in growing their confidence and may encourage participation in a competitive event.  Place emphasis on celebrating personal growth and skills gained not competition.  Develop confidence.</a:t>
            </a:r>
          </a:p>
          <a:p>
            <a:pPr marL="123861" indent="-123861">
              <a:buFontTx/>
              <a:buChar char="•"/>
            </a:pPr>
            <a:r>
              <a:rPr lang="en-US" altLang="en-US" dirty="0">
                <a:latin typeface="Arial Narrow" panose="020B0606020202030204" pitchFamily="34" charset="0"/>
              </a:rPr>
              <a:t>Recreation can be done at the beginning or end of the meeting.  Some have found doing it first gets people there on time for the business meeting.</a:t>
            </a:r>
          </a:p>
        </p:txBody>
      </p:sp>
      <p:sp>
        <p:nvSpPr>
          <p:cNvPr id="6656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9ACE85D4-548A-4A52-8730-EA71ADC3105B}" type="slidenum">
              <a:rPr lang="en-US" altLang="en-US" sz="1100"/>
              <a:pPr/>
              <a:t>34</a:t>
            </a:fld>
            <a:endParaRPr lang="en-US" altLang="en-US" sz="1100"/>
          </a:p>
        </p:txBody>
      </p:sp>
      <p:sp>
        <p:nvSpPr>
          <p:cNvPr id="66565"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9165" y="4537766"/>
            <a:ext cx="6076562" cy="4269703"/>
          </a:xfrm>
        </p:spPr>
        <p:txBody>
          <a:bodyPr numCol="2" spcCol="376813"/>
          <a:lstStyle/>
          <a:p>
            <a:r>
              <a:rPr lang="en-US" sz="1000" b="1" dirty="0"/>
              <a:t>Resources:</a:t>
            </a:r>
          </a:p>
          <a:p>
            <a:r>
              <a:rPr lang="en-US" sz="1000" dirty="0"/>
              <a:t>Provide or show them on the website where to locate the following:</a:t>
            </a:r>
          </a:p>
          <a:p>
            <a:pPr marL="176631" indent="-176631">
              <a:buFont typeface="Arial" panose="020B0604020202020204" pitchFamily="34" charset="0"/>
              <a:buChar char="•"/>
            </a:pPr>
            <a:r>
              <a:rPr lang="en-US" sz="1000" dirty="0"/>
              <a:t>On TRAC planning materials (2022 - </a:t>
            </a:r>
            <a:r>
              <a:rPr lang="en-US" sz="1000" dirty="0">
                <a:hlinkClick r:id="rId3"/>
              </a:rPr>
              <a:t>https://4h.okstate.edu/volunteers/club-management/index.html</a:t>
            </a:r>
            <a:r>
              <a:rPr lang="en-US" sz="1000" dirty="0"/>
              <a:t>)</a:t>
            </a:r>
          </a:p>
          <a:p>
            <a:pPr marL="176631" indent="-176631">
              <a:buFont typeface="Arial" panose="020B0604020202020204" pitchFamily="34" charset="0"/>
              <a:buChar char="•"/>
            </a:pPr>
            <a:r>
              <a:rPr lang="en-US" sz="1000" dirty="0"/>
              <a:t>Materials for training and working with officers, committees, etc. (2022 - </a:t>
            </a:r>
            <a:r>
              <a:rPr lang="en-US" sz="1000" dirty="0">
                <a:hlinkClick r:id="rId4"/>
              </a:rPr>
              <a:t>https://4h.okstate.edu/volunteers/leadership/index.html</a:t>
            </a:r>
            <a:r>
              <a:rPr lang="en-US" sz="1000" dirty="0"/>
              <a:t>) </a:t>
            </a:r>
          </a:p>
          <a:p>
            <a:pPr marL="415411" indent="-176631">
              <a:buFontTx/>
              <a:buChar char="−"/>
            </a:pPr>
            <a:r>
              <a:rPr lang="en-US" sz="1000" dirty="0"/>
              <a:t>4-H Leadership Guide</a:t>
            </a:r>
          </a:p>
          <a:p>
            <a:pPr marL="415411" indent="-176631">
              <a:buFontTx/>
              <a:buChar char="−"/>
            </a:pPr>
            <a:r>
              <a:rPr lang="en-US" sz="1000" dirty="0"/>
              <a:t>Presidents Planning Guide</a:t>
            </a:r>
          </a:p>
          <a:p>
            <a:pPr marL="415411" indent="-176631">
              <a:buFontTx/>
              <a:buChar char="−"/>
            </a:pPr>
            <a:r>
              <a:rPr lang="en-US" sz="1000" dirty="0"/>
              <a:t>Secretary Record Book</a:t>
            </a:r>
          </a:p>
          <a:p>
            <a:pPr marL="415411" indent="-176631">
              <a:buFontTx/>
              <a:buChar char="−"/>
            </a:pPr>
            <a:r>
              <a:rPr lang="en-US" sz="1000" dirty="0"/>
              <a:t>Treasurer Guide</a:t>
            </a:r>
          </a:p>
          <a:p>
            <a:pPr marL="415411" indent="-176631">
              <a:buFontTx/>
              <a:buChar char="−"/>
            </a:pPr>
            <a:r>
              <a:rPr lang="en-US" sz="1000" dirty="0"/>
              <a:t>Reporter Guide</a:t>
            </a:r>
          </a:p>
          <a:p>
            <a:pPr marL="415411" indent="-176631">
              <a:buFontTx/>
              <a:buChar char="−"/>
            </a:pPr>
            <a:r>
              <a:rPr lang="en-US" sz="1000" dirty="0"/>
              <a:t>305. </a:t>
            </a:r>
            <a:r>
              <a:rPr lang="en-US" sz="1000" i="1" dirty="0" err="1"/>
              <a:t>ParliPro_B</a:t>
            </a:r>
            <a:r>
              <a:rPr lang="en-US" sz="1000" i="1" dirty="0"/>
              <a:t> Club Meeting</a:t>
            </a:r>
          </a:p>
          <a:p>
            <a:pPr marL="415411" indent="-176631">
              <a:buFontTx/>
              <a:buChar char="−"/>
            </a:pPr>
            <a:r>
              <a:rPr lang="en-US" sz="1000" i="1" dirty="0"/>
              <a:t>306. </a:t>
            </a:r>
            <a:r>
              <a:rPr lang="en-US" sz="1000" i="1" dirty="0" err="1"/>
              <a:t>ParliPro_B</a:t>
            </a:r>
            <a:r>
              <a:rPr lang="en-US" sz="1000" i="1" dirty="0"/>
              <a:t> 4-H Club Ritual</a:t>
            </a:r>
          </a:p>
          <a:p>
            <a:pPr marL="415411" indent="-176631">
              <a:buFontTx/>
              <a:buChar char="−"/>
            </a:pPr>
            <a:r>
              <a:rPr lang="en-US" sz="1000" i="1" dirty="0"/>
              <a:t>307.B Meeting Guide</a:t>
            </a:r>
          </a:p>
          <a:p>
            <a:pPr marL="415411" indent="-176631">
              <a:buFontTx/>
              <a:buChar char="−"/>
            </a:pPr>
            <a:r>
              <a:rPr lang="en-US" sz="1000" i="1" dirty="0"/>
              <a:t>308.B The Motion</a:t>
            </a:r>
          </a:p>
          <a:p>
            <a:pPr marL="415411" indent="-176631">
              <a:buFontTx/>
              <a:buChar char="−"/>
            </a:pPr>
            <a:r>
              <a:rPr lang="en-US" sz="1000" i="1" dirty="0"/>
              <a:t>309.B Are you Ready to Serve</a:t>
            </a:r>
          </a:p>
          <a:p>
            <a:pPr marL="415411" indent="-176631">
              <a:buFontTx/>
              <a:buChar char="−"/>
            </a:pPr>
            <a:r>
              <a:rPr lang="en-US" sz="1000" i="1" dirty="0"/>
              <a:t>310.B Committee</a:t>
            </a:r>
          </a:p>
          <a:p>
            <a:pPr marL="415411" indent="-176631">
              <a:buFontTx/>
              <a:buChar char="−"/>
            </a:pPr>
            <a:r>
              <a:rPr lang="en-US" sz="1000" i="1" dirty="0"/>
              <a:t>311. How does our meeting measure up</a:t>
            </a:r>
          </a:p>
          <a:p>
            <a:pPr marL="415411" indent="-176631">
              <a:buFontTx/>
              <a:buChar char="−"/>
            </a:pPr>
            <a:r>
              <a:rPr lang="en-US" sz="1000" i="1" dirty="0"/>
              <a:t>312. The Agenda</a:t>
            </a:r>
          </a:p>
          <a:p>
            <a:endParaRPr lang="en-US" sz="1000" i="1" dirty="0"/>
          </a:p>
          <a:p>
            <a:r>
              <a:rPr lang="en-US" sz="1000" dirty="0"/>
              <a:t>Financial Management – </a:t>
            </a:r>
            <a:r>
              <a:rPr lang="en-US" sz="1000" i="1" dirty="0"/>
              <a:t>Annually make sure all clubs receive adequate continuing education on handling club finances. </a:t>
            </a:r>
            <a:r>
              <a:rPr lang="en-US" sz="1000" dirty="0"/>
              <a:t> Each clubs should have a copy of the Treasurer’s Record Book and understand what procedures are necessary to protect the volunteer, club and membership.</a:t>
            </a:r>
          </a:p>
          <a:p>
            <a:pPr>
              <a:spcAft>
                <a:spcPts val="615"/>
              </a:spcAft>
            </a:pPr>
            <a:r>
              <a:rPr lang="en-US" sz="1000" dirty="0"/>
              <a:t>There is no longer a federal group exemption number for 4-H.  Funds must be in an CES agency account, school or 4-H Foundation with 501C3 status.  Revised 7/2012</a:t>
            </a:r>
          </a:p>
          <a:p>
            <a:pPr>
              <a:spcAft>
                <a:spcPts val="615"/>
              </a:spcAft>
            </a:pPr>
            <a:r>
              <a:rPr lang="en-US" sz="1000" dirty="0"/>
              <a:t>Club leaders may request a financial accounting of funds from the county office or school activity fund at any time.  This should be done at the minimum of once each year.  </a:t>
            </a:r>
          </a:p>
          <a:p>
            <a:pPr>
              <a:spcAft>
                <a:spcPts val="615"/>
              </a:spcAft>
            </a:pPr>
            <a:r>
              <a:rPr lang="en-US" sz="1000" dirty="0"/>
              <a:t>The club’s leadership team should review and formally approve the accounting report.  A record (minutes from a meeting) of the club’s approval shall be filed with the entity managing the funds.</a:t>
            </a:r>
          </a:p>
          <a:p>
            <a:pPr>
              <a:spcAft>
                <a:spcPts val="615"/>
              </a:spcAft>
            </a:pPr>
            <a:r>
              <a:rPr lang="en-US" sz="1000" dirty="0"/>
              <a:t>If funds are in a school account file a copy of the minutes with the county office as well.  School based clubs should have a signed copy of the Financial Agreement on file with the Extension office as part of Club Charter paperwork uploaded into the online enrollment data management system.</a:t>
            </a:r>
          </a:p>
          <a:p>
            <a:endParaRPr lang="en-US" dirty="0"/>
          </a:p>
        </p:txBody>
      </p:sp>
      <p:sp>
        <p:nvSpPr>
          <p:cNvPr id="4" name="Footer Placeholder 3"/>
          <p:cNvSpPr>
            <a:spLocks noGrp="1"/>
          </p:cNvSpPr>
          <p:nvPr>
            <p:ph type="ftr" sz="quarter" idx="10"/>
          </p:nvPr>
        </p:nvSpPr>
        <p:spPr/>
        <p:txBody>
          <a:bodyPr/>
          <a:lstStyle/>
          <a:p>
            <a:pPr>
              <a:defRPr/>
            </a:pPr>
            <a:r>
              <a:rPr lang="en-US" dirty="0"/>
              <a:t>Oklahoma 4-H Volunteer Management System</a:t>
            </a:r>
          </a:p>
        </p:txBody>
      </p:sp>
      <p:sp>
        <p:nvSpPr>
          <p:cNvPr id="5" name="Slide Number Placeholder 4"/>
          <p:cNvSpPr>
            <a:spLocks noGrp="1"/>
          </p:cNvSpPr>
          <p:nvPr>
            <p:ph type="sldNum" sz="quarter" idx="11"/>
          </p:nvPr>
        </p:nvSpPr>
        <p:spPr/>
        <p:txBody>
          <a:bodyPr/>
          <a:lstStyle/>
          <a:p>
            <a:pPr>
              <a:defRPr/>
            </a:pPr>
            <a:fld id="{3B94707D-B695-4E4F-9520-EACA148B990D}" type="slidenum">
              <a:rPr lang="en-US" smtClean="0"/>
              <a:pPr>
                <a:defRPr/>
              </a:pPr>
              <a:t>35</a:t>
            </a:fld>
            <a:endParaRPr lang="en-US"/>
          </a:p>
        </p:txBody>
      </p:sp>
    </p:spTree>
    <p:extLst>
      <p:ext uri="{BB962C8B-B14F-4D97-AF65-F5344CB8AC3E}">
        <p14:creationId xmlns:p14="http://schemas.microsoft.com/office/powerpoint/2010/main" val="1764231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3476" y="4682829"/>
            <a:ext cx="6093718" cy="3825825"/>
          </a:xfrm>
        </p:spPr>
        <p:txBody>
          <a:bodyPr/>
          <a:lstStyle/>
          <a:p>
            <a:r>
              <a:rPr lang="en-US" b="1" dirty="0"/>
              <a:t>Handout</a:t>
            </a:r>
            <a:r>
              <a:rPr lang="en-US" dirty="0"/>
              <a:t>s  – Club Charter Renewal Checklist ,   </a:t>
            </a:r>
            <a:r>
              <a:rPr lang="en-US" baseline="0" dirty="0"/>
              <a:t>4H.VOL.311 How Does our Meeting Measure Up?, and Annual Club Self-Evaluation.</a:t>
            </a:r>
          </a:p>
          <a:p>
            <a:pPr marL="244328" indent="-244328">
              <a:buFont typeface="+mj-lt"/>
              <a:buAutoNum type="arabicPeriod"/>
            </a:pPr>
            <a:r>
              <a:rPr lang="en-US" dirty="0"/>
              <a:t>File Monthly Planning Guides with county office/upload to </a:t>
            </a:r>
            <a:r>
              <a:rPr lang="en-US" dirty="0" err="1"/>
              <a:t>Zsuite</a:t>
            </a:r>
            <a:r>
              <a:rPr lang="en-US" dirty="0"/>
              <a:t>.</a:t>
            </a:r>
          </a:p>
          <a:p>
            <a:pPr marL="244328" indent="-244328">
              <a:buFont typeface="+mj-lt"/>
              <a:buAutoNum type="arabicPeriod"/>
            </a:pPr>
            <a:r>
              <a:rPr lang="en-US" baseline="0" dirty="0"/>
              <a:t>Retention and growth of club membership through increased participation/attendance</a:t>
            </a:r>
            <a:r>
              <a:rPr lang="en-US" dirty="0"/>
              <a:t> at meetings.  Stay on a schedule for the benefit of the members/families. Example – first Thursday of every month.</a:t>
            </a:r>
          </a:p>
          <a:p>
            <a:pPr marL="244328" indent="-244328">
              <a:buFont typeface="+mj-lt"/>
              <a:buAutoNum type="arabicPeriod"/>
            </a:pPr>
            <a:r>
              <a:rPr lang="en-US" baseline="0" dirty="0"/>
              <a:t>Explain</a:t>
            </a:r>
            <a:r>
              <a:rPr lang="en-US" dirty="0"/>
              <a:t> your county end-of-year evaluation process or follow suggestion in CMS manual and provide the simple checklist. </a:t>
            </a:r>
          </a:p>
          <a:p>
            <a:pPr marL="244328" indent="-244328">
              <a:buFont typeface="+mj-lt"/>
              <a:buAutoNum type="arabicPeriod"/>
            </a:pPr>
            <a:r>
              <a:rPr lang="en-US" baseline="0" dirty="0"/>
              <a:t>Explained on previous slide.</a:t>
            </a:r>
            <a:r>
              <a:rPr lang="en-US" dirty="0"/>
              <a:t>  Some county OCES offices provide clubs a monthly account statement.  The club should be diligent in checking transactions and ledger entries.</a:t>
            </a:r>
          </a:p>
          <a:p>
            <a:pPr marL="244328" indent="-244328">
              <a:buFont typeface="+mj-lt"/>
              <a:buAutoNum type="arabicPeriod"/>
            </a:pPr>
            <a:r>
              <a:rPr lang="en-US" baseline="0" dirty="0"/>
              <a:t>Enrollment</a:t>
            </a:r>
            <a:r>
              <a:rPr lang="en-US" dirty="0"/>
              <a:t> is completed in a timely manner. </a:t>
            </a:r>
          </a:p>
          <a:p>
            <a:pPr marL="244328" indent="-244328">
              <a:buFont typeface="+mj-lt"/>
              <a:buAutoNum type="arabicPeriod"/>
            </a:pPr>
            <a:r>
              <a:rPr lang="en-US" dirty="0"/>
              <a:t>Ratio of certified adults to club membership is healthy providing youth adequate contact with significant adults.</a:t>
            </a:r>
            <a:endParaRPr lang="en-US" baseline="0" dirty="0"/>
          </a:p>
          <a:p>
            <a:pPr marL="244328" indent="-244328">
              <a:buFont typeface="+mj-lt"/>
              <a:buAutoNum type="arabicPeriod"/>
            </a:pPr>
            <a:r>
              <a:rPr lang="en-US" dirty="0"/>
              <a:t>Parents and/or volunteer(s) attending and sharing their continuing education.  These volunteers and the information are important to a club’s growth.</a:t>
            </a:r>
          </a:p>
          <a:p>
            <a:pPr marL="244328" indent="-244328">
              <a:buFont typeface="+mj-lt"/>
              <a:buAutoNum type="arabicPeriod"/>
            </a:pPr>
            <a:r>
              <a:rPr lang="en-US" baseline="0" dirty="0"/>
              <a:t>Club</a:t>
            </a:r>
            <a:r>
              <a:rPr lang="en-US" dirty="0"/>
              <a:t> is represented at Parent-Volunteer Association meeting/Leader meeting where business is conducted, and announcement made concerning local club management and county activities.  Representative(s) reports back to the club.</a:t>
            </a:r>
            <a:endParaRPr lang="en-US" baseline="0" dirty="0"/>
          </a:p>
          <a:p>
            <a:endParaRPr lang="en-US" dirty="0"/>
          </a:p>
        </p:txBody>
      </p:sp>
      <p:sp>
        <p:nvSpPr>
          <p:cNvPr id="4" name="Footer Placeholder 3"/>
          <p:cNvSpPr>
            <a:spLocks noGrp="1"/>
          </p:cNvSpPr>
          <p:nvPr>
            <p:ph type="ftr" sz="quarter" idx="10"/>
          </p:nvPr>
        </p:nvSpPr>
        <p:spPr/>
        <p:txBody>
          <a:bodyPr/>
          <a:lstStyle/>
          <a:p>
            <a:pPr>
              <a:defRPr/>
            </a:pPr>
            <a:r>
              <a:rPr lang="en-US"/>
              <a:t>Oklahoma 4-H Volunteer Management System</a:t>
            </a:r>
          </a:p>
        </p:txBody>
      </p:sp>
      <p:sp>
        <p:nvSpPr>
          <p:cNvPr id="5" name="Slide Number Placeholder 4"/>
          <p:cNvSpPr>
            <a:spLocks noGrp="1"/>
          </p:cNvSpPr>
          <p:nvPr>
            <p:ph type="sldNum" sz="quarter" idx="11"/>
          </p:nvPr>
        </p:nvSpPr>
        <p:spPr/>
        <p:txBody>
          <a:bodyPr/>
          <a:lstStyle/>
          <a:p>
            <a:pPr>
              <a:defRPr/>
            </a:pPr>
            <a:fld id="{3B94707D-B695-4E4F-9520-EACA148B990D}" type="slidenum">
              <a:rPr lang="en-US" smtClean="0"/>
              <a:pPr>
                <a:defRPr/>
              </a:pPr>
              <a:t>36</a:t>
            </a:fld>
            <a:endParaRPr lang="en-US"/>
          </a:p>
        </p:txBody>
      </p:sp>
    </p:spTree>
    <p:extLst>
      <p:ext uri="{BB962C8B-B14F-4D97-AF65-F5344CB8AC3E}">
        <p14:creationId xmlns:p14="http://schemas.microsoft.com/office/powerpoint/2010/main" val="1543938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accent1"/>
              </a:buClr>
              <a:buSzPct val="85000"/>
              <a:defRPr/>
            </a:pPr>
            <a:r>
              <a:rPr lang="en-US" dirty="0"/>
              <a:t>Many factors affect a 4-H club, but none have more affect than an attitude or enthusiasm for 4-H.  The challenge is to take advantage of the opportunities for growth.  Whether it is being sift in the arena, to a  lost election, to feeling that sense of pride in a successful service project completed for an elderly couple in your hometown.</a:t>
            </a:r>
          </a:p>
          <a:p>
            <a:pPr>
              <a:buClr>
                <a:schemeClr val="accent1"/>
              </a:buClr>
              <a:buSzPct val="85000"/>
              <a:defRPr/>
            </a:pPr>
            <a:r>
              <a:rPr lang="en-US" dirty="0"/>
              <a:t> </a:t>
            </a:r>
          </a:p>
          <a:p>
            <a:pPr>
              <a:buClr>
                <a:schemeClr val="accent1"/>
              </a:buClr>
              <a:buSzPct val="85000"/>
              <a:defRPr/>
            </a:pPr>
            <a:r>
              <a:rPr lang="en-US" dirty="0"/>
              <a:t>The challenge is:  “How successful will your club be this year?”</a:t>
            </a: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734" eaLnBrk="0" hangingPunct="0">
              <a:spcBef>
                <a:spcPct val="30000"/>
              </a:spcBef>
              <a:defRPr sz="1200">
                <a:solidFill>
                  <a:schemeClr val="tx1"/>
                </a:solidFill>
                <a:latin typeface="Arial" charset="0"/>
              </a:defRPr>
            </a:lvl1pPr>
            <a:lvl2pPr marL="765403" indent="-294385" defTabSz="992734" eaLnBrk="0" hangingPunct="0">
              <a:spcBef>
                <a:spcPct val="30000"/>
              </a:spcBef>
              <a:defRPr sz="1200">
                <a:solidFill>
                  <a:schemeClr val="tx1"/>
                </a:solidFill>
                <a:latin typeface="Arial" charset="0"/>
              </a:defRPr>
            </a:lvl2pPr>
            <a:lvl3pPr marL="1177541" indent="-235509" defTabSz="992734" eaLnBrk="0" hangingPunct="0">
              <a:spcBef>
                <a:spcPct val="30000"/>
              </a:spcBef>
              <a:defRPr sz="1200">
                <a:solidFill>
                  <a:schemeClr val="tx1"/>
                </a:solidFill>
                <a:latin typeface="Arial" charset="0"/>
              </a:defRPr>
            </a:lvl3pPr>
            <a:lvl4pPr marL="1648557" indent="-235509" defTabSz="992734" eaLnBrk="0" hangingPunct="0">
              <a:spcBef>
                <a:spcPct val="30000"/>
              </a:spcBef>
              <a:defRPr sz="1200">
                <a:solidFill>
                  <a:schemeClr val="tx1"/>
                </a:solidFill>
                <a:latin typeface="Arial" charset="0"/>
              </a:defRPr>
            </a:lvl4pPr>
            <a:lvl5pPr marL="2119574" indent="-235509" defTabSz="992734" eaLnBrk="0" hangingPunct="0">
              <a:spcBef>
                <a:spcPct val="30000"/>
              </a:spcBef>
              <a:defRPr sz="1200">
                <a:solidFill>
                  <a:schemeClr val="tx1"/>
                </a:solidFill>
                <a:latin typeface="Arial" charset="0"/>
              </a:defRPr>
            </a:lvl5pPr>
            <a:lvl6pPr marL="2590591" indent="-235509" defTabSz="992734" eaLnBrk="0" fontAlgn="base" hangingPunct="0">
              <a:spcBef>
                <a:spcPct val="30000"/>
              </a:spcBef>
              <a:spcAft>
                <a:spcPct val="0"/>
              </a:spcAft>
              <a:defRPr sz="1200">
                <a:solidFill>
                  <a:schemeClr val="tx1"/>
                </a:solidFill>
                <a:latin typeface="Arial" charset="0"/>
              </a:defRPr>
            </a:lvl6pPr>
            <a:lvl7pPr marL="3061608" indent="-235509" defTabSz="992734" eaLnBrk="0" fontAlgn="base" hangingPunct="0">
              <a:spcBef>
                <a:spcPct val="30000"/>
              </a:spcBef>
              <a:spcAft>
                <a:spcPct val="0"/>
              </a:spcAft>
              <a:defRPr sz="1200">
                <a:solidFill>
                  <a:schemeClr val="tx1"/>
                </a:solidFill>
                <a:latin typeface="Arial" charset="0"/>
              </a:defRPr>
            </a:lvl7pPr>
            <a:lvl8pPr marL="3532623" indent="-235509" defTabSz="992734" eaLnBrk="0" fontAlgn="base" hangingPunct="0">
              <a:spcBef>
                <a:spcPct val="30000"/>
              </a:spcBef>
              <a:spcAft>
                <a:spcPct val="0"/>
              </a:spcAft>
              <a:defRPr sz="1200">
                <a:solidFill>
                  <a:schemeClr val="tx1"/>
                </a:solidFill>
                <a:latin typeface="Arial" charset="0"/>
              </a:defRPr>
            </a:lvl8pPr>
            <a:lvl9pPr marL="4003640" indent="-235509" defTabSz="992734"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0C22252-5DD0-4428-AAEE-A62EA693157F}" type="slidenum">
              <a:rPr lang="en-US" altLang="en-US" smtClean="0"/>
              <a:pPr eaLnBrk="1" hangingPunct="1">
                <a:spcBef>
                  <a:spcPct val="0"/>
                </a:spcBef>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t>
            </a:r>
          </a:p>
        </p:txBody>
      </p:sp>
      <p:sp>
        <p:nvSpPr>
          <p:cNvPr id="5837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923">
              <a:defRPr sz="2500">
                <a:solidFill>
                  <a:schemeClr val="tx1"/>
                </a:solidFill>
                <a:latin typeface="Abadi MT Condensed" pitchFamily="34" charset="0"/>
              </a:defRPr>
            </a:lvl1pPr>
            <a:lvl2pPr marL="765267" indent="-294333" defTabSz="990923">
              <a:defRPr sz="2500">
                <a:solidFill>
                  <a:schemeClr val="tx1"/>
                </a:solidFill>
                <a:latin typeface="Abadi MT Condensed" pitchFamily="34" charset="0"/>
              </a:defRPr>
            </a:lvl2pPr>
            <a:lvl3pPr marL="1177334" indent="-235467" defTabSz="990923">
              <a:defRPr sz="2500">
                <a:solidFill>
                  <a:schemeClr val="tx1"/>
                </a:solidFill>
                <a:latin typeface="Abadi MT Condensed" pitchFamily="34" charset="0"/>
              </a:defRPr>
            </a:lvl3pPr>
            <a:lvl4pPr marL="1648269" indent="-235467" defTabSz="990923">
              <a:defRPr sz="2500">
                <a:solidFill>
                  <a:schemeClr val="tx1"/>
                </a:solidFill>
                <a:latin typeface="Abadi MT Condensed" pitchFamily="34" charset="0"/>
              </a:defRPr>
            </a:lvl4pPr>
            <a:lvl5pPr marL="2119203" indent="-235467" defTabSz="990923">
              <a:defRPr sz="2500">
                <a:solidFill>
                  <a:schemeClr val="tx1"/>
                </a:solidFill>
                <a:latin typeface="Abadi MT Condensed" pitchFamily="34" charset="0"/>
              </a:defRPr>
            </a:lvl5pPr>
            <a:lvl6pPr marL="2590136" indent="-235467" defTabSz="990923" eaLnBrk="0" fontAlgn="base" hangingPunct="0">
              <a:spcBef>
                <a:spcPct val="0"/>
              </a:spcBef>
              <a:spcAft>
                <a:spcPct val="0"/>
              </a:spcAft>
              <a:defRPr sz="2500">
                <a:solidFill>
                  <a:schemeClr val="tx1"/>
                </a:solidFill>
                <a:latin typeface="Abadi MT Condensed" pitchFamily="34" charset="0"/>
              </a:defRPr>
            </a:lvl6pPr>
            <a:lvl7pPr marL="3061069" indent="-235467" defTabSz="990923" eaLnBrk="0" fontAlgn="base" hangingPunct="0">
              <a:spcBef>
                <a:spcPct val="0"/>
              </a:spcBef>
              <a:spcAft>
                <a:spcPct val="0"/>
              </a:spcAft>
              <a:defRPr sz="2500">
                <a:solidFill>
                  <a:schemeClr val="tx1"/>
                </a:solidFill>
                <a:latin typeface="Abadi MT Condensed" pitchFamily="34" charset="0"/>
              </a:defRPr>
            </a:lvl7pPr>
            <a:lvl8pPr marL="3532003" indent="-235467" defTabSz="990923" eaLnBrk="0" fontAlgn="base" hangingPunct="0">
              <a:spcBef>
                <a:spcPct val="0"/>
              </a:spcBef>
              <a:spcAft>
                <a:spcPct val="0"/>
              </a:spcAft>
              <a:defRPr sz="2500">
                <a:solidFill>
                  <a:schemeClr val="tx1"/>
                </a:solidFill>
                <a:latin typeface="Abadi MT Condensed" pitchFamily="34" charset="0"/>
              </a:defRPr>
            </a:lvl8pPr>
            <a:lvl9pPr marL="4002939" indent="-235467" defTabSz="990923" eaLnBrk="0" fontAlgn="base" hangingPunct="0">
              <a:spcBef>
                <a:spcPct val="0"/>
              </a:spcBef>
              <a:spcAft>
                <a:spcPct val="0"/>
              </a:spcAft>
              <a:defRPr sz="2500">
                <a:solidFill>
                  <a:schemeClr val="tx1"/>
                </a:solidFill>
                <a:latin typeface="Abadi MT Condensed" pitchFamily="34" charset="0"/>
              </a:defRPr>
            </a:lvl9pPr>
          </a:lstStyle>
          <a:p>
            <a:fld id="{D333905F-F991-481A-94DF-5782B5B20500}" type="slidenum">
              <a:rPr lang="en-US" altLang="en-US" sz="1000"/>
              <a:pPr/>
              <a:t>38</a:t>
            </a:fld>
            <a:endParaRPr lang="en-US" altLang="en-US" sz="1000"/>
          </a:p>
        </p:txBody>
      </p:sp>
      <p:sp>
        <p:nvSpPr>
          <p:cNvPr id="5837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923">
              <a:defRPr sz="2500">
                <a:solidFill>
                  <a:schemeClr val="tx1"/>
                </a:solidFill>
                <a:latin typeface="Abadi MT Condensed" pitchFamily="34" charset="0"/>
              </a:defRPr>
            </a:lvl1pPr>
            <a:lvl2pPr marL="765267" indent="-294333" defTabSz="990923">
              <a:defRPr sz="2500">
                <a:solidFill>
                  <a:schemeClr val="tx1"/>
                </a:solidFill>
                <a:latin typeface="Abadi MT Condensed" pitchFamily="34" charset="0"/>
              </a:defRPr>
            </a:lvl2pPr>
            <a:lvl3pPr marL="1177334" indent="-235467" defTabSz="990923">
              <a:defRPr sz="2500">
                <a:solidFill>
                  <a:schemeClr val="tx1"/>
                </a:solidFill>
                <a:latin typeface="Abadi MT Condensed" pitchFamily="34" charset="0"/>
              </a:defRPr>
            </a:lvl3pPr>
            <a:lvl4pPr marL="1648269" indent="-235467" defTabSz="990923">
              <a:defRPr sz="2500">
                <a:solidFill>
                  <a:schemeClr val="tx1"/>
                </a:solidFill>
                <a:latin typeface="Abadi MT Condensed" pitchFamily="34" charset="0"/>
              </a:defRPr>
            </a:lvl4pPr>
            <a:lvl5pPr marL="2119203" indent="-235467" defTabSz="990923">
              <a:defRPr sz="2500">
                <a:solidFill>
                  <a:schemeClr val="tx1"/>
                </a:solidFill>
                <a:latin typeface="Abadi MT Condensed" pitchFamily="34" charset="0"/>
              </a:defRPr>
            </a:lvl5pPr>
            <a:lvl6pPr marL="2590136" indent="-235467" defTabSz="990923" eaLnBrk="0" fontAlgn="base" hangingPunct="0">
              <a:spcBef>
                <a:spcPct val="0"/>
              </a:spcBef>
              <a:spcAft>
                <a:spcPct val="0"/>
              </a:spcAft>
              <a:defRPr sz="2500">
                <a:solidFill>
                  <a:schemeClr val="tx1"/>
                </a:solidFill>
                <a:latin typeface="Abadi MT Condensed" pitchFamily="34" charset="0"/>
              </a:defRPr>
            </a:lvl6pPr>
            <a:lvl7pPr marL="3061069" indent="-235467" defTabSz="990923" eaLnBrk="0" fontAlgn="base" hangingPunct="0">
              <a:spcBef>
                <a:spcPct val="0"/>
              </a:spcBef>
              <a:spcAft>
                <a:spcPct val="0"/>
              </a:spcAft>
              <a:defRPr sz="2500">
                <a:solidFill>
                  <a:schemeClr val="tx1"/>
                </a:solidFill>
                <a:latin typeface="Abadi MT Condensed" pitchFamily="34" charset="0"/>
              </a:defRPr>
            </a:lvl7pPr>
            <a:lvl8pPr marL="3532003" indent="-235467" defTabSz="990923" eaLnBrk="0" fontAlgn="base" hangingPunct="0">
              <a:spcBef>
                <a:spcPct val="0"/>
              </a:spcBef>
              <a:spcAft>
                <a:spcPct val="0"/>
              </a:spcAft>
              <a:defRPr sz="2500">
                <a:solidFill>
                  <a:schemeClr val="tx1"/>
                </a:solidFill>
                <a:latin typeface="Abadi MT Condensed" pitchFamily="34" charset="0"/>
              </a:defRPr>
            </a:lvl8pPr>
            <a:lvl9pPr marL="4002939" indent="-235467" defTabSz="990923" eaLnBrk="0" fontAlgn="base" hangingPunct="0">
              <a:spcBef>
                <a:spcPct val="0"/>
              </a:spcBef>
              <a:spcAft>
                <a:spcPct val="0"/>
              </a:spcAft>
              <a:defRPr sz="2500">
                <a:solidFill>
                  <a:schemeClr val="tx1"/>
                </a:solidFill>
                <a:latin typeface="Abadi MT Condensed" pitchFamily="34" charset="0"/>
              </a:defRPr>
            </a:lvl9pPr>
          </a:lstStyle>
          <a:p>
            <a:r>
              <a:rPr lang="en-US" altLang="en-US" sz="1000"/>
              <a:t>Oklahoma 4-H Volunteer Management System</a:t>
            </a:r>
          </a:p>
        </p:txBody>
      </p:sp>
    </p:spTree>
    <p:extLst>
      <p:ext uri="{BB962C8B-B14F-4D97-AF65-F5344CB8AC3E}">
        <p14:creationId xmlns:p14="http://schemas.microsoft.com/office/powerpoint/2010/main" val="2597126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554038" y="784225"/>
            <a:ext cx="6499225" cy="3656013"/>
          </a:xfrm>
          <a:ln/>
        </p:spPr>
      </p:sp>
      <p:sp>
        <p:nvSpPr>
          <p:cNvPr id="51203" name="Rectangle 3"/>
          <p:cNvSpPr>
            <a:spLocks noGrp="1" noChangeArrowheads="1"/>
          </p:cNvSpPr>
          <p:nvPr>
            <p:ph type="body" idx="1"/>
          </p:nvPr>
        </p:nvSpPr>
        <p:spPr>
          <a:xfrm>
            <a:off x="529757" y="4620579"/>
            <a:ext cx="6295869" cy="4008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15"/>
              </a:spcAft>
            </a:pPr>
            <a:r>
              <a:rPr lang="en-US" sz="1000" b="1" dirty="0">
                <a:solidFill>
                  <a:srgbClr val="333333"/>
                </a:solidFill>
              </a:rPr>
              <a:t>Growth:</a:t>
            </a:r>
            <a:r>
              <a:rPr lang="en-US" sz="1000" dirty="0">
                <a:solidFill>
                  <a:srgbClr val="333333"/>
                </a:solidFill>
              </a:rPr>
              <a:t> Sparks provide the “intrinsic fuel” that powers youth to grow and build new skills, and to overcome barriers.  </a:t>
            </a:r>
            <a:r>
              <a:rPr lang="en-US" sz="1000" i="1" dirty="0">
                <a:solidFill>
                  <a:srgbClr val="333333"/>
                </a:solidFill>
              </a:rPr>
              <a:t>A spark may drive an individual to face down their fear of public speaking, learn new tech skills, get more involved with their community, stay out of trouble, and more.</a:t>
            </a:r>
            <a:endParaRPr lang="en-US" sz="1000" dirty="0">
              <a:solidFill>
                <a:srgbClr val="333333"/>
              </a:solidFill>
            </a:endParaRPr>
          </a:p>
          <a:p>
            <a:pPr>
              <a:spcAft>
                <a:spcPts val="615"/>
              </a:spcAft>
            </a:pPr>
            <a:r>
              <a:rPr lang="en-US" sz="1000" b="1" dirty="0">
                <a:solidFill>
                  <a:srgbClr val="333333"/>
                </a:solidFill>
              </a:rPr>
              <a:t>Contribution:</a:t>
            </a:r>
            <a:r>
              <a:rPr lang="en-US" sz="1000" dirty="0">
                <a:solidFill>
                  <a:srgbClr val="333333"/>
                </a:solidFill>
              </a:rPr>
              <a:t> Sparks create actions that almost always benefit the larger society.  </a:t>
            </a:r>
            <a:r>
              <a:rPr lang="en-US" sz="1000" i="1" dirty="0">
                <a:solidFill>
                  <a:srgbClr val="333333"/>
                </a:solidFill>
              </a:rPr>
              <a:t>A love of music may lead to playing at a nursing home once a month; a passion for social justice may lead to greater civic engagement; A love of basketball may lead to volunteering as a coach for younger children. The possibilities are endless!</a:t>
            </a:r>
            <a:endParaRPr lang="en-US" sz="1000" dirty="0">
              <a:solidFill>
                <a:srgbClr val="333333"/>
              </a:solidFill>
            </a:endParaRPr>
          </a:p>
          <a:p>
            <a:pPr>
              <a:spcAft>
                <a:spcPts val="615"/>
              </a:spcAft>
            </a:pPr>
            <a:r>
              <a:rPr lang="en-US" sz="1000" b="1" dirty="0">
                <a:solidFill>
                  <a:srgbClr val="333333"/>
                </a:solidFill>
              </a:rPr>
              <a:t>Connection:</a:t>
            </a:r>
            <a:r>
              <a:rPr lang="en-US" sz="1000" dirty="0">
                <a:solidFill>
                  <a:srgbClr val="333333"/>
                </a:solidFill>
              </a:rPr>
              <a:t> Sparks spur youth to build networks of peers who share their interests. Sparks create engagement opportunities for caring 4-H adults who have the expertise to help them.</a:t>
            </a:r>
          </a:p>
          <a:p>
            <a:pPr>
              <a:spcAft>
                <a:spcPts val="615"/>
              </a:spcAft>
            </a:pPr>
            <a:r>
              <a:rPr lang="en-US" sz="1000" b="1" dirty="0">
                <a:solidFill>
                  <a:srgbClr val="333333"/>
                </a:solidFill>
              </a:rPr>
              <a:t>Protective Factors:</a:t>
            </a:r>
            <a:r>
              <a:rPr lang="en-US" sz="1000" dirty="0">
                <a:solidFill>
                  <a:srgbClr val="333333"/>
                </a:solidFill>
              </a:rPr>
              <a:t> Youth pursuing their sparks are more motivated to succeed, stay out of trouble, and govern their own behavior. </a:t>
            </a:r>
            <a:r>
              <a:rPr lang="en-US" sz="1000" i="1" dirty="0">
                <a:solidFill>
                  <a:srgbClr val="333333"/>
                </a:solidFill>
              </a:rPr>
              <a:t>These youth tend to avoid behaviors that might endanger themselves or others, are motivated to succeed in academics, are self-aware, and make healthy choices.</a:t>
            </a:r>
          </a:p>
          <a:p>
            <a:pPr>
              <a:spcAft>
                <a:spcPts val="615"/>
              </a:spcAft>
            </a:pPr>
            <a:r>
              <a:rPr lang="en-US" sz="1000" b="1" dirty="0">
                <a:solidFill>
                  <a:srgbClr val="333333"/>
                </a:solidFill>
              </a:rPr>
              <a:t>Positive Adjustment:</a:t>
            </a:r>
            <a:r>
              <a:rPr lang="en-US" sz="1000" dirty="0">
                <a:solidFill>
                  <a:srgbClr val="333333"/>
                </a:solidFill>
              </a:rPr>
              <a:t> Being engaged in one’s sparks contributes to a larger sense of purpose in life, greater optimism, higher self-esteem. These youth tend to feel a sense of having a place in the world. </a:t>
            </a:r>
            <a:r>
              <a:rPr lang="en-US" sz="1000" i="1" dirty="0">
                <a:solidFill>
                  <a:srgbClr val="333333"/>
                </a:solidFill>
              </a:rPr>
              <a:t>Youth actively engaged in their sparks tend to feel a sense of knowing their “niche,” and a sense of place in to achieve a thriving orientation, leading to highly positive 4-H outcomes. the world. They feel confident, knowing they have a place to fit in.</a:t>
            </a:r>
            <a:endParaRPr lang="en-US" sz="1000" dirty="0">
              <a:solidFill>
                <a:srgbClr val="333333"/>
              </a:solidFill>
            </a:endParaRPr>
          </a:p>
          <a:p>
            <a:pPr>
              <a:spcAft>
                <a:spcPts val="615"/>
              </a:spcAft>
            </a:pPr>
            <a:r>
              <a:rPr lang="en-US" sz="1000" b="1" dirty="0">
                <a:solidFill>
                  <a:srgbClr val="333333"/>
                </a:solidFill>
              </a:rPr>
              <a:t>Thriving Orientation:</a:t>
            </a:r>
            <a:r>
              <a:rPr lang="en-US" sz="1000" dirty="0">
                <a:solidFill>
                  <a:srgbClr val="333333"/>
                </a:solidFill>
              </a:rPr>
              <a:t> Youth who benefit from the people and places they are associated with grow in their connection, competence, caring, confidence, and good character. They have high personal standards and take responsibility. When they also start contributing, making the world around them a better place, they are said to be </a:t>
            </a:r>
            <a:r>
              <a:rPr lang="en-US" sz="1000" b="1" dirty="0">
                <a:solidFill>
                  <a:srgbClr val="333333"/>
                </a:solidFill>
              </a:rPr>
              <a:t>thriving</a:t>
            </a:r>
            <a:r>
              <a:rPr lang="en-US" sz="1000" dirty="0">
                <a:solidFill>
                  <a:srgbClr val="333333"/>
                </a:solidFill>
              </a:rPr>
              <a:t>. </a:t>
            </a:r>
            <a:r>
              <a:rPr lang="en-US" sz="1000" i="1" dirty="0">
                <a:solidFill>
                  <a:srgbClr val="333333"/>
                </a:solidFill>
              </a:rPr>
              <a:t>Sparks are at the heart of a young person’s ability </a:t>
            </a:r>
          </a:p>
          <a:p>
            <a:pPr>
              <a:spcAft>
                <a:spcPts val="615"/>
              </a:spcAft>
            </a:pPr>
            <a:r>
              <a:rPr lang="en-US" sz="1000" i="1" dirty="0">
                <a:solidFill>
                  <a:srgbClr val="333333"/>
                </a:solidFill>
              </a:rPr>
              <a:t>2022 - </a:t>
            </a:r>
            <a:r>
              <a:rPr lang="en-US" sz="1000" i="1" dirty="0">
                <a:solidFill>
                  <a:srgbClr val="333333"/>
                </a:solidFill>
                <a:hlinkClick r:id="rId3"/>
              </a:rPr>
              <a:t>https://helping-youth-thrive.extension.org/what-are-sparks/</a:t>
            </a:r>
            <a:r>
              <a:rPr lang="en-US" sz="1000" i="1" dirty="0">
                <a:solidFill>
                  <a:srgbClr val="333333"/>
                </a:solidFill>
              </a:rPr>
              <a:t> </a:t>
            </a:r>
            <a:endParaRPr lang="en-US" sz="1000" dirty="0">
              <a:solidFill>
                <a:srgbClr val="333333"/>
              </a:solidFill>
            </a:endParaRPr>
          </a:p>
          <a:p>
            <a:endParaRPr lang="en-US" altLang="en-US" b="1" dirty="0">
              <a:latin typeface="Arial" charset="0"/>
            </a:endParaRPr>
          </a:p>
        </p:txBody>
      </p:sp>
      <p:sp>
        <p:nvSpPr>
          <p:cNvPr id="5120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783465E9-2144-48FD-B76E-E9E3BDFAC19F}" type="slidenum">
              <a:rPr lang="en-US" altLang="en-US" sz="1100"/>
              <a:pPr/>
              <a:t>39</a:t>
            </a:fld>
            <a:endParaRPr lang="en-US" altLang="en-US" sz="1100"/>
          </a:p>
        </p:txBody>
      </p:sp>
      <p:sp>
        <p:nvSpPr>
          <p:cNvPr id="51205"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extLst>
      <p:ext uri="{BB962C8B-B14F-4D97-AF65-F5344CB8AC3E}">
        <p14:creationId xmlns:p14="http://schemas.microsoft.com/office/powerpoint/2010/main" val="344595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9"/>
            <a:ext cx="5852160" cy="4157662"/>
          </a:xfrm>
        </p:spPr>
        <p:txBody>
          <a:bodyPr/>
          <a:lstStyle/>
          <a:p>
            <a:pPr>
              <a:buClr>
                <a:schemeClr val="tx1"/>
              </a:buClr>
            </a:pPr>
            <a:r>
              <a:rPr lang="en-US" b="1" kern="1200" dirty="0">
                <a:solidFill>
                  <a:schemeClr val="tx1"/>
                </a:solidFill>
                <a:effectLst/>
              </a:rPr>
              <a:t>Handout – </a:t>
            </a:r>
            <a:r>
              <a:rPr lang="en-US" u="sng" kern="1200" dirty="0">
                <a:solidFill>
                  <a:schemeClr val="tx1"/>
                </a:solidFill>
                <a:effectLst/>
              </a:rPr>
              <a:t>4-H.VOL.114</a:t>
            </a:r>
            <a:r>
              <a:rPr lang="en-US" u="sng" kern="1200" baseline="0" dirty="0">
                <a:solidFill>
                  <a:schemeClr val="tx1"/>
                </a:solidFill>
                <a:effectLst/>
              </a:rPr>
              <a:t>  Youth Development</a:t>
            </a:r>
            <a:r>
              <a:rPr lang="en-US" kern="1200" baseline="0" dirty="0">
                <a:solidFill>
                  <a:schemeClr val="tx1"/>
                </a:solidFill>
                <a:effectLst/>
              </a:rPr>
              <a:t>, as well as </a:t>
            </a:r>
            <a:r>
              <a:rPr lang="en-US" u="sng" kern="1200" baseline="0" dirty="0">
                <a:solidFill>
                  <a:schemeClr val="tx1"/>
                </a:solidFill>
                <a:effectLst/>
              </a:rPr>
              <a:t>4H.VOL.121 Understanding 4-H</a:t>
            </a:r>
          </a:p>
          <a:p>
            <a:pPr marL="183246" indent="-183246">
              <a:spcAft>
                <a:spcPts val="647"/>
              </a:spcAft>
              <a:buFont typeface="Arial" panose="020B0604020202020204" pitchFamily="34" charset="0"/>
              <a:buChar char="•"/>
            </a:pPr>
            <a:r>
              <a:rPr lang="en-US" dirty="0"/>
              <a:t>Youth development is the work/effort of youth under the guidance of caring, knowledgeable and skilled adults who contribute to the success of young people as they grow and develop.  As volunteers we provide a safe and nurturing environment that offers </a:t>
            </a:r>
            <a:r>
              <a:rPr lang="en-US" u="sng" dirty="0"/>
              <a:t>challenging</a:t>
            </a:r>
            <a:r>
              <a:rPr lang="en-US" dirty="0"/>
              <a:t> opportunities to fail and succeed, each developing skills needed for adulthood.  Our role is to help them process the experience.</a:t>
            </a:r>
          </a:p>
          <a:p>
            <a:pPr marL="183246" indent="-183246">
              <a:spcAft>
                <a:spcPts val="647"/>
              </a:spcAft>
              <a:buFont typeface="Arial" panose="020B0604020202020204" pitchFamily="34" charset="0"/>
              <a:buChar char="•"/>
            </a:pPr>
            <a:r>
              <a:rPr lang="en-US" dirty="0"/>
              <a:t>Effective programs engage youth at many levels.  We as staff, volunteers and parents engage young people’s </a:t>
            </a:r>
            <a:r>
              <a:rPr lang="en-US" u="sng" dirty="0"/>
              <a:t>diverse talents, skills, and interest</a:t>
            </a:r>
            <a:r>
              <a:rPr lang="en-US" dirty="0"/>
              <a:t>, building on their strengths and involving them in planning and decision-making.  </a:t>
            </a:r>
          </a:p>
          <a:p>
            <a:pPr marL="183246" indent="-183246">
              <a:spcAft>
                <a:spcPts val="647"/>
              </a:spcAft>
              <a:buFont typeface="Arial" panose="020B0604020202020204" pitchFamily="34" charset="0"/>
              <a:buChar char="•"/>
            </a:pPr>
            <a:r>
              <a:rPr lang="en-US" dirty="0"/>
              <a:t>Quality programming is intentional with an educational intent.  Teaching leadership, civic engagement, project work, cooperation, etc.  Our purpose is to building a range of life skills; conduct activities that engage “learning” and motivate participation in the club, project work, community service and/or leadership.  All opportunities build positive connections with other youth and caring adults.</a:t>
            </a:r>
          </a:p>
          <a:p>
            <a:pPr marL="183246" indent="-183246">
              <a:spcAft>
                <a:spcPts val="647"/>
              </a:spcAft>
              <a:buFont typeface="Arial" panose="020B0604020202020204" pitchFamily="34" charset="0"/>
              <a:buChar char="•"/>
            </a:pPr>
            <a:r>
              <a:rPr lang="en-US" dirty="0"/>
              <a:t>4-H Youth Development efforts are supported by a research base of the Land-Grant University system.  Community-based youth development programs apply accepted theory and firsthand evidence proven to build personal resiliency in youth.</a:t>
            </a:r>
          </a:p>
        </p:txBody>
      </p:sp>
      <p:sp>
        <p:nvSpPr>
          <p:cNvPr id="4" name="Slide Number Placeholder 3"/>
          <p:cNvSpPr>
            <a:spLocks noGrp="1"/>
          </p:cNvSpPr>
          <p:nvPr>
            <p:ph type="sldNum" sz="quarter" idx="5"/>
          </p:nvPr>
        </p:nvSpPr>
        <p:spPr/>
        <p:txBody>
          <a:bodyPr/>
          <a:lstStyle/>
          <a:p>
            <a:fld id="{F39C5A6C-8081-45B7-8863-ECB38D7707F8}" type="slidenum">
              <a:rPr lang="en-US" smtClean="0"/>
              <a:t>4</a:t>
            </a:fld>
            <a:endParaRPr lang="en-US"/>
          </a:p>
        </p:txBody>
      </p:sp>
    </p:spTree>
    <p:extLst>
      <p:ext uri="{BB962C8B-B14F-4D97-AF65-F5344CB8AC3E}">
        <p14:creationId xmlns:p14="http://schemas.microsoft.com/office/powerpoint/2010/main" val="373388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407988" y="746125"/>
            <a:ext cx="6499225" cy="3656013"/>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Resources to assist in developing project groups and guiding youth</a:t>
            </a:r>
            <a:r>
              <a:rPr lang="en-US" altLang="en-US" b="1" baseline="0" dirty="0"/>
              <a:t> in project development. </a:t>
            </a:r>
            <a:r>
              <a:rPr lang="en-US" altLang="en-US" baseline="0" dirty="0"/>
              <a:t>(2022 </a:t>
            </a:r>
            <a:r>
              <a:rPr lang="en-US" altLang="en-US" baseline="0" dirty="0">
                <a:hlinkClick r:id="rId3"/>
              </a:rPr>
              <a:t>https://4h.okstate.edu/volunteers/leadership/index.html</a:t>
            </a:r>
            <a:r>
              <a:rPr lang="en-US" altLang="en-US" baseline="0" dirty="0"/>
              <a:t>) </a:t>
            </a:r>
            <a:endParaRPr lang="en-US" altLang="en-US" dirty="0"/>
          </a:p>
          <a:p>
            <a:pPr lvl="1"/>
            <a:r>
              <a:rPr lang="en-US" dirty="0"/>
              <a:t>4H.VOL.101 Leading a Project Group</a:t>
            </a:r>
          </a:p>
          <a:p>
            <a:pPr lvl="1"/>
            <a:r>
              <a:rPr lang="en-US" dirty="0"/>
              <a:t>4H.VOL.102 Understanding Boys &amp; girls</a:t>
            </a:r>
          </a:p>
          <a:p>
            <a:pPr lvl="1"/>
            <a:r>
              <a:rPr lang="en-US" dirty="0"/>
              <a:t>4H.VOL.103 Teaching Techniques</a:t>
            </a:r>
          </a:p>
          <a:p>
            <a:pPr lvl="1"/>
            <a:r>
              <a:rPr lang="en-US" dirty="0"/>
              <a:t>4H.VOL.106 Planning a Lesson</a:t>
            </a:r>
          </a:p>
          <a:p>
            <a:endParaRPr lang="en-US" dirty="0"/>
          </a:p>
          <a:p>
            <a:pPr>
              <a:spcAft>
                <a:spcPts val="615"/>
              </a:spcAft>
            </a:pPr>
            <a:r>
              <a:rPr lang="en-US" altLang="en-US" dirty="0"/>
              <a:t>The term </a:t>
            </a:r>
            <a:r>
              <a:rPr lang="en-US" altLang="en-US" b="1" dirty="0"/>
              <a:t>“4-H Project Work”</a:t>
            </a:r>
            <a:r>
              <a:rPr lang="en-US" altLang="en-US" dirty="0">
                <a:solidFill>
                  <a:schemeClr val="tx2"/>
                </a:solidFill>
              </a:rPr>
              <a:t> </a:t>
            </a:r>
            <a:r>
              <a:rPr lang="en-US" altLang="en-US" dirty="0"/>
              <a:t>is in reference to a single subject.  (i.e. Horticulture, Foods, Safety, etc.)  It is the big picture or long-term goal of what a member wants to learn.</a:t>
            </a:r>
          </a:p>
          <a:p>
            <a:pPr>
              <a:spcAft>
                <a:spcPts val="615"/>
              </a:spcAft>
            </a:pPr>
            <a:r>
              <a:rPr lang="en-US" altLang="en-US" dirty="0"/>
              <a:t>The term </a:t>
            </a:r>
            <a:r>
              <a:rPr lang="en-US" altLang="en-US" b="1" dirty="0"/>
              <a:t>“project”</a:t>
            </a:r>
            <a:r>
              <a:rPr lang="en-US" altLang="en-US" dirty="0"/>
              <a:t> is in reference to the individual parts or short-term goals of the “4-H project.”  </a:t>
            </a:r>
          </a:p>
          <a:p>
            <a:pPr>
              <a:spcAft>
                <a:spcPts val="615"/>
              </a:spcAft>
            </a:pPr>
            <a:r>
              <a:rPr lang="en-US" altLang="en-US" dirty="0"/>
              <a:t>Developing subject matter skills - A </a:t>
            </a:r>
            <a:r>
              <a:rPr lang="en-US" altLang="en-US" b="1" dirty="0"/>
              <a:t>skill </a:t>
            </a:r>
            <a:r>
              <a:rPr lang="en-US" altLang="en-US" dirty="0"/>
              <a:t>is a learned ability to do something well.</a:t>
            </a:r>
          </a:p>
          <a:p>
            <a:pPr>
              <a:spcAft>
                <a:spcPts val="615"/>
              </a:spcAft>
            </a:pPr>
            <a:r>
              <a:rPr lang="en-US" altLang="en-US" dirty="0"/>
              <a:t>Life Skills Development - </a:t>
            </a:r>
            <a:r>
              <a:rPr lang="en-US" altLang="en-US" b="1" dirty="0"/>
              <a:t>Life Skills</a:t>
            </a:r>
            <a:r>
              <a:rPr lang="en-US" altLang="en-US" dirty="0"/>
              <a:t>  are the way one applies learned skills to real life situations.  Remember that the intangible can have greater impact than the tangible.</a:t>
            </a:r>
          </a:p>
        </p:txBody>
      </p:sp>
      <p:sp>
        <p:nvSpPr>
          <p:cNvPr id="5120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783465E9-2144-48FD-B76E-E9E3BDFAC19F}" type="slidenum">
              <a:rPr lang="en-US" altLang="en-US" sz="1100"/>
              <a:pPr/>
              <a:t>40</a:t>
            </a:fld>
            <a:endParaRPr lang="en-US" altLang="en-US" sz="1100"/>
          </a:p>
        </p:txBody>
      </p:sp>
      <p:sp>
        <p:nvSpPr>
          <p:cNvPr id="51205"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extLst>
      <p:ext uri="{BB962C8B-B14F-4D97-AF65-F5344CB8AC3E}">
        <p14:creationId xmlns:p14="http://schemas.microsoft.com/office/powerpoint/2010/main" val="3717879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80" eaLnBrk="0" hangingPunct="0">
              <a:defRPr sz="2300">
                <a:solidFill>
                  <a:schemeClr val="tx1"/>
                </a:solidFill>
                <a:latin typeface="Times New Roman" pitchFamily="18" charset="0"/>
              </a:defRPr>
            </a:lvl1pPr>
            <a:lvl2pPr marL="796302" indent="-306271" defTabSz="995380" eaLnBrk="0" hangingPunct="0">
              <a:defRPr sz="2300">
                <a:solidFill>
                  <a:schemeClr val="tx1"/>
                </a:solidFill>
                <a:latin typeface="Times New Roman" pitchFamily="18" charset="0"/>
              </a:defRPr>
            </a:lvl2pPr>
            <a:lvl3pPr marL="1225080" indent="-245016" defTabSz="995380" eaLnBrk="0" hangingPunct="0">
              <a:defRPr sz="2300">
                <a:solidFill>
                  <a:schemeClr val="tx1"/>
                </a:solidFill>
                <a:latin typeface="Times New Roman" pitchFamily="18" charset="0"/>
              </a:defRPr>
            </a:lvl3pPr>
            <a:lvl4pPr marL="1715113" indent="-245016" defTabSz="995380" eaLnBrk="0" hangingPunct="0">
              <a:defRPr sz="2300">
                <a:solidFill>
                  <a:schemeClr val="tx1"/>
                </a:solidFill>
                <a:latin typeface="Times New Roman" pitchFamily="18" charset="0"/>
              </a:defRPr>
            </a:lvl4pPr>
            <a:lvl5pPr marL="2205144" indent="-245016" defTabSz="995380" eaLnBrk="0" hangingPunct="0">
              <a:defRPr sz="2300">
                <a:solidFill>
                  <a:schemeClr val="tx1"/>
                </a:solidFill>
                <a:latin typeface="Times New Roman" pitchFamily="18" charset="0"/>
              </a:defRPr>
            </a:lvl5pPr>
            <a:lvl6pPr marL="2695175" indent="-245016" algn="ctr" defTabSz="995380" eaLnBrk="0" fontAlgn="base" hangingPunct="0">
              <a:spcBef>
                <a:spcPct val="0"/>
              </a:spcBef>
              <a:spcAft>
                <a:spcPct val="0"/>
              </a:spcAft>
              <a:defRPr sz="2300">
                <a:solidFill>
                  <a:schemeClr val="tx1"/>
                </a:solidFill>
                <a:latin typeface="Times New Roman" pitchFamily="18" charset="0"/>
              </a:defRPr>
            </a:lvl6pPr>
            <a:lvl7pPr marL="3185208" indent="-245016" algn="ctr" defTabSz="995380" eaLnBrk="0" fontAlgn="base" hangingPunct="0">
              <a:spcBef>
                <a:spcPct val="0"/>
              </a:spcBef>
              <a:spcAft>
                <a:spcPct val="0"/>
              </a:spcAft>
              <a:defRPr sz="2300">
                <a:solidFill>
                  <a:schemeClr val="tx1"/>
                </a:solidFill>
                <a:latin typeface="Times New Roman" pitchFamily="18" charset="0"/>
              </a:defRPr>
            </a:lvl7pPr>
            <a:lvl8pPr marL="3675240" indent="-245016" algn="ctr" defTabSz="995380" eaLnBrk="0" fontAlgn="base" hangingPunct="0">
              <a:spcBef>
                <a:spcPct val="0"/>
              </a:spcBef>
              <a:spcAft>
                <a:spcPct val="0"/>
              </a:spcAft>
              <a:defRPr sz="2300">
                <a:solidFill>
                  <a:schemeClr val="tx1"/>
                </a:solidFill>
                <a:latin typeface="Times New Roman" pitchFamily="18" charset="0"/>
              </a:defRPr>
            </a:lvl8pPr>
            <a:lvl9pPr marL="4165271" indent="-245016" algn="ctr" defTabSz="995380" eaLnBrk="0" fontAlgn="base" hangingPunct="0">
              <a:spcBef>
                <a:spcPct val="0"/>
              </a:spcBef>
              <a:spcAft>
                <a:spcPct val="0"/>
              </a:spcAft>
              <a:defRPr sz="2300">
                <a:solidFill>
                  <a:schemeClr val="tx1"/>
                </a:solidFill>
                <a:latin typeface="Times New Roman" pitchFamily="18" charset="0"/>
              </a:defRPr>
            </a:lvl9pPr>
          </a:lstStyle>
          <a:p>
            <a:pPr eaLnBrk="1" hangingPunct="1"/>
            <a:fld id="{7B8C245E-B6F5-44FA-880B-8A87CF007DF9}" type="slidenum">
              <a:rPr lang="en-US" altLang="en-US" sz="1200"/>
              <a:pPr eaLnBrk="1" hangingPunct="1"/>
              <a:t>41</a:t>
            </a:fld>
            <a:endParaRPr lang="en-US"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552414" y="4459526"/>
            <a:ext cx="6245236" cy="41880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53"/>
              </a:spcAft>
            </a:pPr>
            <a:r>
              <a:rPr lang="en-US" altLang="en-US" sz="1100" dirty="0"/>
              <a:t>4-H volunteers who are actively involved in counseling new members and their families in selecting projects have a greater opportunity to teach about the 4-H program, as well as having quality time to get acquainted with the family.</a:t>
            </a:r>
          </a:p>
          <a:p>
            <a:pPr>
              <a:spcAft>
                <a:spcPts val="617"/>
              </a:spcAft>
            </a:pPr>
            <a:r>
              <a:rPr lang="en-US" altLang="en-US" sz="1100" dirty="0"/>
              <a:t>There are key points to successful project selection.</a:t>
            </a:r>
          </a:p>
          <a:p>
            <a:pPr marL="248923" indent="-248923">
              <a:spcAft>
                <a:spcPts val="617"/>
              </a:spcAft>
              <a:buFont typeface="+mj-lt"/>
              <a:buAutoNum type="arabicPeriod"/>
            </a:pPr>
            <a:r>
              <a:rPr lang="en-US" altLang="en-US" sz="1100" dirty="0"/>
              <a:t>Determine the interests (SPARK), needs and capabilities of the member not the family or parent.  It is easier to motive young people when it is something of interest.</a:t>
            </a:r>
          </a:p>
          <a:p>
            <a:pPr marL="248923" indent="-248923">
              <a:spcAft>
                <a:spcPts val="617"/>
              </a:spcAft>
              <a:buFont typeface="+mj-lt"/>
              <a:buAutoNum type="arabicPeriod"/>
            </a:pPr>
            <a:r>
              <a:rPr lang="en-US" altLang="en-US" sz="1100" dirty="0"/>
              <a:t>Ask…Is the child going to be challenged to grow and learn?  Is the child going to grow from the experience because it is new?</a:t>
            </a:r>
          </a:p>
          <a:p>
            <a:pPr marL="248923" indent="-248923">
              <a:spcAft>
                <a:spcPts val="617"/>
              </a:spcAft>
              <a:buFont typeface="+mj-lt"/>
              <a:buAutoNum type="arabicPeriod"/>
            </a:pPr>
            <a:r>
              <a:rPr lang="en-US" altLang="en-US" sz="1100" dirty="0"/>
              <a:t>The project should be appropriate for residence, space and resources.  A child living in the city who loves horses can easily be enrolled in the horse project without physically having a horse.  There are lots of things they can do while learning about horses - speeches, demonstrations, breeds, judging, physiology, etc.</a:t>
            </a:r>
          </a:p>
          <a:p>
            <a:pPr marL="248923" indent="-248923">
              <a:spcAft>
                <a:spcPts val="617"/>
              </a:spcAft>
              <a:buFont typeface="+mj-lt"/>
              <a:buAutoNum type="arabicPeriod"/>
            </a:pPr>
            <a:r>
              <a:rPr lang="en-US" altLang="en-US" sz="1100" dirty="0"/>
              <a:t>No project is important enough that it puts a financial burden on a family.</a:t>
            </a:r>
          </a:p>
          <a:p>
            <a:pPr marL="248923" indent="-248923">
              <a:spcAft>
                <a:spcPts val="617"/>
              </a:spcAft>
              <a:buFont typeface="+mj-lt"/>
              <a:buAutoNum type="arabicPeriod"/>
            </a:pPr>
            <a:r>
              <a:rPr lang="en-US" altLang="en-US" sz="1100" dirty="0"/>
              <a:t>A child enrolled in wood science needs access to equipment and tools.  Just as a child enrolled in an animal science project should have access to feeding, housing and working the animal to truly have an educational experience that develops life skills.  </a:t>
            </a:r>
          </a:p>
          <a:p>
            <a:pPr marL="248923" indent="-248923">
              <a:spcAft>
                <a:spcPts val="617"/>
              </a:spcAft>
              <a:buFont typeface="+mj-lt"/>
              <a:buAutoNum type="arabicPeriod"/>
            </a:pPr>
            <a:r>
              <a:rPr lang="en-US" altLang="en-US" sz="1100" dirty="0"/>
              <a:t>Does the family have access to resources/people who can provide guidance? Is there a potential project leader? Sometimes young people tend to listen to other adults more than their own parents</a:t>
            </a:r>
            <a:r>
              <a:rPr lang="en-US" altLang="en-US" dirty="0"/>
              <a:t>.</a:t>
            </a:r>
          </a:p>
        </p:txBody>
      </p:sp>
    </p:spTree>
    <p:extLst>
      <p:ext uri="{BB962C8B-B14F-4D97-AF65-F5344CB8AC3E}">
        <p14:creationId xmlns:p14="http://schemas.microsoft.com/office/powerpoint/2010/main" val="1437720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528638" y="736600"/>
            <a:ext cx="6523037" cy="3668713"/>
          </a:xfrm>
          <a:solidFill>
            <a:srgbClr val="FFFFFF"/>
          </a:solidFill>
          <a:ln/>
        </p:spPr>
      </p:sp>
      <p:sp>
        <p:nvSpPr>
          <p:cNvPr id="5325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A2BF6ED1-72D4-4E6C-9E62-3776EFDD1407}" type="slidenum">
              <a:rPr lang="en-US" altLang="en-US" sz="1100"/>
              <a:pPr/>
              <a:t>42</a:t>
            </a:fld>
            <a:endParaRPr lang="en-US" altLang="en-US" sz="1100"/>
          </a:p>
        </p:txBody>
      </p:sp>
      <p:sp>
        <p:nvSpPr>
          <p:cNvPr id="53254" name="Footer Placeholder 7"/>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
        <p:nvSpPr>
          <p:cNvPr id="2" name="Notes Placeholder 1"/>
          <p:cNvSpPr>
            <a:spLocks noGrp="1"/>
          </p:cNvSpPr>
          <p:nvPr>
            <p:ph type="body" sz="quarter" idx="10"/>
          </p:nvPr>
        </p:nvSpPr>
        <p:spPr/>
        <p:txBody>
          <a:bodyPr/>
          <a:lstStyle/>
          <a:p>
            <a:pPr>
              <a:spcAft>
                <a:spcPts val="630"/>
              </a:spcAft>
            </a:pPr>
            <a:r>
              <a:rPr lang="en-US" dirty="0"/>
              <a:t>Project Leaders – volunteers with subject matter knowledge or who have the desire to learn with the kids.</a:t>
            </a:r>
          </a:p>
          <a:p>
            <a:pPr>
              <a:spcAft>
                <a:spcPts val="630"/>
              </a:spcAft>
            </a:pPr>
            <a:r>
              <a:rPr lang="en-US" dirty="0"/>
              <a:t>Project Group – meets outside the regular club meeting and focuses on learning about a specific topic/project area. </a:t>
            </a:r>
          </a:p>
          <a:p>
            <a:pPr>
              <a:spcAft>
                <a:spcPts val="630"/>
              </a:spcAft>
            </a:pPr>
            <a:r>
              <a:rPr lang="en-US" dirty="0"/>
              <a:t>Curriculum – Use 4-H curriculum to guide project development.  It has been specifically designed for teaching fundamental concepts and geared to a particular age/stage of development.  The materials are research and experiential based. Materials focus on life skills as well as subject matter.  Look at 4-H resources before looking to other reliable sources.  “Reliable” is the key.</a:t>
            </a:r>
          </a:p>
          <a:p>
            <a:pPr>
              <a:spcAft>
                <a:spcPts val="630"/>
              </a:spcAft>
            </a:pPr>
            <a:r>
              <a:rPr lang="en-US" dirty="0"/>
              <a:t>Goal Setting – This is what the child wants learn or do in the project area.  Their SPARK.  “Why do you want to enroll in the dog project?”  Learn about breeds?  Train my dog basic obedience?  Teach my dog agility?  Train my dog as a pet therapy animal.   Etc…</a:t>
            </a:r>
          </a:p>
          <a:p>
            <a:pPr>
              <a:spcAft>
                <a:spcPts val="630"/>
              </a:spcAft>
            </a:pPr>
            <a:r>
              <a:rPr lang="en-US" dirty="0"/>
              <a:t>Journaling – Encourage the child to write down or list things they accomplished, learned, mistakes and what they learned from the mistake, reflection of feelings/perception, etc.  Journaling is a great reflection tool.  The term journaling is a more timely term for actual record keeping.</a:t>
            </a:r>
          </a:p>
          <a:p>
            <a:endParaRPr lang="en-US" dirty="0"/>
          </a:p>
        </p:txBody>
      </p:sp>
    </p:spTree>
    <p:extLst>
      <p:ext uri="{BB962C8B-B14F-4D97-AF65-F5344CB8AC3E}">
        <p14:creationId xmlns:p14="http://schemas.microsoft.com/office/powerpoint/2010/main" val="729652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837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D333905F-F991-481A-94DF-5782B5B20500}" type="slidenum">
              <a:rPr lang="en-US" altLang="en-US" sz="1100"/>
              <a:pPr/>
              <a:t>43</a:t>
            </a:fld>
            <a:endParaRPr lang="en-US" altLang="en-US" sz="1100"/>
          </a:p>
        </p:txBody>
      </p:sp>
      <p:sp>
        <p:nvSpPr>
          <p:cNvPr id="5837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728663"/>
            <a:ext cx="6505575" cy="3659187"/>
          </a:xfrm>
        </p:spPr>
      </p:sp>
      <p:sp>
        <p:nvSpPr>
          <p:cNvPr id="3" name="Notes Placeholder 2"/>
          <p:cNvSpPr>
            <a:spLocks noGrp="1"/>
          </p:cNvSpPr>
          <p:nvPr>
            <p:ph type="body" idx="1"/>
          </p:nvPr>
        </p:nvSpPr>
        <p:spPr>
          <a:xfrm>
            <a:off x="710249" y="4694239"/>
            <a:ext cx="6313312" cy="4399219"/>
          </a:xfrm>
        </p:spPr>
        <p:txBody>
          <a:bodyPr/>
          <a:lstStyle/>
          <a:p>
            <a:pPr marL="181550" lvl="1" indent="-181550"/>
            <a:endParaRPr lang="en-US" sz="1000" dirty="0"/>
          </a:p>
          <a:p>
            <a:r>
              <a:rPr lang="en-US" sz="1000" dirty="0"/>
              <a:t> </a:t>
            </a:r>
          </a:p>
          <a:p>
            <a:endParaRPr lang="en-US" sz="1000" dirty="0"/>
          </a:p>
        </p:txBody>
      </p:sp>
      <p:sp>
        <p:nvSpPr>
          <p:cNvPr id="4" name="Footer Placeholder 3"/>
          <p:cNvSpPr>
            <a:spLocks noGrp="1"/>
          </p:cNvSpPr>
          <p:nvPr>
            <p:ph type="ftr" sz="quarter" idx="10"/>
          </p:nvPr>
        </p:nvSpPr>
        <p:spPr/>
        <p:txBody>
          <a:bodyPr/>
          <a:lstStyle/>
          <a:p>
            <a:pPr>
              <a:defRPr/>
            </a:pPr>
            <a:r>
              <a:rPr lang="en-US"/>
              <a:t>Oklahoma 4-H Volunteer Management System</a:t>
            </a:r>
          </a:p>
        </p:txBody>
      </p:sp>
      <p:sp>
        <p:nvSpPr>
          <p:cNvPr id="5" name="Slide Number Placeholder 4"/>
          <p:cNvSpPr>
            <a:spLocks noGrp="1"/>
          </p:cNvSpPr>
          <p:nvPr>
            <p:ph type="sldNum" sz="quarter" idx="11"/>
          </p:nvPr>
        </p:nvSpPr>
        <p:spPr/>
        <p:txBody>
          <a:bodyPr/>
          <a:lstStyle/>
          <a:p>
            <a:pPr>
              <a:defRPr/>
            </a:pPr>
            <a:fld id="{3B94707D-B695-4E4F-9520-EACA148B990D}" type="slidenum">
              <a:rPr lang="en-US" smtClean="0"/>
              <a:pPr>
                <a:defRPr/>
              </a:pPr>
              <a:t>44</a:t>
            </a:fld>
            <a:endParaRPr lang="en-US"/>
          </a:p>
        </p:txBody>
      </p:sp>
    </p:spTree>
    <p:extLst>
      <p:ext uri="{BB962C8B-B14F-4D97-AF65-F5344CB8AC3E}">
        <p14:creationId xmlns:p14="http://schemas.microsoft.com/office/powerpoint/2010/main" val="713318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section would be great for a county educator</a:t>
            </a:r>
            <a:r>
              <a:rPr lang="en-US" altLang="en-US" baseline="0" dirty="0"/>
              <a:t> or club leader to present to new families enrolling in our program.  Content lays foundation and provides sound information at the beginning which will grow a stronger 4-H club, member and family.  </a:t>
            </a:r>
          </a:p>
          <a:p>
            <a:endParaRPr lang="en-US" altLang="en-US" baseline="0" dirty="0"/>
          </a:p>
          <a:p>
            <a:r>
              <a:rPr lang="en-US" altLang="en-US" baseline="0" dirty="0"/>
              <a:t>This investment of time and energy pays great dividends for increased retention and a more positive experience.</a:t>
            </a:r>
          </a:p>
          <a:p>
            <a:endParaRPr lang="en-US" altLang="en-US" dirty="0"/>
          </a:p>
          <a:p>
            <a:r>
              <a:rPr lang="en-US" altLang="en-US" u="sng" baseline="0" dirty="0"/>
              <a:t>Things to Complement the Orientation:</a:t>
            </a:r>
          </a:p>
          <a:p>
            <a:pPr marL="177845" indent="-177845">
              <a:buFont typeface="Arial" panose="020B0604020202020204" pitchFamily="34" charset="0"/>
              <a:buChar char="•"/>
            </a:pPr>
            <a:r>
              <a:rPr lang="en-US" altLang="en-US" baseline="0" dirty="0"/>
              <a:t>Ask families and teens to assist in presenting.</a:t>
            </a:r>
          </a:p>
          <a:p>
            <a:pPr marL="177845" indent="-177845">
              <a:buFont typeface="Arial" panose="020B0604020202020204" pitchFamily="34" charset="0"/>
              <a:buChar char="•"/>
            </a:pPr>
            <a:r>
              <a:rPr lang="en-US" altLang="en-US" baseline="0" dirty="0"/>
              <a:t>Have members share/display projects.</a:t>
            </a:r>
          </a:p>
          <a:p>
            <a:pPr marL="177845" indent="-177845">
              <a:buFont typeface="Arial" panose="020B0604020202020204" pitchFamily="34" charset="0"/>
              <a:buChar char="•"/>
            </a:pPr>
            <a:r>
              <a:rPr lang="en-US" altLang="en-US" dirty="0"/>
              <a:t>Have volunteers/parents share ways they have grown or how their family has changed.  Testimonials.</a:t>
            </a:r>
          </a:p>
          <a:p>
            <a:pPr marL="177845" indent="-177845">
              <a:buFont typeface="Arial" panose="020B0604020202020204" pitchFamily="34" charset="0"/>
              <a:buChar char="•"/>
            </a:pPr>
            <a:r>
              <a:rPr lang="en-US" altLang="en-US" dirty="0"/>
              <a:t>Identify families and member who are willing to be a mentor/buddy for the family/member for the next year.</a:t>
            </a:r>
          </a:p>
          <a:p>
            <a:pPr marL="177845" indent="-177845">
              <a:buFont typeface="Arial" panose="020B0604020202020204" pitchFamily="34" charset="0"/>
              <a:buChar char="•"/>
            </a:pPr>
            <a:r>
              <a:rPr lang="en-US" altLang="en-US" dirty="0"/>
              <a:t>Be creative…..brainstorm with current families and youth and ask what they think would be feasible and helpful based on their experiences.</a:t>
            </a:r>
          </a:p>
        </p:txBody>
      </p:sp>
      <p:sp>
        <p:nvSpPr>
          <p:cNvPr id="5837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D333905F-F991-481A-94DF-5782B5B20500}" type="slidenum">
              <a:rPr lang="en-US" altLang="en-US" sz="1100"/>
              <a:pPr/>
              <a:t>45</a:t>
            </a:fld>
            <a:endParaRPr lang="en-US" altLang="en-US" sz="1100"/>
          </a:p>
        </p:txBody>
      </p:sp>
      <p:sp>
        <p:nvSpPr>
          <p:cNvPr id="5837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extLst>
      <p:ext uri="{BB962C8B-B14F-4D97-AF65-F5344CB8AC3E}">
        <p14:creationId xmlns:p14="http://schemas.microsoft.com/office/powerpoint/2010/main" val="2825761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489">
              <a:defRPr/>
            </a:pPr>
            <a:fld id="{492531C7-A9EE-4BCC-A0B5-935497229500}" type="slidenum">
              <a:rPr lang="en-US">
                <a:solidFill>
                  <a:prstClr val="black"/>
                </a:solidFill>
                <a:latin typeface="Calibri" panose="020F0502020204030204"/>
              </a:rPr>
              <a:pPr defTabSz="966489">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658158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 Resources with additional information -  </a:t>
            </a:r>
            <a:r>
              <a:rPr lang="en-US" dirty="0">
                <a:hlinkClick r:id="rId3"/>
              </a:rPr>
              <a:t>https://4-h.org/wp-content/uploads/2017/01/ECOP-Defining-4-H-PYD-Final-Draft-2-17.pdf</a:t>
            </a:r>
            <a:r>
              <a:rPr lang="en-US" dirty="0"/>
              <a:t> </a:t>
            </a:r>
          </a:p>
        </p:txBody>
      </p:sp>
      <p:sp>
        <p:nvSpPr>
          <p:cNvPr id="4" name="Slide Number Placeholder 3"/>
          <p:cNvSpPr>
            <a:spLocks noGrp="1"/>
          </p:cNvSpPr>
          <p:nvPr>
            <p:ph type="sldNum" sz="quarter" idx="5"/>
          </p:nvPr>
        </p:nvSpPr>
        <p:spPr/>
        <p:txBody>
          <a:bodyPr/>
          <a:lstStyle/>
          <a:p>
            <a:fld id="{F39C5A6C-8081-45B7-8863-ECB38D7707F8}" type="slidenum">
              <a:rPr lang="en-US" smtClean="0"/>
              <a:t>47</a:t>
            </a:fld>
            <a:endParaRPr lang="en-US"/>
          </a:p>
        </p:txBody>
      </p:sp>
    </p:spTree>
    <p:extLst>
      <p:ext uri="{BB962C8B-B14F-4D97-AF65-F5344CB8AC3E}">
        <p14:creationId xmlns:p14="http://schemas.microsoft.com/office/powerpoint/2010/main" val="4205302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500063" y="396875"/>
            <a:ext cx="6507162" cy="3660775"/>
          </a:xfrm>
          <a:ln/>
        </p:spPr>
      </p:sp>
      <p:sp>
        <p:nvSpPr>
          <p:cNvPr id="61443" name="Rectangle 3"/>
          <p:cNvSpPr>
            <a:spLocks noGrp="1" noChangeArrowheads="1"/>
          </p:cNvSpPr>
          <p:nvPr>
            <p:ph type="body" idx="1"/>
          </p:nvPr>
        </p:nvSpPr>
        <p:spPr>
          <a:xfrm>
            <a:off x="674080" y="4188957"/>
            <a:ext cx="6112731" cy="51082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42"/>
              </a:spcAft>
            </a:pPr>
            <a:r>
              <a:rPr lang="en-US" altLang="en-US" dirty="0">
                <a:latin typeface="Arial Narrow" pitchFamily="34" charset="0"/>
              </a:rPr>
              <a:t>Youth and volunteers must re-enroll from year to year.  New year begins August 1. System closes during the month of July.  No enrollment taken during this time.</a:t>
            </a:r>
          </a:p>
          <a:p>
            <a:pPr>
              <a:spcAft>
                <a:spcPts val="642"/>
              </a:spcAft>
            </a:pPr>
            <a:r>
              <a:rPr lang="en-US" altLang="en-US" dirty="0">
                <a:latin typeface="Arial Narrow" pitchFamily="34" charset="0"/>
              </a:rPr>
              <a:t>Enrollment Card Signature – only a legal guardian can sign the enrollment form or enter an electronic signature.</a:t>
            </a:r>
          </a:p>
          <a:p>
            <a:pPr>
              <a:spcAft>
                <a:spcPts val="642"/>
              </a:spcAft>
            </a:pPr>
            <a:r>
              <a:rPr lang="en-US" altLang="en-US" dirty="0">
                <a:latin typeface="Arial Narrow" pitchFamily="34" charset="0"/>
              </a:rPr>
              <a:t>Project Enrollment – youth should be strongly encouraged to enroll in no more than 5 project areas.  The five things they want to spend quality time exploring and actually using the 4-H project guides.  </a:t>
            </a:r>
          </a:p>
          <a:p>
            <a:pPr>
              <a:spcAft>
                <a:spcPts val="642"/>
              </a:spcAft>
            </a:pPr>
            <a:r>
              <a:rPr lang="en-US" altLang="en-US" dirty="0">
                <a:latin typeface="Arial Narrow" pitchFamily="34" charset="0"/>
              </a:rPr>
              <a:t>Parents who want to be a certified volunteer enroll online through the family profile.</a:t>
            </a:r>
          </a:p>
          <a:p>
            <a:pPr>
              <a:lnSpc>
                <a:spcPct val="80000"/>
              </a:lnSpc>
            </a:pPr>
            <a:r>
              <a:rPr lang="en-US" altLang="en-US" dirty="0">
                <a:latin typeface="Arial Narrow" pitchFamily="34" charset="0"/>
              </a:rPr>
              <a:t>4-H Rules and Guideline – provide a copy to the family and/or share where it can be accessed.  Just briefly highlight content.</a:t>
            </a:r>
          </a:p>
        </p:txBody>
      </p:sp>
      <p:sp>
        <p:nvSpPr>
          <p:cNvPr id="6144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A0E2B685-95E7-4750-A0FB-F743D84D15D7}" type="slidenum">
              <a:rPr lang="en-US" altLang="en-US" sz="1100"/>
              <a:pPr/>
              <a:t>48</a:t>
            </a:fld>
            <a:endParaRPr lang="en-US" altLang="en-US" sz="1100"/>
          </a:p>
        </p:txBody>
      </p:sp>
      <p:sp>
        <p:nvSpPr>
          <p:cNvPr id="61446" name="Footer Placeholder 7"/>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extLst>
      <p:ext uri="{BB962C8B-B14F-4D97-AF65-F5344CB8AC3E}">
        <p14:creationId xmlns:p14="http://schemas.microsoft.com/office/powerpoint/2010/main" val="42089460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xfrm>
            <a:off x="731520" y="4620579"/>
            <a:ext cx="6108176" cy="4084551"/>
          </a:xfrm>
        </p:spPr>
        <p:txBody>
          <a:bodyPr/>
          <a:lstStyle/>
          <a:p>
            <a:pPr>
              <a:defRPr/>
            </a:pPr>
            <a:r>
              <a:rPr lang="en-US" sz="1100" dirty="0">
                <a:latin typeface="Arial" charset="0"/>
              </a:rPr>
              <a:t>A </a:t>
            </a:r>
            <a:r>
              <a:rPr lang="en-US" sz="1100" b="1" dirty="0">
                <a:latin typeface="Arial" charset="0"/>
              </a:rPr>
              <a:t>4-H</a:t>
            </a:r>
            <a:r>
              <a:rPr lang="en-US" sz="1100" dirty="0">
                <a:latin typeface="Arial" charset="0"/>
              </a:rPr>
              <a:t> Club is…</a:t>
            </a:r>
          </a:p>
          <a:p>
            <a:pPr>
              <a:defRPr/>
            </a:pPr>
            <a:r>
              <a:rPr lang="en-US" sz="1100" dirty="0">
                <a:latin typeface="Arial" charset="0"/>
              </a:rPr>
              <a:t>A group of youth who learn cooperation and leadership through fun and educational programs.  Our club meets [share time, place and location].  Example: the first Tuesday of each month at the Green Lake Club House, 444 Park Place, </a:t>
            </a:r>
            <a:r>
              <a:rPr lang="en-US" sz="1100" dirty="0" err="1">
                <a:latin typeface="Arial" charset="0"/>
              </a:rPr>
              <a:t>Cloversville</a:t>
            </a:r>
            <a:r>
              <a:rPr lang="en-US" sz="1100" dirty="0">
                <a:latin typeface="Arial" charset="0"/>
              </a:rPr>
              <a:t>.</a:t>
            </a:r>
          </a:p>
          <a:p>
            <a:pPr>
              <a:defRPr/>
            </a:pPr>
            <a:endParaRPr lang="en-US" sz="400" dirty="0">
              <a:latin typeface="Arial" charset="0"/>
            </a:endParaRPr>
          </a:p>
          <a:p>
            <a:pPr>
              <a:defRPr/>
            </a:pPr>
            <a:r>
              <a:rPr lang="en-US" b="1" dirty="0">
                <a:solidFill>
                  <a:schemeClr val="tx2"/>
                </a:solidFill>
                <a:latin typeface="Arial" charset="0"/>
              </a:rPr>
              <a:t>Our clubs encourages:</a:t>
            </a:r>
          </a:p>
          <a:p>
            <a:pPr lvl="1" indent="-238774">
              <a:buFontTx/>
              <a:buChar char="•"/>
              <a:defRPr/>
            </a:pPr>
            <a:r>
              <a:rPr lang="en-US" sz="1100" dirty="0">
                <a:latin typeface="Arial" charset="0"/>
              </a:rPr>
              <a:t>Decision-making skills – committees, business meetings, project work</a:t>
            </a:r>
          </a:p>
          <a:p>
            <a:pPr lvl="1" indent="-238774">
              <a:buFontTx/>
              <a:buChar char="•"/>
              <a:defRPr/>
            </a:pPr>
            <a:r>
              <a:rPr lang="en-US" sz="1100" dirty="0">
                <a:latin typeface="Arial" charset="0"/>
              </a:rPr>
              <a:t>Cooperation in groups  - “                               “                        “</a:t>
            </a:r>
          </a:p>
          <a:p>
            <a:pPr lvl="1" indent="-238774">
              <a:buFontTx/>
              <a:buChar char="•"/>
              <a:defRPr/>
            </a:pPr>
            <a:r>
              <a:rPr lang="en-US" sz="1100" dirty="0">
                <a:latin typeface="Arial" charset="0"/>
              </a:rPr>
              <a:t>Leadership development – Leadership in our club is not just about being an elected officer.  We encourage active participation in committee work and/or just helping with projects. Leadership is about developing self-responsibility as a member of our club.</a:t>
            </a:r>
          </a:p>
          <a:p>
            <a:pPr lvl="1" indent="-238774">
              <a:buFontTx/>
              <a:buChar char="•"/>
              <a:defRPr/>
            </a:pPr>
            <a:r>
              <a:rPr lang="en-US" sz="1100" dirty="0">
                <a:latin typeface="Arial" charset="0"/>
              </a:rPr>
              <a:t>Communication skills – We encourage youth to develop all forms of communication.  Finding their passion or strength (see life skill model)  We will invite each member to share/speak publicly at meetings.  Example: Favorite ice cream and why?  What was your best 4-H experience last month?</a:t>
            </a:r>
          </a:p>
          <a:p>
            <a:pPr lvl="1" indent="-238774">
              <a:buFontTx/>
              <a:buChar char="•"/>
              <a:defRPr/>
            </a:pPr>
            <a:r>
              <a:rPr lang="en-US" sz="1100" dirty="0">
                <a:latin typeface="Arial" charset="0"/>
              </a:rPr>
              <a:t>New ideas  - Youth will be encouraged to share ideas for the club, service projects, tours, programs and more</a:t>
            </a:r>
          </a:p>
          <a:p>
            <a:pPr lvl="1" indent="-238774">
              <a:buFontTx/>
              <a:buChar char="•"/>
              <a:defRPr/>
            </a:pPr>
            <a:r>
              <a:rPr lang="en-US" sz="1100" dirty="0">
                <a:latin typeface="Arial" charset="0"/>
              </a:rPr>
              <a:t>Knowledge and skill development</a:t>
            </a:r>
          </a:p>
          <a:p>
            <a:pPr lvl="1" indent="-238774">
              <a:buFontTx/>
              <a:buChar char="•"/>
              <a:defRPr/>
            </a:pPr>
            <a:r>
              <a:rPr lang="en-US" sz="1100" dirty="0">
                <a:latin typeface="Arial" charset="0"/>
              </a:rPr>
              <a:t>Pride in group efforts – Club/project group/service-learning experiences youth learn to sets goals and celebrated their completion</a:t>
            </a:r>
          </a:p>
          <a:p>
            <a:pPr lvl="1" indent="-238774">
              <a:buFontTx/>
              <a:buChar char="•"/>
              <a:defRPr/>
            </a:pPr>
            <a:r>
              <a:rPr lang="en-US" sz="1100" dirty="0">
                <a:latin typeface="Arial" charset="0"/>
              </a:rPr>
              <a:t>Self-confidence – safe environment for making decisions and a healthy environment for processing consequences and what was learned.</a:t>
            </a:r>
          </a:p>
        </p:txBody>
      </p:sp>
      <p:sp>
        <p:nvSpPr>
          <p:cNvPr id="6554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16AB4642-FD84-462C-A231-6B7B2D75D813}" type="slidenum">
              <a:rPr lang="en-US" altLang="en-US" sz="1100"/>
              <a:pPr/>
              <a:t>49</a:t>
            </a:fld>
            <a:endParaRPr lang="en-US" altLang="en-US" sz="1100"/>
          </a:p>
        </p:txBody>
      </p:sp>
      <p:sp>
        <p:nvSpPr>
          <p:cNvPr id="6554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extLst>
      <p:ext uri="{BB962C8B-B14F-4D97-AF65-F5344CB8AC3E}">
        <p14:creationId xmlns:p14="http://schemas.microsoft.com/office/powerpoint/2010/main" val="290460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cap="flat"/>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pPr>
            <a:r>
              <a:rPr lang="en-US" kern="1200" dirty="0">
                <a:solidFill>
                  <a:schemeClr val="tx1"/>
                </a:solidFill>
                <a:effectLst/>
              </a:rPr>
              <a:t>Four important models that</a:t>
            </a:r>
            <a:r>
              <a:rPr lang="en-US" kern="1200" baseline="0" dirty="0">
                <a:solidFill>
                  <a:schemeClr val="tx1"/>
                </a:solidFill>
                <a:effectLst/>
              </a:rPr>
              <a:t> drive everything we do…</a:t>
            </a:r>
          </a:p>
          <a:p>
            <a:pPr marL="176631" indent="-176631">
              <a:buClr>
                <a:schemeClr val="tx1"/>
              </a:buClr>
              <a:buFont typeface="Arial" panose="020B0604020202020204" pitchFamily="34" charset="0"/>
              <a:buChar char="•"/>
            </a:pPr>
            <a:r>
              <a:rPr lang="en-US" kern="1200" baseline="0" dirty="0">
                <a:solidFill>
                  <a:schemeClr val="tx1"/>
                </a:solidFill>
                <a:effectLst/>
              </a:rPr>
              <a:t>Positive Youth Development</a:t>
            </a:r>
          </a:p>
          <a:p>
            <a:pPr marL="176631" indent="-176631">
              <a:buClr>
                <a:schemeClr val="tx1"/>
              </a:buClr>
              <a:buFont typeface="Arial" panose="020B0604020202020204" pitchFamily="34" charset="0"/>
              <a:buChar char="•"/>
            </a:pPr>
            <a:r>
              <a:rPr lang="en-US" kern="1200" baseline="0" dirty="0">
                <a:solidFill>
                  <a:schemeClr val="tx1"/>
                </a:solidFill>
                <a:effectLst/>
              </a:rPr>
              <a:t>Project work</a:t>
            </a:r>
          </a:p>
          <a:p>
            <a:pPr marL="176631" indent="-176631">
              <a:buClr>
                <a:schemeClr val="tx1"/>
              </a:buClr>
              <a:buFont typeface="Arial" panose="020B0604020202020204" pitchFamily="34" charset="0"/>
              <a:buChar char="•"/>
            </a:pPr>
            <a:r>
              <a:rPr lang="en-US" kern="1200" baseline="0" dirty="0">
                <a:solidFill>
                  <a:schemeClr val="tx1"/>
                </a:solidFill>
                <a:effectLst/>
              </a:rPr>
              <a:t>Club Meetings</a:t>
            </a:r>
          </a:p>
          <a:p>
            <a:pPr marL="176631" indent="-176631">
              <a:buClr>
                <a:schemeClr val="tx1"/>
              </a:buClr>
              <a:buFont typeface="Arial" panose="020B0604020202020204" pitchFamily="34" charset="0"/>
              <a:buChar char="•"/>
            </a:pPr>
            <a:r>
              <a:rPr lang="en-US" kern="1200" baseline="0" dirty="0">
                <a:solidFill>
                  <a:schemeClr val="tx1"/>
                </a:solidFill>
                <a:effectLst/>
              </a:rPr>
              <a:t>Programming – workshops, activities, events, etc.</a:t>
            </a:r>
          </a:p>
          <a:p>
            <a:pPr marL="176631" indent="-176631">
              <a:buClr>
                <a:schemeClr val="tx1"/>
              </a:buClr>
              <a:buFont typeface="Arial" panose="020B0604020202020204" pitchFamily="34" charset="0"/>
              <a:buChar char="•"/>
            </a:pPr>
            <a:r>
              <a:rPr lang="en-US" kern="1200" baseline="0" dirty="0">
                <a:solidFill>
                  <a:schemeClr val="tx1"/>
                </a:solidFill>
                <a:effectLst/>
              </a:rPr>
              <a:t>Parent and Volunteer development and continuing education </a:t>
            </a:r>
            <a:endParaRPr lang="en-US" kern="1200" dirty="0">
              <a:solidFill>
                <a:schemeClr val="tx1"/>
              </a:solidFill>
              <a:effectLst/>
            </a:endParaRPr>
          </a:p>
        </p:txBody>
      </p:sp>
      <p:sp>
        <p:nvSpPr>
          <p:cNvPr id="4710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7B4F0AB2-7B10-4D2B-8A07-505E92F9544F}" type="slidenum">
              <a:rPr lang="en-US" altLang="en-US" sz="1100"/>
              <a:pPr/>
              <a:t>5</a:t>
            </a:fld>
            <a:endParaRPr lang="en-US" altLang="en-US" sz="1100"/>
          </a:p>
        </p:txBody>
      </p:sp>
      <p:sp>
        <p:nvSpPr>
          <p:cNvPr id="47109"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528638" y="736600"/>
            <a:ext cx="6523037" cy="3668713"/>
          </a:xfrm>
          <a:solidFill>
            <a:srgbClr val="FFFFFF"/>
          </a:solidFill>
          <a:ln/>
        </p:spPr>
      </p:sp>
      <p:sp>
        <p:nvSpPr>
          <p:cNvPr id="5325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A2BF6ED1-72D4-4E6C-9E62-3776EFDD1407}" type="slidenum">
              <a:rPr lang="en-US" altLang="en-US" sz="1100"/>
              <a:pPr/>
              <a:t>50</a:t>
            </a:fld>
            <a:endParaRPr lang="en-US" altLang="en-US" sz="1100"/>
          </a:p>
        </p:txBody>
      </p:sp>
      <p:sp>
        <p:nvSpPr>
          <p:cNvPr id="53254" name="Footer Placeholder 7"/>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
        <p:nvSpPr>
          <p:cNvPr id="2" name="Notes Placeholder 1">
            <a:extLst>
              <a:ext uri="{FF2B5EF4-FFF2-40B4-BE49-F238E27FC236}">
                <a16:creationId xmlns:a16="http://schemas.microsoft.com/office/drawing/2014/main" id="{928746E6-02BC-4599-8F18-252CD1F8D121}"/>
              </a:ext>
            </a:extLst>
          </p:cNvPr>
          <p:cNvSpPr>
            <a:spLocks noGrp="1"/>
          </p:cNvSpPr>
          <p:nvPr>
            <p:ph type="body" sz="quarter" idx="3"/>
          </p:nvPr>
        </p:nvSpPr>
        <p:spPr/>
        <p:txBody>
          <a:bodyPr/>
          <a:lstStyle/>
          <a:p>
            <a:pPr marL="293089" indent="-293089">
              <a:lnSpc>
                <a:spcPct val="80000"/>
              </a:lnSpc>
              <a:spcAft>
                <a:spcPts val="622"/>
              </a:spcAft>
              <a:buClr>
                <a:srgbClr val="00B050"/>
              </a:buClr>
              <a:buFont typeface="Wingdings" panose="05000000000000000000" pitchFamily="2" charset="2"/>
              <a:buChar char="§"/>
            </a:pPr>
            <a:r>
              <a:rPr lang="en-US" altLang="en-US" dirty="0"/>
              <a:t>A teaching tool for developing desirable character traits, skills and knowledge.</a:t>
            </a:r>
          </a:p>
          <a:p>
            <a:pPr marL="293089" indent="-293089">
              <a:lnSpc>
                <a:spcPct val="80000"/>
              </a:lnSpc>
              <a:spcAft>
                <a:spcPts val="622"/>
              </a:spcAft>
              <a:buClr>
                <a:srgbClr val="00B050"/>
              </a:buClr>
              <a:buFont typeface="Wingdings" panose="05000000000000000000" pitchFamily="2" charset="2"/>
              <a:buChar char="§"/>
            </a:pPr>
            <a:r>
              <a:rPr lang="en-US" altLang="en-US" dirty="0"/>
              <a:t>Provides real life experiences in making decisions.</a:t>
            </a:r>
          </a:p>
          <a:p>
            <a:pPr marL="293089" indent="-293089">
              <a:lnSpc>
                <a:spcPct val="80000"/>
              </a:lnSpc>
              <a:spcAft>
                <a:spcPts val="622"/>
              </a:spcAft>
              <a:buClr>
                <a:srgbClr val="00B050"/>
              </a:buClr>
              <a:buFont typeface="Wingdings" panose="05000000000000000000" pitchFamily="2" charset="2"/>
              <a:buChar char="§"/>
            </a:pPr>
            <a:r>
              <a:rPr lang="en-US" altLang="en-US" dirty="0"/>
              <a:t>Age appropriate and flexible for individual development.</a:t>
            </a:r>
          </a:p>
          <a:p>
            <a:pPr marL="293089" indent="-293089">
              <a:lnSpc>
                <a:spcPct val="80000"/>
              </a:lnSpc>
              <a:spcAft>
                <a:spcPts val="622"/>
              </a:spcAft>
              <a:buClr>
                <a:srgbClr val="00B050"/>
              </a:buClr>
              <a:buFont typeface="Wingdings" panose="05000000000000000000" pitchFamily="2" charset="2"/>
              <a:buChar char="§"/>
            </a:pPr>
            <a:r>
              <a:rPr lang="en-US" altLang="en-US" dirty="0"/>
              <a:t>Concerned with the optimum development of the individual.</a:t>
            </a:r>
          </a:p>
          <a:p>
            <a:pPr marL="293089" indent="-293089">
              <a:lnSpc>
                <a:spcPct val="80000"/>
              </a:lnSpc>
              <a:spcAft>
                <a:spcPts val="622"/>
              </a:spcAft>
              <a:buClr>
                <a:srgbClr val="00B050"/>
              </a:buClr>
              <a:buFont typeface="Wingdings" panose="05000000000000000000" pitchFamily="2" charset="2"/>
              <a:buChar char="§"/>
            </a:pPr>
            <a:r>
              <a:rPr lang="en-US" altLang="en-US" dirty="0"/>
              <a:t>Teaches desirable habits and attitudes</a:t>
            </a:r>
          </a:p>
          <a:p>
            <a:pPr marL="293089" indent="-293089">
              <a:lnSpc>
                <a:spcPct val="80000"/>
              </a:lnSpc>
              <a:spcAft>
                <a:spcPts val="622"/>
              </a:spcAft>
              <a:buClr>
                <a:srgbClr val="00B050"/>
              </a:buClr>
              <a:buFont typeface="Wingdings" panose="05000000000000000000" pitchFamily="2" charset="2"/>
              <a:buChar char="§"/>
            </a:pPr>
            <a:r>
              <a:rPr lang="en-US" altLang="en-US" dirty="0"/>
              <a:t>Teaches one to help oneself, which leads to helping others</a:t>
            </a:r>
          </a:p>
          <a:p>
            <a:pPr marL="293089" indent="-293089">
              <a:lnSpc>
                <a:spcPct val="80000"/>
              </a:lnSpc>
              <a:spcAft>
                <a:spcPts val="622"/>
              </a:spcAft>
              <a:buClr>
                <a:srgbClr val="00B050"/>
              </a:buClr>
              <a:buFont typeface="Wingdings" panose="05000000000000000000" pitchFamily="2" charset="2"/>
              <a:buChar char="§"/>
            </a:pPr>
            <a:endParaRPr lang="en-US" dirty="0"/>
          </a:p>
          <a:p>
            <a:pPr>
              <a:lnSpc>
                <a:spcPct val="80000"/>
              </a:lnSpc>
              <a:spcAft>
                <a:spcPts val="622"/>
              </a:spcAft>
              <a:buClr>
                <a:srgbClr val="00B050"/>
              </a:buClr>
            </a:pPr>
            <a:r>
              <a:rPr lang="en-US" dirty="0"/>
              <a:t>** This is where youth and parents can share examples.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Project Work is the gateway to the child and the 4-H program.</a:t>
            </a:r>
          </a:p>
          <a:p>
            <a:endParaRPr lang="en-US" altLang="en-US" dirty="0"/>
          </a:p>
          <a:p>
            <a:pPr algn="l"/>
            <a:r>
              <a:rPr lang="en-US" b="0" i="0" dirty="0">
                <a:solidFill>
                  <a:srgbClr val="333333"/>
                </a:solidFill>
                <a:effectLst/>
              </a:rPr>
              <a:t>Everybody has a skill, a talent, an interest, or a special quality that they are passionate about. We call these things SPARKS. They provide joy, purpose, and direction. Sparks are self-discovered and self-identified. They come from deep within and provide energy, joy, purpose, and direction in one’s life.</a:t>
            </a:r>
          </a:p>
          <a:p>
            <a:pPr algn="l"/>
            <a:endParaRPr lang="en-US" b="0" i="0" dirty="0">
              <a:solidFill>
                <a:srgbClr val="333333"/>
              </a:solidFill>
              <a:effectLst/>
            </a:endParaRPr>
          </a:p>
          <a:p>
            <a:pPr algn="l"/>
            <a:r>
              <a:rPr lang="en-US" b="0" i="0" dirty="0">
                <a:solidFill>
                  <a:srgbClr val="333333"/>
                </a:solidFill>
                <a:effectLst/>
              </a:rPr>
              <a:t> Examples of sparks include:</a:t>
            </a:r>
          </a:p>
          <a:p>
            <a:pPr marL="644795" lvl="1" indent="-175853">
              <a:buFont typeface="Arial" panose="020B0604020202020204" pitchFamily="34" charset="0"/>
              <a:buChar char="•"/>
            </a:pPr>
            <a:r>
              <a:rPr lang="en-US" b="0" i="0" dirty="0">
                <a:solidFill>
                  <a:srgbClr val="333333"/>
                </a:solidFill>
                <a:effectLst/>
              </a:rPr>
              <a:t>Music, art, and sports (skill or talent)</a:t>
            </a:r>
          </a:p>
          <a:p>
            <a:pPr marL="644795" lvl="1" indent="-175853">
              <a:buFont typeface="Arial" panose="020B0604020202020204" pitchFamily="34" charset="0"/>
              <a:buChar char="•"/>
            </a:pPr>
            <a:r>
              <a:rPr lang="en-US" b="0" i="0" dirty="0">
                <a:solidFill>
                  <a:srgbClr val="333333"/>
                </a:solidFill>
                <a:effectLst/>
              </a:rPr>
              <a:t>Vintage films, cars, or fishing (an interest)</a:t>
            </a:r>
          </a:p>
          <a:p>
            <a:pPr marL="644795" lvl="1" indent="-175853">
              <a:buFont typeface="Arial" panose="020B0604020202020204" pitchFamily="34" charset="0"/>
              <a:buChar char="•"/>
            </a:pPr>
            <a:r>
              <a:rPr lang="en-US" b="0" i="0" dirty="0">
                <a:solidFill>
                  <a:srgbClr val="333333"/>
                </a:solidFill>
                <a:effectLst/>
              </a:rPr>
              <a:t>Social justice, environmental advocacy, pet adoption (passionate commitment)</a:t>
            </a:r>
          </a:p>
          <a:p>
            <a:pPr marL="644795" lvl="1" indent="-175853">
              <a:buFont typeface="Arial" panose="020B0604020202020204" pitchFamily="34" charset="0"/>
              <a:buChar char="•"/>
            </a:pPr>
            <a:r>
              <a:rPr lang="en-US" b="0" i="0" dirty="0">
                <a:solidFill>
                  <a:srgbClr val="333333"/>
                </a:solidFill>
                <a:effectLst/>
              </a:rPr>
              <a:t>Empathy, intelligence, spirituality (a special quality)</a:t>
            </a:r>
          </a:p>
          <a:p>
            <a:endParaRPr lang="en-US" altLang="en-US" dirty="0"/>
          </a:p>
          <a:p>
            <a:r>
              <a:rPr lang="en-US" altLang="en-US" dirty="0"/>
              <a:t>4-H project work is about finding/identifying that child’s spark.</a:t>
            </a:r>
          </a:p>
        </p:txBody>
      </p:sp>
      <p:sp>
        <p:nvSpPr>
          <p:cNvPr id="5837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923">
              <a:defRPr sz="2500">
                <a:solidFill>
                  <a:schemeClr val="tx1"/>
                </a:solidFill>
                <a:latin typeface="Abadi MT Condensed" pitchFamily="34" charset="0"/>
              </a:defRPr>
            </a:lvl1pPr>
            <a:lvl2pPr marL="765267" indent="-294333" defTabSz="990923">
              <a:defRPr sz="2500">
                <a:solidFill>
                  <a:schemeClr val="tx1"/>
                </a:solidFill>
                <a:latin typeface="Abadi MT Condensed" pitchFamily="34" charset="0"/>
              </a:defRPr>
            </a:lvl2pPr>
            <a:lvl3pPr marL="1177334" indent="-235467" defTabSz="990923">
              <a:defRPr sz="2500">
                <a:solidFill>
                  <a:schemeClr val="tx1"/>
                </a:solidFill>
                <a:latin typeface="Abadi MT Condensed" pitchFamily="34" charset="0"/>
              </a:defRPr>
            </a:lvl3pPr>
            <a:lvl4pPr marL="1648269" indent="-235467" defTabSz="990923">
              <a:defRPr sz="2500">
                <a:solidFill>
                  <a:schemeClr val="tx1"/>
                </a:solidFill>
                <a:latin typeface="Abadi MT Condensed" pitchFamily="34" charset="0"/>
              </a:defRPr>
            </a:lvl4pPr>
            <a:lvl5pPr marL="2119203" indent="-235467" defTabSz="990923">
              <a:defRPr sz="2500">
                <a:solidFill>
                  <a:schemeClr val="tx1"/>
                </a:solidFill>
                <a:latin typeface="Abadi MT Condensed" pitchFamily="34" charset="0"/>
              </a:defRPr>
            </a:lvl5pPr>
            <a:lvl6pPr marL="2590136" indent="-235467" defTabSz="990923" eaLnBrk="0" fontAlgn="base" hangingPunct="0">
              <a:spcBef>
                <a:spcPct val="0"/>
              </a:spcBef>
              <a:spcAft>
                <a:spcPct val="0"/>
              </a:spcAft>
              <a:defRPr sz="2500">
                <a:solidFill>
                  <a:schemeClr val="tx1"/>
                </a:solidFill>
                <a:latin typeface="Abadi MT Condensed" pitchFamily="34" charset="0"/>
              </a:defRPr>
            </a:lvl6pPr>
            <a:lvl7pPr marL="3061069" indent="-235467" defTabSz="990923" eaLnBrk="0" fontAlgn="base" hangingPunct="0">
              <a:spcBef>
                <a:spcPct val="0"/>
              </a:spcBef>
              <a:spcAft>
                <a:spcPct val="0"/>
              </a:spcAft>
              <a:defRPr sz="2500">
                <a:solidFill>
                  <a:schemeClr val="tx1"/>
                </a:solidFill>
                <a:latin typeface="Abadi MT Condensed" pitchFamily="34" charset="0"/>
              </a:defRPr>
            </a:lvl7pPr>
            <a:lvl8pPr marL="3532003" indent="-235467" defTabSz="990923" eaLnBrk="0" fontAlgn="base" hangingPunct="0">
              <a:spcBef>
                <a:spcPct val="0"/>
              </a:spcBef>
              <a:spcAft>
                <a:spcPct val="0"/>
              </a:spcAft>
              <a:defRPr sz="2500">
                <a:solidFill>
                  <a:schemeClr val="tx1"/>
                </a:solidFill>
                <a:latin typeface="Abadi MT Condensed" pitchFamily="34" charset="0"/>
              </a:defRPr>
            </a:lvl8pPr>
            <a:lvl9pPr marL="4002939" indent="-235467" defTabSz="990923" eaLnBrk="0" fontAlgn="base" hangingPunct="0">
              <a:spcBef>
                <a:spcPct val="0"/>
              </a:spcBef>
              <a:spcAft>
                <a:spcPct val="0"/>
              </a:spcAft>
              <a:defRPr sz="2500">
                <a:solidFill>
                  <a:schemeClr val="tx1"/>
                </a:solidFill>
                <a:latin typeface="Abadi MT Condensed" pitchFamily="34" charset="0"/>
              </a:defRPr>
            </a:lvl9pPr>
          </a:lstStyle>
          <a:p>
            <a:fld id="{D333905F-F991-481A-94DF-5782B5B20500}" type="slidenum">
              <a:rPr lang="en-US" altLang="en-US" sz="1000"/>
              <a:pPr/>
              <a:t>51</a:t>
            </a:fld>
            <a:endParaRPr lang="en-US" altLang="en-US" sz="1000"/>
          </a:p>
        </p:txBody>
      </p:sp>
      <p:sp>
        <p:nvSpPr>
          <p:cNvPr id="5837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923">
              <a:defRPr sz="2500">
                <a:solidFill>
                  <a:schemeClr val="tx1"/>
                </a:solidFill>
                <a:latin typeface="Abadi MT Condensed" pitchFamily="34" charset="0"/>
              </a:defRPr>
            </a:lvl1pPr>
            <a:lvl2pPr marL="765267" indent="-294333" defTabSz="990923">
              <a:defRPr sz="2500">
                <a:solidFill>
                  <a:schemeClr val="tx1"/>
                </a:solidFill>
                <a:latin typeface="Abadi MT Condensed" pitchFamily="34" charset="0"/>
              </a:defRPr>
            </a:lvl2pPr>
            <a:lvl3pPr marL="1177334" indent="-235467" defTabSz="990923">
              <a:defRPr sz="2500">
                <a:solidFill>
                  <a:schemeClr val="tx1"/>
                </a:solidFill>
                <a:latin typeface="Abadi MT Condensed" pitchFamily="34" charset="0"/>
              </a:defRPr>
            </a:lvl3pPr>
            <a:lvl4pPr marL="1648269" indent="-235467" defTabSz="990923">
              <a:defRPr sz="2500">
                <a:solidFill>
                  <a:schemeClr val="tx1"/>
                </a:solidFill>
                <a:latin typeface="Abadi MT Condensed" pitchFamily="34" charset="0"/>
              </a:defRPr>
            </a:lvl4pPr>
            <a:lvl5pPr marL="2119203" indent="-235467" defTabSz="990923">
              <a:defRPr sz="2500">
                <a:solidFill>
                  <a:schemeClr val="tx1"/>
                </a:solidFill>
                <a:latin typeface="Abadi MT Condensed" pitchFamily="34" charset="0"/>
              </a:defRPr>
            </a:lvl5pPr>
            <a:lvl6pPr marL="2590136" indent="-235467" defTabSz="990923" eaLnBrk="0" fontAlgn="base" hangingPunct="0">
              <a:spcBef>
                <a:spcPct val="0"/>
              </a:spcBef>
              <a:spcAft>
                <a:spcPct val="0"/>
              </a:spcAft>
              <a:defRPr sz="2500">
                <a:solidFill>
                  <a:schemeClr val="tx1"/>
                </a:solidFill>
                <a:latin typeface="Abadi MT Condensed" pitchFamily="34" charset="0"/>
              </a:defRPr>
            </a:lvl6pPr>
            <a:lvl7pPr marL="3061069" indent="-235467" defTabSz="990923" eaLnBrk="0" fontAlgn="base" hangingPunct="0">
              <a:spcBef>
                <a:spcPct val="0"/>
              </a:spcBef>
              <a:spcAft>
                <a:spcPct val="0"/>
              </a:spcAft>
              <a:defRPr sz="2500">
                <a:solidFill>
                  <a:schemeClr val="tx1"/>
                </a:solidFill>
                <a:latin typeface="Abadi MT Condensed" pitchFamily="34" charset="0"/>
              </a:defRPr>
            </a:lvl7pPr>
            <a:lvl8pPr marL="3532003" indent="-235467" defTabSz="990923" eaLnBrk="0" fontAlgn="base" hangingPunct="0">
              <a:spcBef>
                <a:spcPct val="0"/>
              </a:spcBef>
              <a:spcAft>
                <a:spcPct val="0"/>
              </a:spcAft>
              <a:defRPr sz="2500">
                <a:solidFill>
                  <a:schemeClr val="tx1"/>
                </a:solidFill>
                <a:latin typeface="Abadi MT Condensed" pitchFamily="34" charset="0"/>
              </a:defRPr>
            </a:lvl8pPr>
            <a:lvl9pPr marL="4002939" indent="-235467" defTabSz="990923" eaLnBrk="0" fontAlgn="base" hangingPunct="0">
              <a:spcBef>
                <a:spcPct val="0"/>
              </a:spcBef>
              <a:spcAft>
                <a:spcPct val="0"/>
              </a:spcAft>
              <a:defRPr sz="2500">
                <a:solidFill>
                  <a:schemeClr val="tx1"/>
                </a:solidFill>
                <a:latin typeface="Abadi MT Condensed" pitchFamily="34" charset="0"/>
              </a:defRPr>
            </a:lvl9pPr>
          </a:lstStyle>
          <a:p>
            <a:r>
              <a:rPr lang="en-US" altLang="en-US" sz="1000"/>
              <a:t>Oklahoma 4-H Volunteer Management System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407988" y="746125"/>
            <a:ext cx="6499225" cy="3656013"/>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22"/>
              </a:spcAft>
            </a:pPr>
            <a:r>
              <a:rPr lang="en-US" altLang="en-US" dirty="0"/>
              <a:t>The term </a:t>
            </a:r>
            <a:r>
              <a:rPr lang="en-US" altLang="en-US" b="1" dirty="0">
                <a:latin typeface="Fjalla One" panose="02000506040000020004" pitchFamily="2" charset="0"/>
              </a:rPr>
              <a:t>“4-H Project Work”</a:t>
            </a:r>
            <a:r>
              <a:rPr lang="en-US" altLang="en-US" dirty="0">
                <a:solidFill>
                  <a:schemeClr val="tx2"/>
                </a:solidFill>
                <a:latin typeface="Fjalla One" panose="02000506040000020004" pitchFamily="2" charset="0"/>
              </a:rPr>
              <a:t> </a:t>
            </a:r>
            <a:r>
              <a:rPr lang="en-US" altLang="en-US" dirty="0"/>
              <a:t>is in reference to a single subject.  (i.e. Horticulture, Foods, Safety, etc.)  It is the big picture or long-term goal of what a member wants to learn.</a:t>
            </a:r>
          </a:p>
          <a:p>
            <a:pPr>
              <a:spcAft>
                <a:spcPts val="622"/>
              </a:spcAft>
            </a:pPr>
            <a:r>
              <a:rPr lang="en-US" altLang="en-US" dirty="0"/>
              <a:t>The term </a:t>
            </a:r>
            <a:r>
              <a:rPr lang="en-US" altLang="en-US" b="1" dirty="0">
                <a:latin typeface="Fjalla One" panose="02000506040000020004" pitchFamily="2" charset="0"/>
              </a:rPr>
              <a:t>“project”</a:t>
            </a:r>
            <a:r>
              <a:rPr lang="en-US" altLang="en-US" dirty="0">
                <a:latin typeface="Fjalla One" panose="02000506040000020004" pitchFamily="2" charset="0"/>
              </a:rPr>
              <a:t> </a:t>
            </a:r>
            <a:r>
              <a:rPr lang="en-US" altLang="en-US" dirty="0"/>
              <a:t>is in reference to the individual parts or short-term goals of the “4-H project.”  </a:t>
            </a:r>
          </a:p>
          <a:p>
            <a:pPr>
              <a:spcAft>
                <a:spcPts val="622"/>
              </a:spcAft>
            </a:pPr>
            <a:r>
              <a:rPr lang="en-US" altLang="en-US" dirty="0"/>
              <a:t>Developing subject matter skills - A </a:t>
            </a:r>
            <a:r>
              <a:rPr lang="en-US" altLang="en-US" b="1" dirty="0">
                <a:latin typeface="Fjalla One" panose="02000506040000020004" pitchFamily="2" charset="0"/>
              </a:rPr>
              <a:t>skill </a:t>
            </a:r>
            <a:r>
              <a:rPr lang="en-US" altLang="en-US" dirty="0"/>
              <a:t>is a learned ability to do something well.</a:t>
            </a:r>
          </a:p>
          <a:p>
            <a:pPr>
              <a:spcAft>
                <a:spcPts val="622"/>
              </a:spcAft>
            </a:pPr>
            <a:r>
              <a:rPr lang="en-US" altLang="en-US" dirty="0"/>
              <a:t>Life Skills Development - </a:t>
            </a:r>
            <a:r>
              <a:rPr lang="en-US" altLang="en-US" b="1" dirty="0">
                <a:latin typeface="Fjalla One" panose="02000506040000020004" pitchFamily="2" charset="0"/>
              </a:rPr>
              <a:t>Life Skills</a:t>
            </a:r>
            <a:r>
              <a:rPr lang="en-US" altLang="en-US" dirty="0">
                <a:latin typeface="Fjalla One" panose="02000506040000020004" pitchFamily="2" charset="0"/>
              </a:rPr>
              <a:t>  </a:t>
            </a:r>
            <a:r>
              <a:rPr lang="en-US" altLang="en-US" dirty="0"/>
              <a:t>are the way one applies learned skills to real life situations.  Remember that the intangible can have greater impact than the tangible.</a:t>
            </a:r>
          </a:p>
          <a:p>
            <a:endParaRPr lang="en-US" altLang="en-US" dirty="0"/>
          </a:p>
        </p:txBody>
      </p:sp>
      <p:sp>
        <p:nvSpPr>
          <p:cNvPr id="5120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783465E9-2144-48FD-B76E-E9E3BDFAC19F}" type="slidenum">
              <a:rPr lang="en-US" altLang="en-US" sz="1100"/>
              <a:pPr/>
              <a:t>52</a:t>
            </a:fld>
            <a:endParaRPr lang="en-US" altLang="en-US" sz="1100"/>
          </a:p>
        </p:txBody>
      </p:sp>
      <p:sp>
        <p:nvSpPr>
          <p:cNvPr id="51205"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extLst>
      <p:ext uri="{BB962C8B-B14F-4D97-AF65-F5344CB8AC3E}">
        <p14:creationId xmlns:p14="http://schemas.microsoft.com/office/powerpoint/2010/main" val="27805203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80" eaLnBrk="0" hangingPunct="0">
              <a:defRPr sz="2300">
                <a:solidFill>
                  <a:schemeClr val="tx1"/>
                </a:solidFill>
                <a:latin typeface="Times New Roman" pitchFamily="18" charset="0"/>
              </a:defRPr>
            </a:lvl1pPr>
            <a:lvl2pPr marL="796302" indent="-306271" defTabSz="995380" eaLnBrk="0" hangingPunct="0">
              <a:defRPr sz="2300">
                <a:solidFill>
                  <a:schemeClr val="tx1"/>
                </a:solidFill>
                <a:latin typeface="Times New Roman" pitchFamily="18" charset="0"/>
              </a:defRPr>
            </a:lvl2pPr>
            <a:lvl3pPr marL="1225080" indent="-245016" defTabSz="995380" eaLnBrk="0" hangingPunct="0">
              <a:defRPr sz="2300">
                <a:solidFill>
                  <a:schemeClr val="tx1"/>
                </a:solidFill>
                <a:latin typeface="Times New Roman" pitchFamily="18" charset="0"/>
              </a:defRPr>
            </a:lvl3pPr>
            <a:lvl4pPr marL="1715113" indent="-245016" defTabSz="995380" eaLnBrk="0" hangingPunct="0">
              <a:defRPr sz="2300">
                <a:solidFill>
                  <a:schemeClr val="tx1"/>
                </a:solidFill>
                <a:latin typeface="Times New Roman" pitchFamily="18" charset="0"/>
              </a:defRPr>
            </a:lvl4pPr>
            <a:lvl5pPr marL="2205144" indent="-245016" defTabSz="995380" eaLnBrk="0" hangingPunct="0">
              <a:defRPr sz="2300">
                <a:solidFill>
                  <a:schemeClr val="tx1"/>
                </a:solidFill>
                <a:latin typeface="Times New Roman" pitchFamily="18" charset="0"/>
              </a:defRPr>
            </a:lvl5pPr>
            <a:lvl6pPr marL="2695175" indent="-245016" algn="ctr" defTabSz="995380" eaLnBrk="0" fontAlgn="base" hangingPunct="0">
              <a:spcBef>
                <a:spcPct val="0"/>
              </a:spcBef>
              <a:spcAft>
                <a:spcPct val="0"/>
              </a:spcAft>
              <a:defRPr sz="2300">
                <a:solidFill>
                  <a:schemeClr val="tx1"/>
                </a:solidFill>
                <a:latin typeface="Times New Roman" pitchFamily="18" charset="0"/>
              </a:defRPr>
            </a:lvl6pPr>
            <a:lvl7pPr marL="3185208" indent="-245016" algn="ctr" defTabSz="995380" eaLnBrk="0" fontAlgn="base" hangingPunct="0">
              <a:spcBef>
                <a:spcPct val="0"/>
              </a:spcBef>
              <a:spcAft>
                <a:spcPct val="0"/>
              </a:spcAft>
              <a:defRPr sz="2300">
                <a:solidFill>
                  <a:schemeClr val="tx1"/>
                </a:solidFill>
                <a:latin typeface="Times New Roman" pitchFamily="18" charset="0"/>
              </a:defRPr>
            </a:lvl7pPr>
            <a:lvl8pPr marL="3675240" indent="-245016" algn="ctr" defTabSz="995380" eaLnBrk="0" fontAlgn="base" hangingPunct="0">
              <a:spcBef>
                <a:spcPct val="0"/>
              </a:spcBef>
              <a:spcAft>
                <a:spcPct val="0"/>
              </a:spcAft>
              <a:defRPr sz="2300">
                <a:solidFill>
                  <a:schemeClr val="tx1"/>
                </a:solidFill>
                <a:latin typeface="Times New Roman" pitchFamily="18" charset="0"/>
              </a:defRPr>
            </a:lvl8pPr>
            <a:lvl9pPr marL="4165271" indent="-245016" algn="ctr" defTabSz="995380" eaLnBrk="0" fontAlgn="base" hangingPunct="0">
              <a:spcBef>
                <a:spcPct val="0"/>
              </a:spcBef>
              <a:spcAft>
                <a:spcPct val="0"/>
              </a:spcAft>
              <a:defRPr sz="2300">
                <a:solidFill>
                  <a:schemeClr val="tx1"/>
                </a:solidFill>
                <a:latin typeface="Times New Roman" pitchFamily="18" charset="0"/>
              </a:defRPr>
            </a:lvl9pPr>
          </a:lstStyle>
          <a:p>
            <a:pPr eaLnBrk="1" hangingPunct="1"/>
            <a:fld id="{7B8C245E-B6F5-44FA-880B-8A87CF007DF9}" type="slidenum">
              <a:rPr lang="en-US" altLang="en-US" sz="1200"/>
              <a:pPr eaLnBrk="1" hangingPunct="1"/>
              <a:t>53</a:t>
            </a:fld>
            <a:endParaRPr lang="en-US"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552414" y="4459526"/>
            <a:ext cx="6245236" cy="41880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17"/>
              </a:spcAft>
            </a:pPr>
            <a:r>
              <a:rPr lang="en-US" altLang="en-US" sz="1100" dirty="0"/>
              <a:t>Things to think about in project selection.</a:t>
            </a:r>
          </a:p>
          <a:p>
            <a:pPr marL="248923" indent="-248923">
              <a:spcAft>
                <a:spcPts val="617"/>
              </a:spcAft>
              <a:buFont typeface="+mj-lt"/>
              <a:buAutoNum type="arabicPeriod"/>
            </a:pPr>
            <a:r>
              <a:rPr lang="en-US" altLang="en-US" sz="1100" dirty="0"/>
              <a:t>Determine the interests (SPARK), needs and capabilities of the member not the family or parent.  It is easier to motive young people when it is something of interest.</a:t>
            </a:r>
          </a:p>
          <a:p>
            <a:pPr marL="248923" indent="-248923">
              <a:spcAft>
                <a:spcPts val="617"/>
              </a:spcAft>
              <a:buFont typeface="+mj-lt"/>
              <a:buAutoNum type="arabicPeriod"/>
            </a:pPr>
            <a:r>
              <a:rPr lang="en-US" altLang="en-US" sz="1100" dirty="0"/>
              <a:t>Ask…Is the child going to be challenged to grow and learn?  Is the child going to grow from the experience because it is new?</a:t>
            </a:r>
          </a:p>
          <a:p>
            <a:pPr marL="248923" indent="-248923">
              <a:spcAft>
                <a:spcPts val="617"/>
              </a:spcAft>
              <a:buFont typeface="+mj-lt"/>
              <a:buAutoNum type="arabicPeriod"/>
            </a:pPr>
            <a:r>
              <a:rPr lang="en-US" altLang="en-US" sz="1100" dirty="0"/>
              <a:t>The project should be appropriate for residence, space and resources.  A child living in the city who loves horses can easily be enrolled in the horse project without physically having a horse.  There are lots of things they can do while learning about horses - speeches, demonstrations, breeds, judging, physiology, etc.</a:t>
            </a:r>
          </a:p>
          <a:p>
            <a:pPr marL="248923" indent="-248923">
              <a:spcAft>
                <a:spcPts val="617"/>
              </a:spcAft>
              <a:buFont typeface="+mj-lt"/>
              <a:buAutoNum type="arabicPeriod"/>
            </a:pPr>
            <a:r>
              <a:rPr lang="en-US" altLang="en-US" sz="1100" dirty="0"/>
              <a:t>No project is important enough that it puts a financial burden on a family.</a:t>
            </a:r>
          </a:p>
          <a:p>
            <a:pPr marL="248923" indent="-248923">
              <a:spcAft>
                <a:spcPts val="617"/>
              </a:spcAft>
              <a:buFont typeface="+mj-lt"/>
              <a:buAutoNum type="arabicPeriod"/>
            </a:pPr>
            <a:r>
              <a:rPr lang="en-US" altLang="en-US" sz="1100" dirty="0"/>
              <a:t>A child enrolled in wood science needs access to equipment and tools.  Just as a child enrolled in an animal science project should have access to feeding, housing and working the animal to truly have an educational experience that develops life skills.  </a:t>
            </a:r>
          </a:p>
          <a:p>
            <a:pPr marL="248923" indent="-248923">
              <a:spcAft>
                <a:spcPts val="617"/>
              </a:spcAft>
              <a:buFont typeface="+mj-lt"/>
              <a:buAutoNum type="arabicPeriod"/>
            </a:pPr>
            <a:r>
              <a:rPr lang="en-US" altLang="en-US" sz="1100" dirty="0"/>
              <a:t>Does the family have access to resources/people who can provide guidance? Is there a potential project leader? Sometimes young people tend to listen to other adults more than their own parents</a:t>
            </a:r>
            <a:r>
              <a:rPr lang="en-US" altLang="en-US" dirty="0"/>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528638" y="736600"/>
            <a:ext cx="6523037" cy="3668713"/>
          </a:xfrm>
          <a:solidFill>
            <a:srgbClr val="FFFFFF"/>
          </a:solidFill>
          <a:ln/>
        </p:spPr>
      </p:sp>
      <p:sp>
        <p:nvSpPr>
          <p:cNvPr id="5325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A2BF6ED1-72D4-4E6C-9E62-3776EFDD1407}" type="slidenum">
              <a:rPr lang="en-US" altLang="en-US" sz="1100"/>
              <a:pPr/>
              <a:t>54</a:t>
            </a:fld>
            <a:endParaRPr lang="en-US" altLang="en-US" sz="1100"/>
          </a:p>
        </p:txBody>
      </p:sp>
      <p:sp>
        <p:nvSpPr>
          <p:cNvPr id="53254" name="Footer Placeholder 7"/>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
        <p:nvSpPr>
          <p:cNvPr id="2" name="Notes Placeholder 1"/>
          <p:cNvSpPr>
            <a:spLocks noGrp="1"/>
          </p:cNvSpPr>
          <p:nvPr>
            <p:ph type="body" sz="quarter" idx="10"/>
          </p:nvPr>
        </p:nvSpPr>
        <p:spPr>
          <a:xfrm>
            <a:off x="731520" y="4620579"/>
            <a:ext cx="5852160" cy="3981698"/>
          </a:xfrm>
        </p:spPr>
        <p:txBody>
          <a:bodyPr/>
          <a:lstStyle/>
          <a:p>
            <a:pPr>
              <a:spcAft>
                <a:spcPts val="630"/>
              </a:spcAft>
            </a:pPr>
            <a:r>
              <a:rPr lang="en-US" dirty="0"/>
              <a:t>Our club needs….</a:t>
            </a:r>
          </a:p>
          <a:p>
            <a:pPr>
              <a:spcAft>
                <a:spcPts val="630"/>
              </a:spcAft>
            </a:pPr>
            <a:r>
              <a:rPr lang="en-US" dirty="0"/>
              <a:t>Project Leaders, parents and  volunteers with subject matter knowledge or who have the desire to learn with the kids.</a:t>
            </a:r>
          </a:p>
          <a:p>
            <a:pPr>
              <a:spcAft>
                <a:spcPts val="630"/>
              </a:spcAft>
            </a:pPr>
            <a:r>
              <a:rPr lang="en-US" dirty="0"/>
              <a:t>When we have project leaders then project groups are formed and meet outside the regular club meeting and focuses on learning about a specific topic or project area. </a:t>
            </a:r>
          </a:p>
          <a:p>
            <a:pPr>
              <a:spcAft>
                <a:spcPts val="630"/>
              </a:spcAft>
            </a:pPr>
            <a:r>
              <a:rPr lang="en-US" dirty="0"/>
              <a:t>4-H curriculum will guide project work.  It has been specifically designed for teaching basic information targeted at a particular age/stage of development.  The materials are researched and experiential based.  Curriculum found the webpage under “Projects”. (2022 </a:t>
            </a:r>
            <a:r>
              <a:rPr lang="en-US" dirty="0">
                <a:hlinkClick r:id="rId3"/>
              </a:rPr>
              <a:t>https://4h.okstate.edu/projects/index.html</a:t>
            </a:r>
            <a:r>
              <a:rPr lang="en-US" dirty="0"/>
              <a:t>) </a:t>
            </a:r>
          </a:p>
          <a:p>
            <a:pPr>
              <a:spcAft>
                <a:spcPts val="630"/>
              </a:spcAft>
            </a:pPr>
            <a:r>
              <a:rPr lang="en-US" dirty="0"/>
              <a:t>Each member is encouraged to identify what they want learn or do in the project area.  “Why do you want to enroll in the dog project?”  Learn about breeds?  Train my dog basic obedience?  Teach my dog agility?  Train my dog as a pet therapy animal.   </a:t>
            </a:r>
            <a:r>
              <a:rPr lang="en-US" dirty="0" err="1"/>
              <a:t>Etc</a:t>
            </a:r>
            <a:r>
              <a:rPr lang="en-US" dirty="0"/>
              <a:t>…  Through goal setting we are teaching the life skills of goal setting and self-responsibility.</a:t>
            </a:r>
          </a:p>
          <a:p>
            <a:pPr>
              <a:spcAft>
                <a:spcPts val="630"/>
              </a:spcAft>
            </a:pPr>
            <a:r>
              <a:rPr lang="en-US" dirty="0"/>
              <a:t>Journaling – Members are encouraged to write down or list things they accomplished, learned, mistakes and what they learned from the mistake, reflection of feelings/perception, etc.  This helps the member and family to see how much was accomplished toward their goals.  It can also be a means of reflection on why a goal was not completed and how might that be different in the future.</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8780" y="4682831"/>
            <a:ext cx="6423109" cy="4410627"/>
          </a:xfrm>
        </p:spPr>
        <p:txBody>
          <a:bodyPr/>
          <a:lstStyle/>
          <a:p>
            <a:pPr eaLnBrk="1" hangingPunct="1"/>
            <a:r>
              <a:rPr lang="en-US" altLang="en-US" b="0" u="none" dirty="0"/>
              <a:t>Handout/Brochure  – </a:t>
            </a:r>
            <a:r>
              <a:rPr lang="en-US" altLang="en-US" b="1" u="none" dirty="0"/>
              <a:t>Being a 4-H Parent</a:t>
            </a:r>
          </a:p>
          <a:p>
            <a:pPr>
              <a:spcAft>
                <a:spcPts val="615"/>
              </a:spcAft>
            </a:pPr>
            <a:r>
              <a:rPr lang="en-US" altLang="en-US" b="1" u="sng" dirty="0"/>
              <a:t>Key concept for the orientation</a:t>
            </a:r>
            <a:r>
              <a:rPr lang="en-US" altLang="en-US" dirty="0"/>
              <a:t> - Assist volunteers and parents in understanding their role and the need for supporting in the child’s interests and project work.</a:t>
            </a:r>
          </a:p>
          <a:p>
            <a:pPr>
              <a:spcAft>
                <a:spcPts val="615"/>
              </a:spcAft>
            </a:pPr>
            <a:r>
              <a:rPr lang="en-US" altLang="en-US" dirty="0"/>
              <a:t>4-H is a family affair, not an extension of an adult’s childhood.  There are lots of opportunities for adult involvement in leadership and programming at the club and county level.</a:t>
            </a:r>
          </a:p>
          <a:p>
            <a:pPr eaLnBrk="1" hangingPunct="1"/>
            <a:r>
              <a:rPr lang="en-US" altLang="en-US" dirty="0"/>
              <a:t>Parents should:</a:t>
            </a:r>
          </a:p>
          <a:p>
            <a:pPr marL="303707" indent="-124167">
              <a:buFont typeface="Arial" panose="020B0604020202020204" pitchFamily="34" charset="0"/>
              <a:buChar char="•"/>
            </a:pPr>
            <a:r>
              <a:rPr lang="en-US" altLang="en-US" dirty="0"/>
              <a:t>Guide and support work without doing it the work – “Learning by Doing”</a:t>
            </a:r>
          </a:p>
          <a:p>
            <a:pPr marL="303707" indent="-124167">
              <a:buFont typeface="Arial" panose="020B0604020202020204" pitchFamily="34" charset="0"/>
              <a:buChar char="•"/>
            </a:pPr>
            <a:r>
              <a:rPr lang="en-US" altLang="en-US" dirty="0"/>
              <a:t>Encourage follow-through and completion – life skills of self-responsibility, self-motivation and self-discipline</a:t>
            </a:r>
          </a:p>
          <a:p>
            <a:pPr marL="303707" indent="-124167">
              <a:buFont typeface="Arial" panose="020B0604020202020204" pitchFamily="34" charset="0"/>
              <a:buChar char="•"/>
            </a:pPr>
            <a:r>
              <a:rPr lang="en-US" altLang="en-US" dirty="0"/>
              <a:t>Give praise, encouragement and honest constructive feedback – developing resiliency</a:t>
            </a:r>
          </a:p>
          <a:p>
            <a:pPr marL="303707" indent="-124167">
              <a:buFont typeface="Arial" panose="020B0604020202020204" pitchFamily="34" charset="0"/>
              <a:buChar char="•"/>
            </a:pPr>
            <a:r>
              <a:rPr lang="en-US" altLang="en-US" dirty="0"/>
              <a:t>Aide in selecting, financing and managing project work</a:t>
            </a:r>
          </a:p>
          <a:p>
            <a:pPr marL="303707" indent="-124167">
              <a:buFont typeface="Arial" panose="020B0604020202020204" pitchFamily="34" charset="0"/>
              <a:buChar char="•"/>
            </a:pPr>
            <a:r>
              <a:rPr lang="en-US" altLang="en-US" dirty="0"/>
              <a:t>Assist in gathering tools, supplies and resources</a:t>
            </a:r>
          </a:p>
          <a:p>
            <a:pPr marL="303707" indent="-124167">
              <a:buFont typeface="Arial" panose="020B0604020202020204" pitchFamily="34" charset="0"/>
              <a:buChar char="•"/>
            </a:pPr>
            <a:r>
              <a:rPr lang="en-US" altLang="en-US" dirty="0"/>
              <a:t>Encourage journaling,</a:t>
            </a:r>
            <a:r>
              <a:rPr lang="en-US" altLang="en-US" baseline="0" dirty="0"/>
              <a:t> a more modern term for “</a:t>
            </a:r>
            <a:r>
              <a:rPr lang="en-US" altLang="en-US" dirty="0"/>
              <a:t>record keeping.”  Journaling</a:t>
            </a:r>
            <a:r>
              <a:rPr lang="en-US" altLang="en-US" baseline="0" dirty="0"/>
              <a:t> i</a:t>
            </a:r>
            <a:r>
              <a:rPr lang="en-US" dirty="0"/>
              <a:t>s a term coined “for the practice of keeping a diary or journal that explores thoughts and feelings surrounding the events of one’s life.”  It can include things accomplished, learned as well as goals.  All of this can later be organized into a county medal form or eventually a record book. </a:t>
            </a:r>
          </a:p>
          <a:p>
            <a:pPr>
              <a:buClr>
                <a:schemeClr val="accent2"/>
              </a:buClr>
            </a:pPr>
            <a:r>
              <a:rPr lang="en-US" i="1" dirty="0"/>
              <a:t>As a volunteer or educator don’t focus on record keeping or awards.  Focus on the FUN of learning and benefits of participating.  The outcome being the child is learning a skill(s), as well as life skills.  Remain Focused on “Learn by Doing.”</a:t>
            </a:r>
            <a:endParaRPr lang="en-US" altLang="en-US" i="1" dirty="0"/>
          </a:p>
          <a:p>
            <a:pPr marL="303707" indent="-124167">
              <a:buFont typeface="Arial" panose="020B0604020202020204" pitchFamily="34" charset="0"/>
              <a:buChar char="•"/>
            </a:pPr>
            <a:r>
              <a:rPr lang="en-US" altLang="en-US" dirty="0"/>
              <a:t>Provide social, emotional and physical support and assess ability/transportation</a:t>
            </a:r>
          </a:p>
          <a:p>
            <a:pPr marL="303707" indent="-124167">
              <a:buFont typeface="Arial" panose="020B0604020202020204" pitchFamily="34" charset="0"/>
              <a:buChar char="•"/>
            </a:pPr>
            <a:r>
              <a:rPr lang="en-US" altLang="en-US" dirty="0"/>
              <a:t>Serve on committees to plan and implement club activities or project meetings.  Great learning opportunity.</a:t>
            </a:r>
          </a:p>
          <a:p>
            <a:pPr marL="303707" indent="-124167">
              <a:buFont typeface="Arial" panose="020B0604020202020204" pitchFamily="34" charset="0"/>
              <a:buChar char="•"/>
            </a:pPr>
            <a:r>
              <a:rPr lang="en-US" altLang="en-US" dirty="0"/>
              <a:t>Assist organizational, project and activity leaders.  Become a certified volunteer or help people serving in these roles.  Learn, mentor and assume primary lead at another time.</a:t>
            </a:r>
          </a:p>
          <a:p>
            <a:pPr marL="303707" indent="-124167">
              <a:buFont typeface="Arial" panose="020B0604020202020204" pitchFamily="34" charset="0"/>
              <a:buChar char="•"/>
            </a:pPr>
            <a:r>
              <a:rPr lang="en-US" altLang="en-US" dirty="0"/>
              <a:t>Become a project or activity leader, it can be a great training ground for becoming a organizational/club leader.</a:t>
            </a:r>
          </a:p>
          <a:p>
            <a:pPr marL="303707" indent="-124167">
              <a:buFont typeface="Arial" panose="020B0604020202020204" pitchFamily="34" charset="0"/>
              <a:buChar char="•"/>
            </a:pPr>
            <a:r>
              <a:rPr lang="en-US" altLang="en-US" dirty="0"/>
              <a:t>Attend Parent-Volunteer Association/Leader meetings and participate in volunteer continuing education.</a:t>
            </a:r>
          </a:p>
          <a:p>
            <a:pPr marL="303707" indent="-124167">
              <a:buFont typeface="Arial" panose="020B0604020202020204" pitchFamily="34" charset="0"/>
              <a:buChar char="•"/>
            </a:pPr>
            <a:r>
              <a:rPr lang="en-US" altLang="en-US" dirty="0"/>
              <a:t>Become a certified 4-H volunteer – for your protection</a:t>
            </a:r>
            <a:r>
              <a:rPr lang="en-US" altLang="en-US" baseline="0" dirty="0"/>
              <a:t> and for the benefit of the youth we serve.  It will increase your</a:t>
            </a:r>
            <a:r>
              <a:rPr lang="en-US" altLang="en-US" dirty="0"/>
              <a:t> knowledge and understanding of 4-H.</a:t>
            </a:r>
            <a:endParaRPr lang="en-US" altLang="en-US" baseline="0" dirty="0"/>
          </a:p>
        </p:txBody>
      </p:sp>
      <p:sp>
        <p:nvSpPr>
          <p:cNvPr id="4" name="Slide Number Placeholder 3"/>
          <p:cNvSpPr>
            <a:spLocks noGrp="1"/>
          </p:cNvSpPr>
          <p:nvPr>
            <p:ph type="sldNum" sz="quarter" idx="10"/>
          </p:nvPr>
        </p:nvSpPr>
        <p:spPr/>
        <p:txBody>
          <a:bodyPr/>
          <a:lstStyle/>
          <a:p>
            <a:fld id="{047242C6-317E-46E1-8976-1AED9CAAFAD6}" type="slidenum">
              <a:rPr lang="en-US" smtClean="0"/>
              <a:t>55</a:t>
            </a:fld>
            <a:endParaRPr lang="en-US" dirty="0"/>
          </a:p>
        </p:txBody>
      </p:sp>
    </p:spTree>
    <p:extLst>
      <p:ext uri="{BB962C8B-B14F-4D97-AF65-F5344CB8AC3E}">
        <p14:creationId xmlns:p14="http://schemas.microsoft.com/office/powerpoint/2010/main" val="4164193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242C6-317E-46E1-8976-1AED9CAAFAD6}" type="slidenum">
              <a:rPr lang="en-US" smtClean="0"/>
              <a:t>56</a:t>
            </a:fld>
            <a:endParaRPr lang="en-US"/>
          </a:p>
        </p:txBody>
      </p:sp>
    </p:spTree>
    <p:extLst>
      <p:ext uri="{BB962C8B-B14F-4D97-AF65-F5344CB8AC3E}">
        <p14:creationId xmlns:p14="http://schemas.microsoft.com/office/powerpoint/2010/main" val="2282216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u="sng" dirty="0">
                <a:latin typeface="Arial Narrow" panose="020B0606020202030204" pitchFamily="34" charset="0"/>
              </a:rPr>
              <a:t>Note to Volunteer/Staff</a:t>
            </a:r>
            <a:r>
              <a:rPr lang="en-US" dirty="0">
                <a:latin typeface="Arial Narrow" panose="020B0606020202030204" pitchFamily="34" charset="0"/>
              </a:rPr>
              <a:t>:  Adults and teens that have the potential of working with youth unsupervised, as a chaperone or who may be </a:t>
            </a:r>
            <a:r>
              <a:rPr lang="en-US" i="1" dirty="0">
                <a:latin typeface="Arial Narrow" panose="020B0606020202030204" pitchFamily="34" charset="0"/>
              </a:rPr>
              <a:t>officially</a:t>
            </a:r>
            <a:r>
              <a:rPr lang="en-US" dirty="0">
                <a:latin typeface="Arial Narrow" panose="020B0606020202030204" pitchFamily="34" charset="0"/>
              </a:rPr>
              <a:t> transporting 4-H members (other than their own) must complete the certification process and the annual requirements necessary for maintaining certification as a 4‑H volunteer in the Oklahoma 4‑H program.  </a:t>
            </a:r>
          </a:p>
          <a:p>
            <a:endParaRPr lang="en-US" dirty="0">
              <a:latin typeface="Arial Narrow" panose="020B0606020202030204" pitchFamily="34" charset="0"/>
            </a:endParaRPr>
          </a:p>
          <a:p>
            <a:r>
              <a:rPr lang="en-US" dirty="0">
                <a:latin typeface="Arial Narrow" panose="020B0606020202030204" pitchFamily="34" charset="0"/>
              </a:rPr>
              <a:t>The parent/guardian is a potential certified volunteers.  Do not over whelm them with details at this time.  Let them test the waters slowly.</a:t>
            </a:r>
            <a:endParaRPr lang="en-US" altLang="en-US" dirty="0"/>
          </a:p>
        </p:txBody>
      </p:sp>
      <p:sp>
        <p:nvSpPr>
          <p:cNvPr id="8294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AD7F8C8B-BEA5-478B-9857-9BC82F6E41C0}" type="slidenum">
              <a:rPr lang="en-US" altLang="en-US" sz="1100"/>
              <a:pPr/>
              <a:t>57</a:t>
            </a:fld>
            <a:endParaRPr lang="en-US" altLang="en-US" sz="1100"/>
          </a:p>
        </p:txBody>
      </p:sp>
      <p:sp>
        <p:nvSpPr>
          <p:cNvPr id="82949"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cap="flat"/>
        </p:spPr>
      </p:sp>
      <p:sp>
        <p:nvSpPr>
          <p:cNvPr id="83971" name="Rectangle 3"/>
          <p:cNvSpPr>
            <a:spLocks noGrp="1" noChangeArrowheads="1"/>
          </p:cNvSpPr>
          <p:nvPr>
            <p:ph type="body" idx="1"/>
          </p:nvPr>
        </p:nvSpPr>
        <p:spPr>
          <a:xfrm>
            <a:off x="1009474" y="4682831"/>
            <a:ext cx="5743026" cy="4410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24298" indent="-124298"/>
            <a:r>
              <a:rPr lang="en-US" altLang="en-US" i="1" dirty="0">
                <a:latin typeface="Arial Narrow" pitchFamily="34" charset="0"/>
              </a:rPr>
              <a:t>** Prior to orientation – get a list of county, district, state and regional continuing education opportunities to share or know where to send them.</a:t>
            </a:r>
          </a:p>
          <a:p>
            <a:pPr marL="124298" indent="-124298"/>
            <a:endParaRPr lang="en-US" altLang="en-US" i="1" dirty="0">
              <a:latin typeface="Arial Narrow" pitchFamily="34" charset="0"/>
            </a:endParaRPr>
          </a:p>
          <a:p>
            <a:pPr marL="124298" indent="-124298"/>
            <a:r>
              <a:rPr lang="en-US" altLang="en-US" i="1" dirty="0">
                <a:latin typeface="Arial Narrow" pitchFamily="34" charset="0"/>
              </a:rPr>
              <a:t>** Feel free to adapt this slide for your club.</a:t>
            </a:r>
          </a:p>
          <a:p>
            <a:pPr marL="124298" indent="-124298"/>
            <a:endParaRPr lang="en-US" altLang="en-US" dirty="0">
              <a:latin typeface="Arial Narrow" pitchFamily="34" charset="0"/>
            </a:endParaRPr>
          </a:p>
          <a:p>
            <a:pPr marL="124298" indent="-124298"/>
            <a:r>
              <a:rPr lang="en-US" altLang="en-US" dirty="0">
                <a:latin typeface="Arial Narrow" pitchFamily="34" charset="0"/>
              </a:rPr>
              <a:t>Our club relies on parental involvement.</a:t>
            </a:r>
          </a:p>
          <a:p>
            <a:pPr marL="124298" indent="-124298"/>
            <a:endParaRPr lang="en-US" altLang="en-US" dirty="0">
              <a:latin typeface="Arial Narrow" pitchFamily="34" charset="0"/>
            </a:endParaRPr>
          </a:p>
          <a:p>
            <a:pPr marL="124298" indent="-124298"/>
            <a:r>
              <a:rPr lang="en-US" altLang="en-US" dirty="0">
                <a:latin typeface="Arial Narrow" pitchFamily="34" charset="0"/>
              </a:rPr>
              <a:t>Continuing Education for parents and volunteers – Opportunities at the many levels of he 4-H organization.  Face-to-face, webinars, online, etc.</a:t>
            </a:r>
          </a:p>
          <a:p>
            <a:pPr marL="124298" indent="-124298"/>
            <a:endParaRPr lang="en-US" altLang="en-US" i="0" baseline="0" dirty="0">
              <a:latin typeface="Arial Narrow" pitchFamily="34" charset="0"/>
            </a:endParaRPr>
          </a:p>
          <a:p>
            <a:pPr marL="124298" indent="-124298"/>
            <a:r>
              <a:rPr lang="en-US" altLang="en-US" dirty="0">
                <a:latin typeface="Arial Narrow" pitchFamily="34" charset="0"/>
              </a:rPr>
              <a:t>These sessions will help you in supporting your 4-H member, helping the local and county 4-H program. </a:t>
            </a:r>
            <a:endParaRPr lang="en-US" altLang="en-US" i="0" baseline="0" dirty="0">
              <a:latin typeface="Arial Narrow" pitchFamily="34" charset="0"/>
            </a:endParaRPr>
          </a:p>
        </p:txBody>
      </p:sp>
      <p:sp>
        <p:nvSpPr>
          <p:cNvPr id="8397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E33B2CB6-DD46-4290-8D10-144108B645A1}" type="slidenum">
              <a:rPr lang="en-US" altLang="en-US" sz="1100"/>
              <a:pPr/>
              <a:t>58</a:t>
            </a:fld>
            <a:endParaRPr lang="en-US" altLang="en-US" sz="1100"/>
          </a:p>
        </p:txBody>
      </p:sp>
      <p:sp>
        <p:nvSpPr>
          <p:cNvPr id="8397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cap="flat"/>
        </p:spPr>
      </p:sp>
      <p:sp>
        <p:nvSpPr>
          <p:cNvPr id="83971" name="Rectangle 3"/>
          <p:cNvSpPr>
            <a:spLocks noGrp="1" noChangeArrowheads="1"/>
          </p:cNvSpPr>
          <p:nvPr>
            <p:ph type="body" idx="1"/>
          </p:nvPr>
        </p:nvSpPr>
        <p:spPr>
          <a:xfrm>
            <a:off x="919725" y="4503475"/>
            <a:ext cx="5638450" cy="4014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0"/>
            <a:r>
              <a:rPr lang="en-US" sz="1100" dirty="0">
                <a:latin typeface="Arial Narrow" panose="020B0606020202030204" pitchFamily="34" charset="0"/>
              </a:rPr>
              <a:t>Certification protects the youth, 4-H program and the volunteer. </a:t>
            </a:r>
          </a:p>
          <a:p>
            <a:pPr hangingPunct="0"/>
            <a:endParaRPr lang="en-US" sz="1100" dirty="0">
              <a:latin typeface="Arial Narrow" panose="020B0606020202030204" pitchFamily="34" charset="0"/>
            </a:endParaRPr>
          </a:p>
          <a:p>
            <a:pPr hangingPunct="0"/>
            <a:r>
              <a:rPr lang="en-US" sz="1100" dirty="0">
                <a:latin typeface="Arial Narrow" panose="020B0606020202030204" pitchFamily="34" charset="0"/>
              </a:rPr>
              <a:t>Chaperones for club, county, state and out-of-state activities are to be certified.  This includes volunteers transporting youth (other than their own child) as a 4-H representative or on our behalf.</a:t>
            </a:r>
          </a:p>
          <a:p>
            <a:pPr hangingPunct="0"/>
            <a:endParaRPr lang="en-US" sz="1100" dirty="0">
              <a:latin typeface="Arial Narrow" panose="020B0606020202030204" pitchFamily="34" charset="0"/>
            </a:endParaRPr>
          </a:p>
          <a:p>
            <a:pPr hangingPunct="0"/>
            <a:r>
              <a:rPr lang="en-US" sz="1100" dirty="0">
                <a:latin typeface="Arial Narrow" panose="020B0606020202030204" pitchFamily="34" charset="0"/>
              </a:rPr>
              <a:t>A teen leader (13-18 years of age) is any young person under the age of 18 who is volunteering for some 4‑H responsibility. Extension staff and certified adult volunteers will work closely with the teens to place them in volunteer roles that are appropriate to their skills and maturity.  Teen leaders are great role models for our younger youth.</a:t>
            </a:r>
          </a:p>
          <a:p>
            <a:pPr hangingPunct="0"/>
            <a:endParaRPr lang="en-US" sz="1100" dirty="0">
              <a:latin typeface="Arial Narrow" panose="020B0606020202030204" pitchFamily="34" charset="0"/>
            </a:endParaRPr>
          </a:p>
          <a:p>
            <a:pPr hangingPunct="0"/>
            <a:r>
              <a:rPr lang="en-US" sz="1100" dirty="0">
                <a:latin typeface="Arial Narrow" panose="020B0606020202030204" pitchFamily="34" charset="0"/>
              </a:rPr>
              <a:t>To become certified contact the Extension office.</a:t>
            </a:r>
          </a:p>
        </p:txBody>
      </p:sp>
      <p:sp>
        <p:nvSpPr>
          <p:cNvPr id="8397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E33B2CB6-DD46-4290-8D10-144108B645A1}" type="slidenum">
              <a:rPr lang="en-US" altLang="en-US" sz="1100"/>
              <a:pPr/>
              <a:t>59</a:t>
            </a:fld>
            <a:endParaRPr lang="en-US" altLang="en-US" sz="1100"/>
          </a:p>
        </p:txBody>
      </p:sp>
      <p:sp>
        <p:nvSpPr>
          <p:cNvPr id="83973"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endParaRPr lang="en-US" altLang="en-US" sz="1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981579"/>
          </a:xfrm>
        </p:spPr>
        <p:txBody>
          <a:bodyPr/>
          <a:lstStyle/>
          <a:p>
            <a:pPr marL="0" lvl="1">
              <a:lnSpc>
                <a:spcPct val="80000"/>
              </a:lnSpc>
            </a:pPr>
            <a:r>
              <a:rPr lang="en-US" altLang="en-US" b="1" dirty="0"/>
              <a:t>Handout</a:t>
            </a:r>
            <a:r>
              <a:rPr lang="en-US" altLang="en-US" dirty="0"/>
              <a:t> - Essential Elements of 4-H  - USDA</a:t>
            </a:r>
          </a:p>
          <a:p>
            <a:pPr marL="204183" indent="-204183">
              <a:lnSpc>
                <a:spcPct val="80000"/>
              </a:lnSpc>
            </a:pPr>
            <a:r>
              <a:rPr lang="en-US" altLang="en-US" sz="1100" dirty="0"/>
              <a:t>The Heart promotes a sense of belonging.</a:t>
            </a:r>
          </a:p>
          <a:p>
            <a:pPr marL="248928" indent="-248928">
              <a:buFont typeface="+mj-lt"/>
              <a:buAutoNum type="arabicPeriod"/>
            </a:pPr>
            <a:r>
              <a:rPr lang="en-US" sz="1100" dirty="0"/>
              <a:t>Caring adult acts as an advisor, guide and mentor. The adult helps set boundaries and expectations for young people. </a:t>
            </a:r>
          </a:p>
          <a:p>
            <a:pPr marL="248928" indent="-248928">
              <a:buFont typeface="+mj-lt"/>
              <a:buAutoNum type="arabicPeriod"/>
            </a:pPr>
            <a:r>
              <a:rPr lang="en-US" sz="1100" dirty="0"/>
              <a:t>Clubs and programs provide an inclusive environment that creates a sense of belonging,  and encourages and supports positive and specific feedback. </a:t>
            </a:r>
          </a:p>
          <a:p>
            <a:pPr marL="248928" indent="-248928">
              <a:spcAft>
                <a:spcPts val="653"/>
              </a:spcAft>
              <a:buFont typeface="+mj-lt"/>
              <a:buAutoNum type="arabicPeriod"/>
            </a:pPr>
            <a:r>
              <a:rPr lang="en-US" sz="1100" dirty="0"/>
              <a:t>A 4-H environment should not be fearful or harmful physically or emotional.</a:t>
            </a:r>
          </a:p>
          <a:p>
            <a:pPr marL="204183" indent="-204183">
              <a:lnSpc>
                <a:spcPct val="80000"/>
              </a:lnSpc>
            </a:pPr>
            <a:r>
              <a:rPr lang="en-US" altLang="en-US" sz="1100" dirty="0"/>
              <a:t>The Health encourages mastery.</a:t>
            </a:r>
          </a:p>
          <a:p>
            <a:pPr marL="204183" indent="-204183">
              <a:buFontTx/>
              <a:buAutoNum type="arabicPeriod" startAt="4"/>
            </a:pPr>
            <a:r>
              <a:rPr lang="en-US" sz="1100" dirty="0"/>
              <a:t>Mastery is the process of building knowledge, skills and attitudes over an extended period of time.  Capable 4-H member demonstrate their experiences,  knowledge and skill through project work.</a:t>
            </a:r>
          </a:p>
          <a:p>
            <a:pPr marL="204183" indent="-204183">
              <a:spcAft>
                <a:spcPts val="653"/>
              </a:spcAft>
              <a:buFontTx/>
              <a:buAutoNum type="arabicPeriod" startAt="4"/>
            </a:pPr>
            <a:r>
              <a:rPr lang="en-US" sz="1100" dirty="0"/>
              <a:t>Engaged youth are mindful of the subject area, building relationships and connections in order to develop understanding. Through self-reflection, youth have the ability to self-correct and learn from the experience.</a:t>
            </a:r>
          </a:p>
          <a:p>
            <a:pPr marL="204183" indent="-204183">
              <a:lnSpc>
                <a:spcPct val="80000"/>
              </a:lnSpc>
            </a:pPr>
            <a:r>
              <a:rPr lang="en-US" altLang="en-US" sz="1100" dirty="0"/>
              <a:t>The Head encourages independence.</a:t>
            </a:r>
          </a:p>
          <a:p>
            <a:pPr marL="204183" indent="-204183">
              <a:buFontTx/>
              <a:buAutoNum type="arabicPeriod" startAt="6"/>
            </a:pPr>
            <a:r>
              <a:rPr lang="en-US" sz="1100" dirty="0"/>
              <a:t>Youth are engaged in their own future, making choices and developing skills necessary for a transition into adulthood. </a:t>
            </a:r>
            <a:endParaRPr lang="en-US" altLang="en-US" sz="1100" dirty="0"/>
          </a:p>
          <a:p>
            <a:pPr marL="204183" indent="-204183">
              <a:spcAft>
                <a:spcPts val="653"/>
              </a:spcAft>
              <a:buFontTx/>
              <a:buAutoNum type="arabicPeriod" startAt="6"/>
            </a:pPr>
            <a:r>
              <a:rPr lang="en-US" sz="1100" dirty="0"/>
              <a:t>Youth have opportunities to have impact on life’s events rather than passively submitting to the will and whims of others, growing their sense of self-determination. </a:t>
            </a:r>
          </a:p>
          <a:p>
            <a:pPr marL="204183" indent="-204183">
              <a:lnSpc>
                <a:spcPct val="80000"/>
              </a:lnSpc>
            </a:pPr>
            <a:r>
              <a:rPr lang="en-US" altLang="en-US" sz="1100" dirty="0"/>
              <a:t>The Hands develop a sense of generosity.</a:t>
            </a:r>
          </a:p>
          <a:p>
            <a:pPr marL="248928" indent="-248928">
              <a:buFont typeface="+mj-lt"/>
              <a:buAutoNum type="arabicPeriod" startAt="8"/>
            </a:pPr>
            <a:r>
              <a:rPr lang="en-US" sz="1100" dirty="0"/>
              <a:t>4-H members find their self by losing them self in the service of others. </a:t>
            </a:r>
            <a:endParaRPr lang="en-US" altLang="en-US" sz="1100" dirty="0"/>
          </a:p>
          <a:p>
            <a:endParaRPr lang="en-US" dirty="0"/>
          </a:p>
        </p:txBody>
      </p:sp>
      <p:sp>
        <p:nvSpPr>
          <p:cNvPr id="4" name="Slide Number Placeholder 3"/>
          <p:cNvSpPr>
            <a:spLocks noGrp="1"/>
          </p:cNvSpPr>
          <p:nvPr>
            <p:ph type="sldNum" sz="quarter" idx="5"/>
          </p:nvPr>
        </p:nvSpPr>
        <p:spPr/>
        <p:txBody>
          <a:bodyPr/>
          <a:lstStyle/>
          <a:p>
            <a:fld id="{F39C5A6C-8081-45B7-8863-ECB38D7707F8}" type="slidenum">
              <a:rPr lang="en-US" smtClean="0"/>
              <a:t>6</a:t>
            </a:fld>
            <a:endParaRPr lang="en-US"/>
          </a:p>
        </p:txBody>
      </p:sp>
    </p:spTree>
    <p:extLst>
      <p:ext uri="{BB962C8B-B14F-4D97-AF65-F5344CB8AC3E}">
        <p14:creationId xmlns:p14="http://schemas.microsoft.com/office/powerpoint/2010/main" val="17529438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489">
              <a:defRPr/>
            </a:pPr>
            <a:fld id="{492531C7-A9EE-4BCC-A0B5-935497229500}" type="slidenum">
              <a:rPr lang="en-US">
                <a:solidFill>
                  <a:prstClr val="black"/>
                </a:solidFill>
                <a:latin typeface="Calibri" panose="020F0502020204030204"/>
              </a:rPr>
              <a:pPr defTabSz="966489">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938597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curriculum, workshops, projects, field trips are driven by this model/process.  Use it to plan, conduct and evaluate club experiences and club project groups.</a:t>
            </a:r>
          </a:p>
          <a:p>
            <a:endParaRPr lang="en-US" sz="700" dirty="0"/>
          </a:p>
          <a:p>
            <a:r>
              <a:rPr lang="en-US" dirty="0"/>
              <a:t>In 4-H, we tend to do the “DO and forget that the most important parts of the experience “Reflect” and “Apply.”</a:t>
            </a:r>
          </a:p>
          <a:p>
            <a:endParaRPr lang="en-US" sz="800" dirty="0"/>
          </a:p>
          <a:p>
            <a:pPr>
              <a:lnSpc>
                <a:spcPct val="80000"/>
              </a:lnSpc>
            </a:pPr>
            <a:r>
              <a:rPr lang="en-US" altLang="en-US" sz="1100" b="1" dirty="0">
                <a:latin typeface="Arial Narrow" pitchFamily="34" charset="0"/>
              </a:rPr>
              <a:t> </a:t>
            </a:r>
            <a:r>
              <a:rPr lang="en-US" altLang="en-US" b="1" dirty="0"/>
              <a:t>Handout</a:t>
            </a:r>
            <a:r>
              <a:rPr lang="en-US" altLang="en-US" dirty="0"/>
              <a:t> – </a:t>
            </a:r>
            <a:r>
              <a:rPr lang="en-US" altLang="en-US" u="sng" dirty="0"/>
              <a:t>4H.VOL.118 Experiential Learning</a:t>
            </a:r>
          </a:p>
          <a:p>
            <a:pPr>
              <a:lnSpc>
                <a:spcPct val="80000"/>
              </a:lnSpc>
            </a:pPr>
            <a:endParaRPr lang="en-US" altLang="en-US" sz="900" dirty="0"/>
          </a:p>
          <a:p>
            <a:pPr marL="235509" indent="-235509">
              <a:spcAft>
                <a:spcPts val="308"/>
              </a:spcAft>
              <a:buAutoNum type="arabicPeriod"/>
            </a:pPr>
            <a:r>
              <a:rPr lang="en-US" altLang="en-US" b="1" dirty="0"/>
              <a:t>Experience</a:t>
            </a:r>
            <a:r>
              <a:rPr lang="en-US" altLang="en-US" dirty="0"/>
              <a:t> is using project manual or educational resources to develop/lead learn experience, gaining knowledge and/or skills by making or doing something.</a:t>
            </a:r>
          </a:p>
          <a:p>
            <a:pPr>
              <a:spcAft>
                <a:spcPts val="308"/>
              </a:spcAft>
            </a:pPr>
            <a:r>
              <a:rPr lang="en-US" altLang="en-US" dirty="0"/>
              <a:t>Long term retention happens when we process the experience with the child/group.</a:t>
            </a:r>
          </a:p>
          <a:p>
            <a:pPr marL="235509" indent="-235509">
              <a:spcAft>
                <a:spcPts val="308"/>
              </a:spcAft>
              <a:buFont typeface="+mj-lt"/>
              <a:buAutoNum type="arabicPeriod" startAt="2"/>
            </a:pPr>
            <a:r>
              <a:rPr lang="en-US" altLang="en-US" b="1" dirty="0"/>
              <a:t>Share</a:t>
            </a:r>
            <a:r>
              <a:rPr lang="en-US" altLang="en-US" dirty="0"/>
              <a:t> is the child talking about what they did, how they felt, reactions, etc.</a:t>
            </a:r>
          </a:p>
          <a:p>
            <a:pPr marL="235509" indent="-235509">
              <a:spcAft>
                <a:spcPts val="308"/>
              </a:spcAft>
              <a:buAutoNum type="arabicPeriod" startAt="2"/>
            </a:pPr>
            <a:r>
              <a:rPr lang="en-US" altLang="en-US" b="1" dirty="0"/>
              <a:t>Process</a:t>
            </a:r>
            <a:r>
              <a:rPr lang="en-US" altLang="en-US" dirty="0"/>
              <a:t> is the child thinking through the experience by analyzing what they would do different, what they learned, how their experience differed from others and why, etc.</a:t>
            </a:r>
          </a:p>
          <a:p>
            <a:pPr marL="235509" indent="-235509">
              <a:spcAft>
                <a:spcPts val="308"/>
              </a:spcAft>
              <a:buAutoNum type="arabicPeriod" startAt="2"/>
            </a:pPr>
            <a:r>
              <a:rPr lang="en-US" altLang="en-US" b="1" dirty="0"/>
              <a:t>Generalize</a:t>
            </a:r>
            <a:r>
              <a:rPr lang="en-US" altLang="en-US" dirty="0"/>
              <a:t> is the child being encouraged to apply what they did to other experiences, to relate the experience to other life experiences.</a:t>
            </a:r>
          </a:p>
          <a:p>
            <a:pPr marL="235509" indent="-235509">
              <a:spcAft>
                <a:spcPts val="308"/>
              </a:spcAft>
              <a:buAutoNum type="arabicPeriod" startAt="2"/>
            </a:pPr>
            <a:r>
              <a:rPr lang="en-US" altLang="en-US" b="1" dirty="0"/>
              <a:t>Apply</a:t>
            </a:r>
            <a:r>
              <a:rPr lang="en-US" altLang="en-US" dirty="0"/>
              <a:t> is the child actually able to make connections between new knowledge/skill and other aspects of life.</a:t>
            </a:r>
          </a:p>
        </p:txBody>
      </p:sp>
      <p:sp>
        <p:nvSpPr>
          <p:cNvPr id="4" name="Slide Number Placeholder 3"/>
          <p:cNvSpPr>
            <a:spLocks noGrp="1"/>
          </p:cNvSpPr>
          <p:nvPr>
            <p:ph type="sldNum" sz="quarter" idx="5"/>
          </p:nvPr>
        </p:nvSpPr>
        <p:spPr/>
        <p:txBody>
          <a:bodyPr/>
          <a:lstStyle/>
          <a:p>
            <a:fld id="{F39C5A6C-8081-45B7-8863-ECB38D7707F8}" type="slidenum">
              <a:rPr lang="en-US" smtClean="0"/>
              <a:t>7</a:t>
            </a:fld>
            <a:endParaRPr lang="en-US"/>
          </a:p>
        </p:txBody>
      </p:sp>
    </p:spTree>
    <p:extLst>
      <p:ext uri="{BB962C8B-B14F-4D97-AF65-F5344CB8AC3E}">
        <p14:creationId xmlns:p14="http://schemas.microsoft.com/office/powerpoint/2010/main" val="2644968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528638" y="736600"/>
            <a:ext cx="6523037" cy="3668713"/>
          </a:xfrm>
          <a:solidFill>
            <a:srgbClr val="FFFFFF"/>
          </a:solidFill>
          <a:ln/>
        </p:spPr>
      </p:sp>
      <p:sp>
        <p:nvSpPr>
          <p:cNvPr id="52227" name="Rectangle 3"/>
          <p:cNvSpPr>
            <a:spLocks noGrp="1" noChangeArrowheads="1"/>
          </p:cNvSpPr>
          <p:nvPr>
            <p:ph type="body" idx="1"/>
          </p:nvPr>
        </p:nvSpPr>
        <p:spPr>
          <a:xfrm>
            <a:off x="1009474" y="4650232"/>
            <a:ext cx="5557030" cy="4487235"/>
          </a:xfrm>
          <a:solidFill>
            <a:srgbClr val="FFFFFF"/>
          </a:solidFill>
          <a:ln w="9525">
            <a:noFill/>
            <a:miter lim="800000"/>
            <a:headEnd/>
            <a:tailEnd/>
          </a:ln>
        </p:spPr>
        <p:txBody>
          <a:bodyPr lIns="99221" tIns="49611" rIns="99221" bIns="49611"/>
          <a:lstStyle/>
          <a:p>
            <a:pPr>
              <a:lnSpc>
                <a:spcPct val="90000"/>
              </a:lnSpc>
            </a:pPr>
            <a:r>
              <a:rPr lang="en-US" altLang="en-US" b="1" dirty="0">
                <a:latin typeface="Arial Narrow" pitchFamily="34" charset="0"/>
                <a:cs typeface="Times New Roman" pitchFamily="18" charset="0"/>
              </a:rPr>
              <a:t>Handout</a:t>
            </a:r>
            <a:r>
              <a:rPr lang="en-US" altLang="en-US" dirty="0">
                <a:latin typeface="Arial Narrow" pitchFamily="34" charset="0"/>
                <a:cs typeface="Times New Roman" pitchFamily="18" charset="0"/>
              </a:rPr>
              <a:t> – </a:t>
            </a:r>
            <a:r>
              <a:rPr lang="en-US" altLang="en-US" u="sng" dirty="0">
                <a:latin typeface="Arial Narrow" pitchFamily="34" charset="0"/>
                <a:cs typeface="Times New Roman" pitchFamily="18" charset="0"/>
              </a:rPr>
              <a:t>4H.VOL.135 Life Skills Definitions</a:t>
            </a:r>
          </a:p>
          <a:p>
            <a:pPr>
              <a:lnSpc>
                <a:spcPct val="90000"/>
              </a:lnSpc>
            </a:pPr>
            <a:r>
              <a:rPr lang="en-US" altLang="en-US" dirty="0">
                <a:latin typeface="Arial Narrow" pitchFamily="34" charset="0"/>
                <a:cs typeface="Times New Roman" pitchFamily="18" charset="0"/>
              </a:rPr>
              <a:t>Life skills are identified and associated with the familiar four H’s:  Head, Heart, Hands and Health.  There are two general categories of skill under each of the four headings.</a:t>
            </a:r>
          </a:p>
          <a:p>
            <a:pPr>
              <a:lnSpc>
                <a:spcPct val="90000"/>
              </a:lnSpc>
            </a:pPr>
            <a:r>
              <a:rPr lang="en-US" altLang="en-US" b="1" dirty="0">
                <a:latin typeface="Arial Narrow" pitchFamily="34" charset="0"/>
                <a:cs typeface="Times New Roman" pitchFamily="18" charset="0"/>
              </a:rPr>
              <a:t>Heart</a:t>
            </a:r>
          </a:p>
          <a:p>
            <a:pPr>
              <a:lnSpc>
                <a:spcPct val="90000"/>
              </a:lnSpc>
            </a:pPr>
            <a:r>
              <a:rPr lang="en-US" altLang="en-US" dirty="0">
                <a:latin typeface="Arial Narrow" pitchFamily="34" charset="0"/>
                <a:cs typeface="Times New Roman" pitchFamily="18" charset="0"/>
              </a:rPr>
              <a:t>	Relating and Caring</a:t>
            </a:r>
          </a:p>
          <a:p>
            <a:pPr>
              <a:lnSpc>
                <a:spcPct val="90000"/>
              </a:lnSpc>
            </a:pPr>
            <a:r>
              <a:rPr lang="en-US" altLang="en-US" b="1" dirty="0">
                <a:latin typeface="Arial Narrow" pitchFamily="34" charset="0"/>
                <a:cs typeface="Times New Roman" pitchFamily="18" charset="0"/>
              </a:rPr>
              <a:t>Hands</a:t>
            </a:r>
          </a:p>
          <a:p>
            <a:pPr>
              <a:lnSpc>
                <a:spcPct val="90000"/>
              </a:lnSpc>
            </a:pPr>
            <a:r>
              <a:rPr lang="en-US" altLang="en-US" dirty="0">
                <a:latin typeface="Arial Narrow" pitchFamily="34" charset="0"/>
                <a:cs typeface="Times New Roman" pitchFamily="18" charset="0"/>
              </a:rPr>
              <a:t>	Giving and Working</a:t>
            </a:r>
          </a:p>
          <a:p>
            <a:pPr>
              <a:lnSpc>
                <a:spcPct val="90000"/>
              </a:lnSpc>
            </a:pPr>
            <a:r>
              <a:rPr lang="en-US" altLang="en-US" b="1" dirty="0">
                <a:latin typeface="Arial Narrow" pitchFamily="34" charset="0"/>
                <a:cs typeface="Times New Roman" pitchFamily="18" charset="0"/>
              </a:rPr>
              <a:t>Health</a:t>
            </a:r>
          </a:p>
          <a:p>
            <a:pPr>
              <a:lnSpc>
                <a:spcPct val="90000"/>
              </a:lnSpc>
            </a:pPr>
            <a:r>
              <a:rPr lang="en-US" altLang="en-US" dirty="0">
                <a:latin typeface="Arial Narrow" pitchFamily="34" charset="0"/>
                <a:cs typeface="Times New Roman" pitchFamily="18" charset="0"/>
              </a:rPr>
              <a:t>	Living and Being</a:t>
            </a:r>
          </a:p>
          <a:p>
            <a:pPr>
              <a:lnSpc>
                <a:spcPct val="90000"/>
              </a:lnSpc>
            </a:pPr>
            <a:r>
              <a:rPr lang="en-US" altLang="en-US" b="1" dirty="0">
                <a:latin typeface="Arial Narrow" pitchFamily="34" charset="0"/>
                <a:cs typeface="Times New Roman" pitchFamily="18" charset="0"/>
              </a:rPr>
              <a:t>Head</a:t>
            </a:r>
          </a:p>
          <a:p>
            <a:pPr>
              <a:lnSpc>
                <a:spcPct val="90000"/>
              </a:lnSpc>
            </a:pPr>
            <a:r>
              <a:rPr lang="en-US" altLang="en-US" dirty="0">
                <a:latin typeface="Arial Narrow" pitchFamily="34" charset="0"/>
                <a:cs typeface="Times New Roman" pitchFamily="18" charset="0"/>
              </a:rPr>
              <a:t>	Thinking and Managing</a:t>
            </a:r>
          </a:p>
          <a:p>
            <a:pPr>
              <a:lnSpc>
                <a:spcPct val="90000"/>
              </a:lnSpc>
            </a:pPr>
            <a:endParaRPr lang="en-US" altLang="en-US" dirty="0">
              <a:latin typeface="Arial Narrow" pitchFamily="34" charset="0"/>
              <a:cs typeface="Times New Roman" pitchFamily="18" charset="0"/>
            </a:endParaRPr>
          </a:p>
          <a:p>
            <a:pPr>
              <a:lnSpc>
                <a:spcPct val="90000"/>
              </a:lnSpc>
            </a:pPr>
            <a:r>
              <a:rPr lang="en-US" altLang="en-US" dirty="0">
                <a:latin typeface="Arial Narrow" pitchFamily="34" charset="0"/>
                <a:cs typeface="Times New Roman" pitchFamily="18" charset="0"/>
              </a:rPr>
              <a:t>Radiating out from each quadrant are the life skills developed through 4-H project work.  As you work with youth in developing projects, programs and activities focus on one skill from each quadrant to provide balance in the development of the Head, Heart, Hands and Health of our members.</a:t>
            </a:r>
          </a:p>
          <a:p>
            <a:pPr>
              <a:lnSpc>
                <a:spcPct val="90000"/>
              </a:lnSpc>
            </a:pPr>
            <a:endParaRPr lang="en-US" altLang="en-US" dirty="0">
              <a:latin typeface="Arial Narrow" pitchFamily="34" charset="0"/>
              <a:cs typeface="Times New Roman" pitchFamily="18" charset="0"/>
            </a:endParaRPr>
          </a:p>
          <a:p>
            <a:pPr>
              <a:lnSpc>
                <a:spcPct val="90000"/>
              </a:lnSpc>
            </a:pPr>
            <a:r>
              <a:rPr lang="en-US" altLang="en-US" dirty="0">
                <a:latin typeface="Arial Narrow" pitchFamily="34" charset="0"/>
                <a:cs typeface="Times New Roman" pitchFamily="18" charset="0"/>
              </a:rPr>
              <a:t>Diversify focus/experiences so that youth develop each life skill during their 4-H career.</a:t>
            </a:r>
          </a:p>
          <a:p>
            <a:pPr>
              <a:lnSpc>
                <a:spcPct val="90000"/>
              </a:lnSpc>
            </a:pPr>
            <a:endParaRPr lang="en-US" altLang="en-US" dirty="0">
              <a:latin typeface="Arial Narrow" pitchFamily="34" charset="0"/>
              <a:cs typeface="Times New Roman" pitchFamily="18" charset="0"/>
            </a:endParaRPr>
          </a:p>
          <a:p>
            <a:pPr>
              <a:lnSpc>
                <a:spcPct val="90000"/>
              </a:lnSpc>
            </a:pPr>
            <a:r>
              <a:rPr lang="en-US" altLang="en-US" dirty="0">
                <a:latin typeface="Arial Narrow" pitchFamily="34" charset="0"/>
                <a:cs typeface="Times New Roman" pitchFamily="18" charset="0"/>
              </a:rPr>
              <a:t>DO NOT assume you know the 4-H definition of the life skill.  You will be surprised by the definition and characteristics the life skill is focused on developing.</a:t>
            </a:r>
          </a:p>
        </p:txBody>
      </p:sp>
      <p:sp>
        <p:nvSpPr>
          <p:cNvPr id="5222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F6D71786-7BD1-4571-8D9C-DCC26B1630F3}" type="slidenum">
              <a:rPr lang="en-US" altLang="en-US" sz="1100"/>
              <a:pPr/>
              <a:t>8</a:t>
            </a:fld>
            <a:endParaRPr lang="en-US" altLang="en-US" sz="1100"/>
          </a:p>
        </p:txBody>
      </p:sp>
      <p:sp>
        <p:nvSpPr>
          <p:cNvPr id="52229"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504825" y="741363"/>
            <a:ext cx="6565900" cy="3694112"/>
          </a:xfrm>
          <a:solidFill>
            <a:srgbClr val="FFFFFF"/>
          </a:solidFill>
          <a:ln/>
        </p:spPr>
      </p:sp>
      <p:sp>
        <p:nvSpPr>
          <p:cNvPr id="76803" name="Rectangle 3"/>
          <p:cNvSpPr>
            <a:spLocks noGrp="1" noChangeArrowheads="1"/>
          </p:cNvSpPr>
          <p:nvPr>
            <p:ph type="body" idx="1"/>
          </p:nvPr>
        </p:nvSpPr>
        <p:spPr>
          <a:xfrm>
            <a:off x="631333" y="4604593"/>
            <a:ext cx="3026267" cy="4256306"/>
          </a:xfrm>
          <a:solidFill>
            <a:srgbClr val="FFFFFF"/>
          </a:solidFill>
          <a:ln>
            <a:noFill/>
          </a:ln>
        </p:spPr>
        <p:txBody>
          <a:bodyPr lIns="99221" tIns="49611" rIns="99221" bIns="49611"/>
          <a:lstStyle/>
          <a:p>
            <a:pPr marL="124690" indent="-124690">
              <a:spcBef>
                <a:spcPct val="0"/>
              </a:spcBef>
              <a:defRPr/>
            </a:pPr>
            <a:r>
              <a:rPr lang="en-US" sz="1100" b="1" dirty="0">
                <a:latin typeface="Arial Narrow" pitchFamily="34" charset="0"/>
              </a:rPr>
              <a:t>Handout:  </a:t>
            </a:r>
            <a:r>
              <a:rPr lang="en-US" sz="1100" u="sng" dirty="0">
                <a:latin typeface="Arial Narrow" pitchFamily="34" charset="0"/>
              </a:rPr>
              <a:t>4H.VOL.105 Recognition Mode</a:t>
            </a:r>
            <a:r>
              <a:rPr lang="en-US" sz="1100" dirty="0">
                <a:latin typeface="Arial Narrow" pitchFamily="34" charset="0"/>
              </a:rPr>
              <a:t>l</a:t>
            </a:r>
          </a:p>
          <a:p>
            <a:pPr marL="124690" indent="-124690">
              <a:spcBef>
                <a:spcPct val="0"/>
              </a:spcBef>
              <a:defRPr/>
            </a:pPr>
            <a:r>
              <a:rPr lang="en-US" sz="1000" b="1" dirty="0">
                <a:latin typeface="Arial Narrow" pitchFamily="34" charset="0"/>
              </a:rPr>
              <a:t>Five Forms of 4-H Recognition</a:t>
            </a:r>
            <a:endParaRPr lang="en-US" sz="1000" b="1" dirty="0">
              <a:effectLst>
                <a:outerShdw blurRad="38100" dist="38100" dir="2700000" algn="tl">
                  <a:srgbClr val="C0C0C0"/>
                </a:outerShdw>
              </a:effectLst>
              <a:latin typeface="Arial Narrow" pitchFamily="34" charset="0"/>
            </a:endParaRPr>
          </a:p>
          <a:p>
            <a:pPr marL="124690" indent="-124690">
              <a:buClr>
                <a:schemeClr val="tx1"/>
              </a:buClr>
              <a:buFontTx/>
              <a:buChar char="•"/>
              <a:defRPr/>
            </a:pPr>
            <a:r>
              <a:rPr lang="en-US" sz="1000" dirty="0">
                <a:latin typeface="Arial Narrow" pitchFamily="34" charset="0"/>
              </a:rPr>
              <a:t>Participation – personal choice to participate  in a 4-H experience</a:t>
            </a:r>
          </a:p>
          <a:p>
            <a:pPr marL="124690" indent="-124690">
              <a:buClr>
                <a:schemeClr val="tx1"/>
              </a:buClr>
              <a:buFontTx/>
              <a:buChar char="•"/>
              <a:defRPr/>
            </a:pPr>
            <a:r>
              <a:rPr lang="en-US" sz="1000" dirty="0">
                <a:latin typeface="Arial Narrow" pitchFamily="34" charset="0"/>
              </a:rPr>
              <a:t>Progress Toward Personal Goals - setting and achieving personal goals</a:t>
            </a:r>
          </a:p>
          <a:p>
            <a:pPr marL="124690" indent="-124690">
              <a:buClr>
                <a:schemeClr val="tx1"/>
              </a:buClr>
              <a:buFontTx/>
              <a:buChar char="•"/>
              <a:defRPr/>
            </a:pPr>
            <a:r>
              <a:rPr lang="en-US" sz="1000" dirty="0">
                <a:latin typeface="Arial Narrow" pitchFamily="34" charset="0"/>
              </a:rPr>
              <a:t>Standards of Excellence - Danish System of Blue, Red and White Awards</a:t>
            </a:r>
          </a:p>
          <a:p>
            <a:pPr marL="124690" indent="-124690">
              <a:buClr>
                <a:schemeClr val="tx1"/>
              </a:buClr>
              <a:buFontTx/>
              <a:buChar char="•"/>
              <a:defRPr/>
            </a:pPr>
            <a:r>
              <a:rPr lang="en-US" sz="1000" dirty="0">
                <a:latin typeface="Arial Narrow" pitchFamily="34" charset="0"/>
              </a:rPr>
              <a:t>Peer Competition - Placing items First, Second, and Third</a:t>
            </a:r>
          </a:p>
          <a:p>
            <a:pPr marL="124690" indent="-124690">
              <a:spcAft>
                <a:spcPts val="411"/>
              </a:spcAft>
              <a:buClr>
                <a:schemeClr val="tx1"/>
              </a:buClr>
              <a:buFontTx/>
              <a:buChar char="•"/>
              <a:defRPr/>
            </a:pPr>
            <a:r>
              <a:rPr lang="en-US" sz="1000" dirty="0">
                <a:latin typeface="Arial Narrow" pitchFamily="34" charset="0"/>
              </a:rPr>
              <a:t>Cooperation - young people become self-directing, productive and contributing citizens</a:t>
            </a:r>
          </a:p>
          <a:p>
            <a:pPr>
              <a:spcAft>
                <a:spcPts val="411"/>
              </a:spcAft>
              <a:buClr>
                <a:schemeClr val="tx1"/>
              </a:buClr>
              <a:defRPr/>
            </a:pPr>
            <a:r>
              <a:rPr lang="en-US" sz="1000" b="1" cap="small" dirty="0">
                <a:latin typeface="Arial Narrow" panose="020B0606020202030204" pitchFamily="34" charset="0"/>
              </a:rPr>
              <a:t>Participation - </a:t>
            </a:r>
            <a:r>
              <a:rPr lang="en-US" sz="1000" dirty="0">
                <a:latin typeface="Arial Narrow" panose="020B0606020202030204" pitchFamily="34" charset="0"/>
              </a:rPr>
              <a:t>Participation emphasizes the importance of praising young people who have chosen to be involved in a 4-H educational experiences.  For some young people, especially beginners, limited resource, and those with disabilities, taking part in a 4-H learning experience is a significant accomplishment. </a:t>
            </a:r>
          </a:p>
          <a:p>
            <a:pPr>
              <a:spcAft>
                <a:spcPts val="411"/>
              </a:spcAft>
            </a:pPr>
            <a:r>
              <a:rPr lang="en-US" sz="1000" b="1" dirty="0">
                <a:latin typeface="Arial Narrow" panose="020B0606020202030204" pitchFamily="34" charset="0"/>
              </a:rPr>
              <a:t>Progress Toward Self-Set Goals - </a:t>
            </a:r>
            <a:r>
              <a:rPr lang="en-US" sz="1000" dirty="0">
                <a:latin typeface="Arial Narrow" panose="020B0606020202030204" pitchFamily="34" charset="0"/>
              </a:rPr>
              <a:t>An important part of 4-H is helping young people learn to set goals and then planning ways to achieve their goals. The challenge is helping young people set realistic goals and then recognize them for making progress, no matter how small or large.  Or, challenging them to be responsible for making progress. </a:t>
            </a:r>
            <a:r>
              <a:rPr lang="en-US" sz="1000" i="1" dirty="0">
                <a:latin typeface="Arial Narrow" panose="020B0606020202030204" pitchFamily="34" charset="0"/>
              </a:rPr>
              <a:t>Plan the Work. Work the Plan.</a:t>
            </a:r>
          </a:p>
        </p:txBody>
      </p:sp>
      <p:sp>
        <p:nvSpPr>
          <p:cNvPr id="54276" name="Rectangle 4"/>
          <p:cNvSpPr>
            <a:spLocks noChangeArrowheads="1"/>
          </p:cNvSpPr>
          <p:nvPr/>
        </p:nvSpPr>
        <p:spPr bwMode="auto">
          <a:xfrm>
            <a:off x="3774723" y="4604592"/>
            <a:ext cx="3169920" cy="4256305"/>
          </a:xfrm>
          <a:prstGeom prst="rect">
            <a:avLst/>
          </a:prstGeom>
          <a:solidFill>
            <a:srgbClr val="FFFFFF"/>
          </a:solidFill>
          <a:ln w="9525">
            <a:solidFill>
              <a:schemeClr val="bg1"/>
            </a:solidFill>
            <a:miter lim="800000"/>
            <a:headEnd/>
            <a:tailEnd/>
          </a:ln>
        </p:spPr>
        <p:txBody>
          <a:bodyPr lIns="99221" tIns="49611" rIns="99221" bIns="49611"/>
          <a:lstStyle>
            <a:lvl1pPr marL="120650" indent="-120650">
              <a:defRPr sz="2400">
                <a:solidFill>
                  <a:schemeClr val="tx1"/>
                </a:solidFill>
                <a:latin typeface="Abadi MT Condensed" pitchFamily="34" charset="0"/>
              </a:defRPr>
            </a:lvl1pPr>
            <a:lvl2pPr marL="742950" indent="-285750">
              <a:defRPr sz="2400">
                <a:solidFill>
                  <a:schemeClr val="tx1"/>
                </a:solidFill>
                <a:latin typeface="Abadi MT Condensed" pitchFamily="34" charset="0"/>
              </a:defRPr>
            </a:lvl2pPr>
            <a:lvl3pPr marL="1143000" indent="-228600">
              <a:defRPr sz="2400">
                <a:solidFill>
                  <a:schemeClr val="tx1"/>
                </a:solidFill>
                <a:latin typeface="Abadi MT Condensed" pitchFamily="34" charset="0"/>
              </a:defRPr>
            </a:lvl3pPr>
            <a:lvl4pPr marL="1600200" indent="-228600">
              <a:defRPr sz="2400">
                <a:solidFill>
                  <a:schemeClr val="tx1"/>
                </a:solidFill>
                <a:latin typeface="Abadi MT Condensed" pitchFamily="34" charset="0"/>
              </a:defRPr>
            </a:lvl4pPr>
            <a:lvl5pPr marL="2057400" indent="-228600">
              <a:defRPr sz="2400">
                <a:solidFill>
                  <a:schemeClr val="tx1"/>
                </a:solidFill>
                <a:latin typeface="Abadi MT Condensed" pitchFamily="34" charset="0"/>
              </a:defRPr>
            </a:lvl5pPr>
            <a:lvl6pPr marL="2514600" indent="-228600" eaLnBrk="0" fontAlgn="base" hangingPunct="0">
              <a:spcBef>
                <a:spcPct val="0"/>
              </a:spcBef>
              <a:spcAft>
                <a:spcPct val="0"/>
              </a:spcAft>
              <a:defRPr sz="2400">
                <a:solidFill>
                  <a:schemeClr val="tx1"/>
                </a:solidFill>
                <a:latin typeface="Abadi MT Condensed" pitchFamily="34" charset="0"/>
              </a:defRPr>
            </a:lvl6pPr>
            <a:lvl7pPr marL="2971800" indent="-228600" eaLnBrk="0" fontAlgn="base" hangingPunct="0">
              <a:spcBef>
                <a:spcPct val="0"/>
              </a:spcBef>
              <a:spcAft>
                <a:spcPct val="0"/>
              </a:spcAft>
              <a:defRPr sz="2400">
                <a:solidFill>
                  <a:schemeClr val="tx1"/>
                </a:solidFill>
                <a:latin typeface="Abadi MT Condensed" pitchFamily="34" charset="0"/>
              </a:defRPr>
            </a:lvl7pPr>
            <a:lvl8pPr marL="3429000" indent="-228600" eaLnBrk="0" fontAlgn="base" hangingPunct="0">
              <a:spcBef>
                <a:spcPct val="0"/>
              </a:spcBef>
              <a:spcAft>
                <a:spcPct val="0"/>
              </a:spcAft>
              <a:defRPr sz="2400">
                <a:solidFill>
                  <a:schemeClr val="tx1"/>
                </a:solidFill>
                <a:latin typeface="Abadi MT Condensed" pitchFamily="34" charset="0"/>
              </a:defRPr>
            </a:lvl8pPr>
            <a:lvl9pPr marL="3886200" indent="-228600" eaLnBrk="0" fontAlgn="base" hangingPunct="0">
              <a:spcBef>
                <a:spcPct val="0"/>
              </a:spcBef>
              <a:spcAft>
                <a:spcPct val="0"/>
              </a:spcAft>
              <a:defRPr sz="2400">
                <a:solidFill>
                  <a:schemeClr val="tx1"/>
                </a:solidFill>
                <a:latin typeface="Abadi MT Condensed" pitchFamily="34" charset="0"/>
              </a:defRPr>
            </a:lvl9pPr>
          </a:lstStyle>
          <a:p>
            <a:pPr marL="0" indent="0">
              <a:spcAft>
                <a:spcPts val="411"/>
              </a:spcAft>
            </a:pPr>
            <a:r>
              <a:rPr lang="en-US" sz="1000" b="1" cap="small" dirty="0">
                <a:latin typeface="Arial Narrow" panose="020B0606020202030204" pitchFamily="34" charset="0"/>
              </a:rPr>
              <a:t>Achieving Standards of Excellence </a:t>
            </a:r>
            <a:r>
              <a:rPr lang="en-US" sz="1000" dirty="0">
                <a:latin typeface="Arial Narrow" panose="020B0606020202030204" pitchFamily="34" charset="0"/>
              </a:rPr>
              <a:t>– Quality is measured against known and published product standards and the fulfillment of any exhibit requirements.  Youth can personally assess their skills and knowledge using the published tool.  A commonly accepted form used by 4-H is the Danish Award system.  This systems consists of awarding blue-red-white ribbons without any ranking within the ribbon groups.  There is no special formula about the number of blue, red or white ribbons awarded. </a:t>
            </a:r>
          </a:p>
          <a:p>
            <a:pPr marL="0" indent="0">
              <a:spcAft>
                <a:spcPts val="411"/>
              </a:spcAft>
            </a:pPr>
            <a:r>
              <a:rPr lang="en-US" sz="1000" b="1" cap="small" dirty="0">
                <a:latin typeface="Arial Narrow" panose="020B0606020202030204" pitchFamily="34" charset="0"/>
              </a:rPr>
              <a:t>Peer Competition - </a:t>
            </a:r>
            <a:r>
              <a:rPr lang="en-US" sz="1000" dirty="0">
                <a:latin typeface="Arial Narrow" panose="020B0606020202030204" pitchFamily="34" charset="0"/>
              </a:rPr>
              <a:t>This recognition results when individuals seek to be the best or do better than the other competitors.  There are winners and losers (those who were not the best).  4-H members who are not first or champion can learn to improve their skills, but often the emphasis placed on the winner overshadows what others have done, learned or achieved. </a:t>
            </a:r>
            <a:r>
              <a:rPr lang="en-US" sz="1000" i="1" dirty="0">
                <a:latin typeface="Arial Narrow" panose="020B0606020202030204" pitchFamily="34" charset="0"/>
              </a:rPr>
              <a:t>Debrief with the child.</a:t>
            </a:r>
          </a:p>
          <a:p>
            <a:pPr marL="0" indent="0">
              <a:spcAft>
                <a:spcPts val="411"/>
              </a:spcAft>
            </a:pPr>
            <a:r>
              <a:rPr lang="en-US" sz="1000" b="1" cap="small" dirty="0">
                <a:latin typeface="Arial Narrow" panose="020B0606020202030204" pitchFamily="34" charset="0"/>
              </a:rPr>
              <a:t>Cooperation</a:t>
            </a:r>
            <a:r>
              <a:rPr lang="en-US" sz="1000" b="1" i="1" dirty="0">
                <a:latin typeface="Arial Narrow" panose="020B0606020202030204" pitchFamily="34" charset="0"/>
              </a:rPr>
              <a:t> – </a:t>
            </a:r>
            <a:r>
              <a:rPr lang="en-US" sz="1000" dirty="0">
                <a:latin typeface="Arial Narrow" panose="020B0606020202030204" pitchFamily="34" charset="0"/>
              </a:rPr>
              <a:t>A primary goal of 4-H is to help young people become self-directing, productive and contributing citizens.  We are helping them to learn to work cooperatively in an increasingly interdependent global world.  Recognizing young people who work together to learn and achieve goals is a natural part of our recognition model.  </a:t>
            </a:r>
          </a:p>
          <a:p>
            <a:pPr marL="0" indent="0">
              <a:spcAft>
                <a:spcPts val="411"/>
              </a:spcAft>
            </a:pPr>
            <a:r>
              <a:rPr lang="en-US" sz="1000" dirty="0">
                <a:latin typeface="Arial Narrow" panose="020B0606020202030204" pitchFamily="34" charset="0"/>
              </a:rPr>
              <a:t>When young people work together, they examine their own skills and abilities and explore solutions beyond their own ideas.  </a:t>
            </a:r>
          </a:p>
        </p:txBody>
      </p:sp>
      <p:sp>
        <p:nvSpPr>
          <p:cNvPr id="5427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fld id="{4C0557B0-3CFE-49C3-B85C-8AE8A8FBF0B7}" type="slidenum">
              <a:rPr lang="en-US" altLang="en-US" sz="1100"/>
              <a:pPr/>
              <a:t>9</a:t>
            </a:fld>
            <a:endParaRPr lang="en-US" altLang="en-US" sz="1100" dirty="0"/>
          </a:p>
        </p:txBody>
      </p:sp>
      <p:sp>
        <p:nvSpPr>
          <p:cNvPr id="54278" name="Footer Placeholder 7"/>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098">
              <a:defRPr sz="2500">
                <a:solidFill>
                  <a:schemeClr val="tx1"/>
                </a:solidFill>
                <a:latin typeface="Abadi MT Condensed" pitchFamily="34" charset="0"/>
              </a:defRPr>
            </a:lvl1pPr>
            <a:lvl2pPr marL="765403" indent="-294385" defTabSz="991098">
              <a:defRPr sz="2500">
                <a:solidFill>
                  <a:schemeClr val="tx1"/>
                </a:solidFill>
                <a:latin typeface="Abadi MT Condensed" pitchFamily="34" charset="0"/>
              </a:defRPr>
            </a:lvl2pPr>
            <a:lvl3pPr marL="1177541" indent="-235509" defTabSz="991098">
              <a:defRPr sz="2500">
                <a:solidFill>
                  <a:schemeClr val="tx1"/>
                </a:solidFill>
                <a:latin typeface="Abadi MT Condensed" pitchFamily="34" charset="0"/>
              </a:defRPr>
            </a:lvl3pPr>
            <a:lvl4pPr marL="1648557" indent="-235509" defTabSz="991098">
              <a:defRPr sz="2500">
                <a:solidFill>
                  <a:schemeClr val="tx1"/>
                </a:solidFill>
                <a:latin typeface="Abadi MT Condensed" pitchFamily="34" charset="0"/>
              </a:defRPr>
            </a:lvl4pPr>
            <a:lvl5pPr marL="2119574" indent="-235509" defTabSz="991098">
              <a:defRPr sz="2500">
                <a:solidFill>
                  <a:schemeClr val="tx1"/>
                </a:solidFill>
                <a:latin typeface="Abadi MT Condensed" pitchFamily="34" charset="0"/>
              </a:defRPr>
            </a:lvl5pPr>
            <a:lvl6pPr marL="2590591" indent="-235509" defTabSz="991098" eaLnBrk="0" fontAlgn="base" hangingPunct="0">
              <a:spcBef>
                <a:spcPct val="0"/>
              </a:spcBef>
              <a:spcAft>
                <a:spcPct val="0"/>
              </a:spcAft>
              <a:defRPr sz="2500">
                <a:solidFill>
                  <a:schemeClr val="tx1"/>
                </a:solidFill>
                <a:latin typeface="Abadi MT Condensed" pitchFamily="34" charset="0"/>
              </a:defRPr>
            </a:lvl6pPr>
            <a:lvl7pPr marL="3061608" indent="-235509" defTabSz="991098" eaLnBrk="0" fontAlgn="base" hangingPunct="0">
              <a:spcBef>
                <a:spcPct val="0"/>
              </a:spcBef>
              <a:spcAft>
                <a:spcPct val="0"/>
              </a:spcAft>
              <a:defRPr sz="2500">
                <a:solidFill>
                  <a:schemeClr val="tx1"/>
                </a:solidFill>
                <a:latin typeface="Abadi MT Condensed" pitchFamily="34" charset="0"/>
              </a:defRPr>
            </a:lvl7pPr>
            <a:lvl8pPr marL="3532623" indent="-235509" defTabSz="991098" eaLnBrk="0" fontAlgn="base" hangingPunct="0">
              <a:spcBef>
                <a:spcPct val="0"/>
              </a:spcBef>
              <a:spcAft>
                <a:spcPct val="0"/>
              </a:spcAft>
              <a:defRPr sz="2500">
                <a:solidFill>
                  <a:schemeClr val="tx1"/>
                </a:solidFill>
                <a:latin typeface="Abadi MT Condensed" pitchFamily="34" charset="0"/>
              </a:defRPr>
            </a:lvl8pPr>
            <a:lvl9pPr marL="4003640" indent="-235509" defTabSz="991098" eaLnBrk="0" fontAlgn="base" hangingPunct="0">
              <a:spcBef>
                <a:spcPct val="0"/>
              </a:spcBef>
              <a:spcAft>
                <a:spcPct val="0"/>
              </a:spcAft>
              <a:defRPr sz="2500">
                <a:solidFill>
                  <a:schemeClr val="tx1"/>
                </a:solidFill>
                <a:latin typeface="Abadi MT Condensed" pitchFamily="34" charset="0"/>
              </a:defRPr>
            </a:lvl9pPr>
          </a:lstStyle>
          <a:p>
            <a:r>
              <a:rPr lang="en-US" altLang="en-US" sz="1100"/>
              <a:t>Oklahoma 4-H Volunteer Management System</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BFFB-A540-6648-9625-4836B62317FE}"/>
              </a:ext>
            </a:extLst>
          </p:cNvPr>
          <p:cNvSpPr>
            <a:spLocks noGrp="1"/>
          </p:cNvSpPr>
          <p:nvPr>
            <p:ph type="ctrTitle" hasCustomPrompt="1"/>
          </p:nvPr>
        </p:nvSpPr>
        <p:spPr>
          <a:xfrm>
            <a:off x="3867461" y="2822812"/>
            <a:ext cx="7342208" cy="1089529"/>
          </a:xfrm>
          <a:prstGeom prst="rect">
            <a:avLst/>
          </a:prstGeom>
        </p:spPr>
        <p:txBody>
          <a:bodyPr wrap="square" anchor="b">
            <a:spAutoFit/>
          </a:bodyPr>
          <a:lstStyle>
            <a:lvl1pPr algn="l">
              <a:defRPr sz="7200">
                <a:solidFill>
                  <a:schemeClr val="bg1"/>
                </a:solidFill>
                <a:latin typeface="Fjalla One" panose="02000506040000020004" pitchFamily="2" charset="0"/>
              </a:defRPr>
            </a:lvl1pPr>
          </a:lstStyle>
          <a:p>
            <a:r>
              <a:rPr lang="en-US" dirty="0"/>
              <a:t>PRESENTATION TITLE</a:t>
            </a:r>
          </a:p>
        </p:txBody>
      </p:sp>
      <p:sp>
        <p:nvSpPr>
          <p:cNvPr id="3" name="Subtitle 2">
            <a:extLst>
              <a:ext uri="{FF2B5EF4-FFF2-40B4-BE49-F238E27FC236}">
                <a16:creationId xmlns:a16="http://schemas.microsoft.com/office/drawing/2014/main" id="{4FC73EC4-0299-014F-AB63-5613D710FC09}"/>
              </a:ext>
            </a:extLst>
          </p:cNvPr>
          <p:cNvSpPr>
            <a:spLocks noGrp="1"/>
          </p:cNvSpPr>
          <p:nvPr>
            <p:ph type="subTitle" idx="1" hasCustomPrompt="1"/>
          </p:nvPr>
        </p:nvSpPr>
        <p:spPr>
          <a:xfrm>
            <a:off x="3867461" y="3730017"/>
            <a:ext cx="6659301" cy="424732"/>
          </a:xfrm>
          <a:prstGeom prst="rect">
            <a:avLst/>
          </a:prstGeom>
        </p:spPr>
        <p:txBody>
          <a:bodyPr wrap="square">
            <a:spAutoFit/>
          </a:bodyPr>
          <a:lstStyle>
            <a:lvl1pPr marL="0" indent="0" algn="l">
              <a:buNone/>
              <a:defRPr sz="2400" b="1">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NAME OF PRESENTER)</a:t>
            </a:r>
          </a:p>
        </p:txBody>
      </p:sp>
    </p:spTree>
    <p:extLst>
      <p:ext uri="{BB962C8B-B14F-4D97-AF65-F5344CB8AC3E}">
        <p14:creationId xmlns:p14="http://schemas.microsoft.com/office/powerpoint/2010/main" val="1709321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fld id="{17665653-8E60-47E1-8531-023BC238F27E}" type="datetimeFigureOut">
              <a:rPr lang="en-US"/>
              <a:pPr>
                <a:defRPr/>
              </a:pPr>
              <a:t>8/12/2022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5DBED8CC-E92C-4431-8F03-A49DB1D1A6EC}" type="slidenum">
              <a:rPr lang="en-US"/>
              <a:pPr>
                <a:defRPr/>
              </a:pPr>
              <a:t>‹#›</a:t>
            </a:fld>
            <a:endParaRPr lang="en-US" dirty="0"/>
          </a:p>
        </p:txBody>
      </p:sp>
    </p:spTree>
    <p:extLst>
      <p:ext uri="{BB962C8B-B14F-4D97-AF65-F5344CB8AC3E}">
        <p14:creationId xmlns:p14="http://schemas.microsoft.com/office/powerpoint/2010/main" val="348957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2F190C-E5F5-4DC4-A20F-DEF3CD903B15}" type="slidenum">
              <a:rPr lang="en-US"/>
              <a:pPr>
                <a:defRPr/>
              </a:pPr>
              <a:t>‹#›</a:t>
            </a:fld>
            <a:endParaRPr lang="en-US"/>
          </a:p>
        </p:txBody>
      </p:sp>
    </p:spTree>
    <p:extLst>
      <p:ext uri="{BB962C8B-B14F-4D97-AF65-F5344CB8AC3E}">
        <p14:creationId xmlns:p14="http://schemas.microsoft.com/office/powerpoint/2010/main" val="802457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AB67FC0-0497-4014-8B5D-96934DF0281C}" type="slidenum">
              <a:rPr lang="en-US"/>
              <a:pPr>
                <a:defRPr/>
              </a:pPr>
              <a:t>‹#›</a:t>
            </a:fld>
            <a:endParaRPr lang="en-US"/>
          </a:p>
        </p:txBody>
      </p:sp>
    </p:spTree>
    <p:extLst>
      <p:ext uri="{BB962C8B-B14F-4D97-AF65-F5344CB8AC3E}">
        <p14:creationId xmlns:p14="http://schemas.microsoft.com/office/powerpoint/2010/main" val="91410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512CC1-98EB-4C79-8571-65B726A3D290}" type="slidenum">
              <a:rPr lang="en-US"/>
              <a:pPr>
                <a:defRPr/>
              </a:pPr>
              <a:t>‹#›</a:t>
            </a:fld>
            <a:endParaRPr lang="en-US"/>
          </a:p>
        </p:txBody>
      </p:sp>
    </p:spTree>
    <p:extLst>
      <p:ext uri="{BB962C8B-B14F-4D97-AF65-F5344CB8AC3E}">
        <p14:creationId xmlns:p14="http://schemas.microsoft.com/office/powerpoint/2010/main" val="3352131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A33E4-AD2D-4133-801F-6443399B4E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4C98BB-F7AE-4528-B9C3-F31B14596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CD8A3-1208-4245-A6FE-D7B1BE5ABD25}"/>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5" name="Footer Placeholder 4">
            <a:extLst>
              <a:ext uri="{FF2B5EF4-FFF2-40B4-BE49-F238E27FC236}">
                <a16:creationId xmlns:a16="http://schemas.microsoft.com/office/drawing/2014/main" id="{D85234C4-08FA-458F-BE50-E322AE3EE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03BF5-49D9-469F-86FB-C8E85227E5A3}"/>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49005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E8E0-2790-4EE0-A197-4356DCC09B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375CC-E3CB-424D-BA7E-97655C8539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C88E2-AE59-4BC5-B5B4-EE2CE35AA025}"/>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5" name="Footer Placeholder 4">
            <a:extLst>
              <a:ext uri="{FF2B5EF4-FFF2-40B4-BE49-F238E27FC236}">
                <a16:creationId xmlns:a16="http://schemas.microsoft.com/office/drawing/2014/main" id="{BAC93D14-DB56-45A3-8E41-4E1B685E5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36207-2879-4A2A-8230-A53B1A0C4460}"/>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370767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8B90-97D1-491B-908A-E512303E65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8468B-136D-4D1B-9792-1CF4F899A2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AF510-D6F0-4421-9528-5733F93BE629}"/>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5" name="Footer Placeholder 4">
            <a:extLst>
              <a:ext uri="{FF2B5EF4-FFF2-40B4-BE49-F238E27FC236}">
                <a16:creationId xmlns:a16="http://schemas.microsoft.com/office/drawing/2014/main" id="{848CC980-F5AC-4BC9-85C1-767F6D85C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CFAAA6-AE78-4F70-B275-4CEC87B498EE}"/>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1511095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71D4-FF26-481A-81E8-77B39C834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3AC7A-DBC1-4EAB-96F9-176B6A7778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7DBE08-01F6-4A54-A993-47B73A67EB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4FDB5-9D7D-4CC0-AC59-A1D5BEB64670}"/>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6" name="Footer Placeholder 5">
            <a:extLst>
              <a:ext uri="{FF2B5EF4-FFF2-40B4-BE49-F238E27FC236}">
                <a16:creationId xmlns:a16="http://schemas.microsoft.com/office/drawing/2014/main" id="{3440A791-5B87-4DE8-AFDF-25EB956B0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C4E296-5205-4F4E-9315-4BDE3C3381EF}"/>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1989382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8270-75E8-4E10-8E24-24C67CCC77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E7AD3C-6447-4B3A-B0FA-D1B75B0EAD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08369D-3E52-4C6D-B4DE-3858D4DF3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BA952D-0302-4477-8D05-92365B8F6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C5767-EB29-440A-A2EE-E11BCE2C75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31F0F9-C646-46D9-9CEE-BE4121766CE6}"/>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8" name="Footer Placeholder 7">
            <a:extLst>
              <a:ext uri="{FF2B5EF4-FFF2-40B4-BE49-F238E27FC236}">
                <a16:creationId xmlns:a16="http://schemas.microsoft.com/office/drawing/2014/main" id="{A3BEB6ED-BF21-4476-B6CE-89C4B64444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87CBF8-479C-44EB-BFAB-A84BE695B870}"/>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3904739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7B27F-A8B4-4F27-BE15-17CF17EE79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126F10-A761-4299-9D54-5A08710E31DE}"/>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4" name="Footer Placeholder 3">
            <a:extLst>
              <a:ext uri="{FF2B5EF4-FFF2-40B4-BE49-F238E27FC236}">
                <a16:creationId xmlns:a16="http://schemas.microsoft.com/office/drawing/2014/main" id="{C7B11116-A3BC-4E27-9D67-76F6813117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E96BC7-2D3F-485B-947A-5700628C7B28}"/>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407575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AAAF-162B-764C-9165-99A03925133D}"/>
              </a:ext>
            </a:extLst>
          </p:cNvPr>
          <p:cNvSpPr>
            <a:spLocks noGrp="1"/>
          </p:cNvSpPr>
          <p:nvPr>
            <p:ph type="title" hasCustomPrompt="1"/>
          </p:nvPr>
        </p:nvSpPr>
        <p:spPr>
          <a:xfrm>
            <a:off x="838200" y="2983745"/>
            <a:ext cx="10515600" cy="964880"/>
          </a:xfrm>
          <a:prstGeom prst="rect">
            <a:avLst/>
          </a:prstGeom>
        </p:spPr>
        <p:txBody>
          <a:bodyPr>
            <a:spAutoFit/>
          </a:bodyPr>
          <a:lstStyle>
            <a:lvl1pPr algn="ctr">
              <a:defRPr sz="6300">
                <a:solidFill>
                  <a:srgbClr val="449966"/>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2578454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786BF6-54DD-4271-9F8B-A17166E72563}"/>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3" name="Footer Placeholder 2">
            <a:extLst>
              <a:ext uri="{FF2B5EF4-FFF2-40B4-BE49-F238E27FC236}">
                <a16:creationId xmlns:a16="http://schemas.microsoft.com/office/drawing/2014/main" id="{FB37F966-BC8B-4997-AB0B-85D1D72084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8F3560-456E-4DED-9AC8-49B291517261}"/>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852987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7606-0BCF-4C0A-89B3-C3582DC9E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096202-16F7-42CA-A5BA-21E1D1BB1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88582A-5708-4372-B9B5-09B013215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BFDB3-337A-4F78-B437-536DAF724E0F}"/>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6" name="Footer Placeholder 5">
            <a:extLst>
              <a:ext uri="{FF2B5EF4-FFF2-40B4-BE49-F238E27FC236}">
                <a16:creationId xmlns:a16="http://schemas.microsoft.com/office/drawing/2014/main" id="{96BE62EC-8A68-4C05-BE9F-A481CA2C2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31270-B80A-4773-8C56-07C8B5558ECB}"/>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644317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5C7A-8791-4539-8A7C-F64A4B1C76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EE0821-4DA8-4B66-8F7A-A7557D4D5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3F98BF-6E45-41EB-A839-BCB2CB5E5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8C8324-6536-4279-9665-69A860A1C3BB}"/>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6" name="Footer Placeholder 5">
            <a:extLst>
              <a:ext uri="{FF2B5EF4-FFF2-40B4-BE49-F238E27FC236}">
                <a16:creationId xmlns:a16="http://schemas.microsoft.com/office/drawing/2014/main" id="{453849E3-2E85-4551-B0A3-306C60C31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B121F-1F32-4DE9-B7FE-692FF6B246D5}"/>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1307066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04FB-9D92-4CC5-B901-96431FB88C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96C820-10DD-4E0E-8719-288975FC14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1B513-005D-4CBB-8523-B0F7BA36BAA4}"/>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5" name="Footer Placeholder 4">
            <a:extLst>
              <a:ext uri="{FF2B5EF4-FFF2-40B4-BE49-F238E27FC236}">
                <a16:creationId xmlns:a16="http://schemas.microsoft.com/office/drawing/2014/main" id="{0A976D27-45E2-451E-BAF9-4FD15B9A5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7DB31-E4B2-4E9B-9E0D-576F9D34D5B5}"/>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2163022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85CBF8-2DAC-441F-B5AD-D17F12DCC9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990F56-21F8-4DD3-B4C2-B05B4C79F0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387BA-CFF2-4FE3-A6C8-D71E56410E98}"/>
              </a:ext>
            </a:extLst>
          </p:cNvPr>
          <p:cNvSpPr>
            <a:spLocks noGrp="1"/>
          </p:cNvSpPr>
          <p:nvPr>
            <p:ph type="dt" sz="half" idx="10"/>
          </p:nvPr>
        </p:nvSpPr>
        <p:spPr/>
        <p:txBody>
          <a:bodyPr/>
          <a:lstStyle/>
          <a:p>
            <a:fld id="{504BC0D2-7D9A-4141-BC3D-039290AD46D5}" type="datetimeFigureOut">
              <a:rPr lang="en-US" smtClean="0"/>
              <a:t>8/12/2022</a:t>
            </a:fld>
            <a:endParaRPr lang="en-US"/>
          </a:p>
        </p:txBody>
      </p:sp>
      <p:sp>
        <p:nvSpPr>
          <p:cNvPr id="5" name="Footer Placeholder 4">
            <a:extLst>
              <a:ext uri="{FF2B5EF4-FFF2-40B4-BE49-F238E27FC236}">
                <a16:creationId xmlns:a16="http://schemas.microsoft.com/office/drawing/2014/main" id="{24C42219-892E-4FBF-B747-ADEC7860E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174BC-B569-4B4E-B25B-D6969018ABFA}"/>
              </a:ext>
            </a:extLst>
          </p:cNvPr>
          <p:cNvSpPr>
            <a:spLocks noGrp="1"/>
          </p:cNvSpPr>
          <p:nvPr>
            <p:ph type="sldNum" sz="quarter" idx="12"/>
          </p:nvPr>
        </p:nvSpPr>
        <p:spPr/>
        <p:txBody>
          <a:bodyPr/>
          <a:lstStyle/>
          <a:p>
            <a:fld id="{C03751AA-2070-4551-B7FD-9B2031521943}" type="slidenum">
              <a:rPr lang="en-US" smtClean="0"/>
              <a:t>‹#›</a:t>
            </a:fld>
            <a:endParaRPr lang="en-US"/>
          </a:p>
        </p:txBody>
      </p:sp>
    </p:spTree>
    <p:extLst>
      <p:ext uri="{BB962C8B-B14F-4D97-AF65-F5344CB8AC3E}">
        <p14:creationId xmlns:p14="http://schemas.microsoft.com/office/powerpoint/2010/main" val="402137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BFFB-A540-6648-9625-4836B62317FE}"/>
              </a:ext>
            </a:extLst>
          </p:cNvPr>
          <p:cNvSpPr>
            <a:spLocks noGrp="1"/>
          </p:cNvSpPr>
          <p:nvPr>
            <p:ph type="ctrTitle" hasCustomPrompt="1"/>
          </p:nvPr>
        </p:nvSpPr>
        <p:spPr>
          <a:xfrm>
            <a:off x="3867461" y="2822812"/>
            <a:ext cx="7342208" cy="1089529"/>
          </a:xfrm>
          <a:prstGeom prst="rect">
            <a:avLst/>
          </a:prstGeom>
        </p:spPr>
        <p:txBody>
          <a:bodyPr wrap="square" anchor="b">
            <a:spAutoFit/>
          </a:bodyPr>
          <a:lstStyle>
            <a:lvl1pPr algn="l">
              <a:defRPr sz="7200">
                <a:solidFill>
                  <a:schemeClr val="bg1"/>
                </a:solidFill>
                <a:latin typeface="Fjalla One" panose="02000506040000020004" pitchFamily="2" charset="0"/>
              </a:defRPr>
            </a:lvl1pPr>
          </a:lstStyle>
          <a:p>
            <a:r>
              <a:rPr lang="en-US" dirty="0"/>
              <a:t>PRESENTATION TITLE</a:t>
            </a:r>
          </a:p>
        </p:txBody>
      </p:sp>
      <p:sp>
        <p:nvSpPr>
          <p:cNvPr id="3" name="Subtitle 2">
            <a:extLst>
              <a:ext uri="{FF2B5EF4-FFF2-40B4-BE49-F238E27FC236}">
                <a16:creationId xmlns:a16="http://schemas.microsoft.com/office/drawing/2014/main" id="{4FC73EC4-0299-014F-AB63-5613D710FC09}"/>
              </a:ext>
            </a:extLst>
          </p:cNvPr>
          <p:cNvSpPr>
            <a:spLocks noGrp="1"/>
          </p:cNvSpPr>
          <p:nvPr>
            <p:ph type="subTitle" idx="1" hasCustomPrompt="1"/>
          </p:nvPr>
        </p:nvSpPr>
        <p:spPr>
          <a:xfrm>
            <a:off x="3867461" y="3730017"/>
            <a:ext cx="6659301" cy="424732"/>
          </a:xfrm>
          <a:prstGeom prst="rect">
            <a:avLst/>
          </a:prstGeom>
        </p:spPr>
        <p:txBody>
          <a:bodyPr wrap="square">
            <a:spAutoFit/>
          </a:bodyPr>
          <a:lstStyle>
            <a:lvl1pPr marL="0" indent="0" algn="l">
              <a:buNone/>
              <a:defRPr sz="2400" b="1">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NAME OF PRESENTER)</a:t>
            </a:r>
          </a:p>
        </p:txBody>
      </p:sp>
    </p:spTree>
    <p:extLst>
      <p:ext uri="{BB962C8B-B14F-4D97-AF65-F5344CB8AC3E}">
        <p14:creationId xmlns:p14="http://schemas.microsoft.com/office/powerpoint/2010/main" val="485669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AAAF-162B-764C-9165-99A03925133D}"/>
              </a:ext>
            </a:extLst>
          </p:cNvPr>
          <p:cNvSpPr>
            <a:spLocks noGrp="1"/>
          </p:cNvSpPr>
          <p:nvPr>
            <p:ph type="title" hasCustomPrompt="1"/>
          </p:nvPr>
        </p:nvSpPr>
        <p:spPr>
          <a:xfrm>
            <a:off x="838200" y="2983745"/>
            <a:ext cx="10515600" cy="964880"/>
          </a:xfrm>
          <a:prstGeom prst="rect">
            <a:avLst/>
          </a:prstGeom>
        </p:spPr>
        <p:txBody>
          <a:bodyPr>
            <a:spAutoFit/>
          </a:bodyPr>
          <a:lstStyle>
            <a:lvl1pPr algn="ctr">
              <a:defRPr sz="6300">
                <a:solidFill>
                  <a:srgbClr val="449966"/>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4138075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7FABCD1-185E-FF49-BF3D-44CC17AA40FF}"/>
              </a:ext>
            </a:extLst>
          </p:cNvPr>
          <p:cNvSpPr>
            <a:spLocks noGrp="1"/>
          </p:cNvSpPr>
          <p:nvPr>
            <p:ph sz="half" idx="11" hasCustomPrompt="1"/>
          </p:nvPr>
        </p:nvSpPr>
        <p:spPr>
          <a:xfrm>
            <a:off x="876822" y="1857048"/>
            <a:ext cx="10734804" cy="400045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marR="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amet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consectetur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adipiscing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elit</a:t>
            </a:r>
            <a:r>
              <a:rPr lang="en-US" dirty="0">
                <a:latin typeface="Roboto" panose="02000000000000000000" pitchFamily="2" charset="0"/>
                <a:ea typeface="Roboto" panose="02000000000000000000" pitchFamily="2" charset="0"/>
              </a:rPr>
              <a:t>, sed do </a:t>
            </a:r>
            <a:r>
              <a:rPr lang="en-US" dirty="0" err="1">
                <a:latin typeface="Roboto" panose="02000000000000000000" pitchFamily="2" charset="0"/>
                <a:ea typeface="Roboto" panose="02000000000000000000" pitchFamily="2" charset="0"/>
              </a:rPr>
              <a:t>eiusmod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tempor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incididunt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labore</a:t>
            </a:r>
            <a:r>
              <a:rPr lang="en-US" dirty="0">
                <a:latin typeface="Roboto" panose="02000000000000000000" pitchFamily="2" charset="0"/>
                <a:ea typeface="Roboto" panose="02000000000000000000" pitchFamily="2" charset="0"/>
              </a:rPr>
              <a:t> et dolore magna </a:t>
            </a:r>
            <a:r>
              <a:rPr lang="en-US" dirty="0" err="1">
                <a:latin typeface="Roboto" panose="02000000000000000000" pitchFamily="2" charset="0"/>
                <a:ea typeface="Roboto" panose="02000000000000000000" pitchFamily="2" charset="0"/>
              </a:rPr>
              <a:t>aliqua</a:t>
            </a:r>
            <a:r>
              <a:rPr lang="en-US" dirty="0">
                <a:latin typeface="Roboto" panose="02000000000000000000" pitchFamily="2" charset="0"/>
                <a:ea typeface="Roboto" panose="02000000000000000000" pitchFamily="2" charset="0"/>
              </a:rPr>
              <a:t>. Ut </a:t>
            </a:r>
            <a:r>
              <a:rPr lang="en-US" dirty="0" err="1">
                <a:latin typeface="Roboto" panose="02000000000000000000" pitchFamily="2" charset="0"/>
                <a:ea typeface="Roboto" panose="02000000000000000000" pitchFamily="2" charset="0"/>
              </a:rPr>
              <a:t>enim</a:t>
            </a:r>
            <a:r>
              <a:rPr lang="en-US" dirty="0">
                <a:latin typeface="Roboto" panose="02000000000000000000" pitchFamily="2" charset="0"/>
                <a:ea typeface="Roboto" panose="02000000000000000000" pitchFamily="2" charset="0"/>
              </a:rPr>
              <a:t> ad minim </a:t>
            </a:r>
            <a:r>
              <a:rPr lang="en-US" dirty="0" err="1">
                <a:latin typeface="Roboto" panose="02000000000000000000" pitchFamily="2" charset="0"/>
                <a:ea typeface="Roboto" panose="02000000000000000000" pitchFamily="2" charset="0"/>
              </a:rPr>
              <a:t>veniam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quis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nostrud</a:t>
            </a:r>
            <a:r>
              <a:rPr lang="en-US" dirty="0">
                <a:latin typeface="Roboto" panose="02000000000000000000" pitchFamily="2" charset="0"/>
                <a:ea typeface="Roboto" panose="02000000000000000000" pitchFamily="2" charset="0"/>
              </a:rPr>
              <a:t> exercitation </a:t>
            </a:r>
            <a:r>
              <a:rPr lang="en-US" dirty="0" err="1">
                <a:latin typeface="Roboto" panose="02000000000000000000" pitchFamily="2" charset="0"/>
                <a:ea typeface="Roboto" panose="02000000000000000000" pitchFamily="2" charset="0"/>
              </a:rPr>
              <a:t>ullamco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laboris</a:t>
            </a:r>
            <a:r>
              <a:rPr lang="en-US" dirty="0">
                <a:latin typeface="Roboto" panose="02000000000000000000" pitchFamily="2" charset="0"/>
                <a:ea typeface="Roboto" panose="02000000000000000000" pitchFamily="2" charset="0"/>
              </a:rPr>
              <a:t> nisi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aliquip</a:t>
            </a:r>
            <a:r>
              <a:rPr lang="en-US" dirty="0">
                <a:latin typeface="Roboto" panose="02000000000000000000" pitchFamily="2" charset="0"/>
                <a:ea typeface="Roboto" panose="02000000000000000000" pitchFamily="2" charset="0"/>
              </a:rPr>
              <a:t> ex </a:t>
            </a:r>
            <a:r>
              <a:rPr lang="en-US" dirty="0" err="1">
                <a:latin typeface="Roboto" panose="02000000000000000000" pitchFamily="2" charset="0"/>
                <a:ea typeface="Roboto" panose="02000000000000000000" pitchFamily="2" charset="0"/>
              </a:rPr>
              <a:t>ea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commodo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reprehenderit</a:t>
            </a:r>
            <a:r>
              <a:rPr lang="en-US" dirty="0">
                <a:latin typeface="Roboto" panose="02000000000000000000" pitchFamily="2" charset="0"/>
                <a:ea typeface="Roboto" panose="02000000000000000000" pitchFamily="2" charset="0"/>
              </a:rPr>
              <a:t> in </a:t>
            </a:r>
            <a:r>
              <a:rPr lang="en-US" dirty="0" err="1">
                <a:latin typeface="Roboto" panose="02000000000000000000" pitchFamily="2" charset="0"/>
                <a:ea typeface="Roboto" panose="02000000000000000000" pitchFamily="2" charset="0"/>
              </a:rPr>
              <a:t>voluptate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velit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esse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cillum</a:t>
            </a:r>
            <a:r>
              <a:rPr lang="en-US" dirty="0">
                <a:latin typeface="Roboto" panose="02000000000000000000" pitchFamily="2" charset="0"/>
                <a:ea typeface="Roboto" panose="02000000000000000000" pitchFamily="2" charset="0"/>
              </a:rPr>
              <a:t> dolore </a:t>
            </a:r>
            <a:r>
              <a:rPr lang="en-US" dirty="0" err="1">
                <a:latin typeface="Roboto" panose="02000000000000000000" pitchFamily="2" charset="0"/>
                <a:ea typeface="Roboto" panose="02000000000000000000" pitchFamily="2" charset="0"/>
              </a:rPr>
              <a:t>eu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fugiat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nulla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pariature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marL="742950" marR="0" lvl="1"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lang="en-US" dirty="0">
                <a:latin typeface="Roboto" panose="02000000000000000000" pitchFamily="2" charset="0"/>
                <a:ea typeface="Roboto" panose="02000000000000000000" pitchFamily="2" charset="0"/>
              </a:rPr>
              <a:t>Opening slide</a:t>
            </a:r>
          </a:p>
          <a:p>
            <a:pPr lvl="1">
              <a:lnSpc>
                <a:spcPct val="125000"/>
              </a:lnSpc>
            </a:pPr>
            <a:endParaRPr lang="en-US" dirty="0">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158C253F-263A-9548-A099-C98753CC6584}"/>
              </a:ext>
            </a:extLst>
          </p:cNvPr>
          <p:cNvSpPr>
            <a:spLocks noGrp="1"/>
          </p:cNvSpPr>
          <p:nvPr>
            <p:ph type="body" idx="1" hasCustomPrompt="1"/>
          </p:nvPr>
        </p:nvSpPr>
        <p:spPr>
          <a:xfrm>
            <a:off x="567847" y="132869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
        <p:nvSpPr>
          <p:cNvPr id="2" name="Title 1">
            <a:extLst>
              <a:ext uri="{FF2B5EF4-FFF2-40B4-BE49-F238E27FC236}">
                <a16:creationId xmlns:a16="http://schemas.microsoft.com/office/drawing/2014/main" id="{FE5169D8-0C4B-4C49-954B-B50510DC9193}"/>
              </a:ext>
            </a:extLst>
          </p:cNvPr>
          <p:cNvSpPr>
            <a:spLocks noGrp="1"/>
          </p:cNvSpPr>
          <p:nvPr>
            <p:ph type="title" hasCustomPrompt="1"/>
          </p:nvPr>
        </p:nvSpPr>
        <p:spPr>
          <a:xfrm>
            <a:off x="580373" y="603850"/>
            <a:ext cx="10515600" cy="757130"/>
          </a:xfrm>
          <a:prstGeom prst="rect">
            <a:avLst/>
          </a:prstGeom>
        </p:spPr>
        <p:txBody>
          <a:bodyPr anchor="b">
            <a:spAutoFit/>
          </a:bodyPr>
          <a:lstStyle>
            <a:lvl1pPr>
              <a:defRPr sz="4800">
                <a:solidFill>
                  <a:srgbClr val="449966"/>
                </a:solidFill>
                <a:latin typeface="Fjalla One" panose="02000506040000020004" pitchFamily="2" charset="0"/>
              </a:defRPr>
            </a:lvl1pPr>
          </a:lstStyle>
          <a:p>
            <a:r>
              <a:rPr lang="en-US" dirty="0"/>
              <a:t>SECTION TITLE</a:t>
            </a:r>
          </a:p>
        </p:txBody>
      </p:sp>
      <p:grpSp>
        <p:nvGrpSpPr>
          <p:cNvPr id="5" name="Group 4">
            <a:extLst>
              <a:ext uri="{FF2B5EF4-FFF2-40B4-BE49-F238E27FC236}">
                <a16:creationId xmlns:a16="http://schemas.microsoft.com/office/drawing/2014/main" id="{0E5E000F-A696-4C23-A0F4-F76AF0685AA2}"/>
              </a:ext>
            </a:extLst>
          </p:cNvPr>
          <p:cNvGrpSpPr/>
          <p:nvPr userDrawn="1"/>
        </p:nvGrpSpPr>
        <p:grpSpPr>
          <a:xfrm>
            <a:off x="6690360" y="5633784"/>
            <a:ext cx="5044440" cy="629299"/>
            <a:chOff x="6690360" y="5633784"/>
            <a:chExt cx="5044440" cy="629299"/>
          </a:xfrm>
        </p:grpSpPr>
        <p:sp>
          <p:nvSpPr>
            <p:cNvPr id="6" name="Rectangle 5">
              <a:extLst>
                <a:ext uri="{FF2B5EF4-FFF2-40B4-BE49-F238E27FC236}">
                  <a16:creationId xmlns:a16="http://schemas.microsoft.com/office/drawing/2014/main" id="{FE265724-8939-457E-896C-E6B7FAE53875}"/>
                </a:ext>
              </a:extLst>
            </p:cNvPr>
            <p:cNvSpPr/>
            <p:nvPr userDrawn="1"/>
          </p:nvSpPr>
          <p:spPr>
            <a:xfrm>
              <a:off x="6690360" y="5633784"/>
              <a:ext cx="5044440" cy="6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F8E841AD-BBC8-41DC-AD23-3431A8F66E6A}"/>
                </a:ext>
              </a:extLst>
            </p:cNvPr>
            <p:cNvPicPr>
              <a:picLocks noChangeAspect="1"/>
            </p:cNvPicPr>
            <p:nvPr userDrawn="1"/>
          </p:nvPicPr>
          <p:blipFill>
            <a:blip r:embed="rId3">
              <a:alphaModFix/>
            </a:blip>
            <a:stretch>
              <a:fillRect/>
            </a:stretch>
          </p:blipFill>
          <p:spPr>
            <a:xfrm>
              <a:off x="6799774" y="5633784"/>
              <a:ext cx="4811852" cy="598819"/>
            </a:xfrm>
            <a:prstGeom prst="rect">
              <a:avLst/>
            </a:prstGeom>
          </p:spPr>
        </p:pic>
      </p:grpSp>
    </p:spTree>
    <p:extLst>
      <p:ext uri="{BB962C8B-B14F-4D97-AF65-F5344CB8AC3E}">
        <p14:creationId xmlns:p14="http://schemas.microsoft.com/office/powerpoint/2010/main" val="1436659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E623051-D3F7-CF49-875A-42D2D7BE4ADB}"/>
              </a:ext>
            </a:extLst>
          </p:cNvPr>
          <p:cNvSpPr>
            <a:spLocks noGrp="1"/>
          </p:cNvSpPr>
          <p:nvPr>
            <p:ph sz="half" idx="10" hasCustomPrompt="1"/>
          </p:nvPr>
        </p:nvSpPr>
        <p:spPr>
          <a:xfrm>
            <a:off x="876822" y="1123268"/>
            <a:ext cx="10734804" cy="4346703"/>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amet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consectetur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adipiscing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elit</a:t>
            </a:r>
            <a:r>
              <a:rPr lang="en-US" dirty="0">
                <a:latin typeface="Roboto" panose="02000000000000000000" pitchFamily="2" charset="0"/>
                <a:ea typeface="Roboto" panose="02000000000000000000" pitchFamily="2" charset="0"/>
              </a:rPr>
              <a:t>, sed do </a:t>
            </a:r>
            <a:r>
              <a:rPr lang="en-US" dirty="0" err="1">
                <a:latin typeface="Roboto" panose="02000000000000000000" pitchFamily="2" charset="0"/>
                <a:ea typeface="Roboto" panose="02000000000000000000" pitchFamily="2" charset="0"/>
              </a:rPr>
              <a:t>eiusmod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tempor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incididunt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labore</a:t>
            </a:r>
            <a:r>
              <a:rPr lang="en-US" dirty="0">
                <a:latin typeface="Roboto" panose="02000000000000000000" pitchFamily="2" charset="0"/>
                <a:ea typeface="Roboto" panose="02000000000000000000" pitchFamily="2" charset="0"/>
              </a:rPr>
              <a:t> et dolore magna </a:t>
            </a:r>
            <a:r>
              <a:rPr lang="en-US" dirty="0" err="1">
                <a:latin typeface="Roboto" panose="02000000000000000000" pitchFamily="2" charset="0"/>
                <a:ea typeface="Roboto" panose="02000000000000000000" pitchFamily="2" charset="0"/>
              </a:rPr>
              <a:t>aliqua</a:t>
            </a:r>
            <a:r>
              <a:rPr lang="en-US" dirty="0">
                <a:latin typeface="Roboto" panose="02000000000000000000" pitchFamily="2" charset="0"/>
                <a:ea typeface="Roboto" panose="02000000000000000000" pitchFamily="2" charset="0"/>
              </a:rPr>
              <a:t>. Ut </a:t>
            </a:r>
            <a:r>
              <a:rPr lang="en-US" dirty="0" err="1">
                <a:latin typeface="Roboto" panose="02000000000000000000" pitchFamily="2" charset="0"/>
                <a:ea typeface="Roboto" panose="02000000000000000000" pitchFamily="2" charset="0"/>
              </a:rPr>
              <a:t>enim</a:t>
            </a:r>
            <a:r>
              <a:rPr lang="en-US" dirty="0">
                <a:latin typeface="Roboto" panose="02000000000000000000" pitchFamily="2" charset="0"/>
                <a:ea typeface="Roboto" panose="02000000000000000000" pitchFamily="2" charset="0"/>
              </a:rPr>
              <a:t> ad minim </a:t>
            </a:r>
            <a:r>
              <a:rPr lang="en-US" dirty="0" err="1">
                <a:latin typeface="Roboto" panose="02000000000000000000" pitchFamily="2" charset="0"/>
                <a:ea typeface="Roboto" panose="02000000000000000000" pitchFamily="2" charset="0"/>
              </a:rPr>
              <a:t>veniam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quis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nostrud</a:t>
            </a:r>
            <a:r>
              <a:rPr lang="en-US" dirty="0">
                <a:latin typeface="Roboto" panose="02000000000000000000" pitchFamily="2" charset="0"/>
                <a:ea typeface="Roboto" panose="02000000000000000000" pitchFamily="2" charset="0"/>
              </a:rPr>
              <a:t> exercitation </a:t>
            </a:r>
            <a:r>
              <a:rPr lang="en-US" dirty="0" err="1">
                <a:latin typeface="Roboto" panose="02000000000000000000" pitchFamily="2" charset="0"/>
                <a:ea typeface="Roboto" panose="02000000000000000000" pitchFamily="2" charset="0"/>
              </a:rPr>
              <a:t>ullamco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laboris</a:t>
            </a:r>
            <a:r>
              <a:rPr lang="en-US" dirty="0">
                <a:latin typeface="Roboto" panose="02000000000000000000" pitchFamily="2" charset="0"/>
                <a:ea typeface="Roboto" panose="02000000000000000000" pitchFamily="2" charset="0"/>
              </a:rPr>
              <a:t> nisi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aliquip</a:t>
            </a:r>
            <a:r>
              <a:rPr lang="en-US" dirty="0">
                <a:latin typeface="Roboto" panose="02000000000000000000" pitchFamily="2" charset="0"/>
                <a:ea typeface="Roboto" panose="02000000000000000000" pitchFamily="2" charset="0"/>
              </a:rPr>
              <a:t> ex </a:t>
            </a:r>
            <a:r>
              <a:rPr lang="en-US" dirty="0" err="1">
                <a:latin typeface="Roboto" panose="02000000000000000000" pitchFamily="2" charset="0"/>
                <a:ea typeface="Roboto" panose="02000000000000000000" pitchFamily="2" charset="0"/>
              </a:rPr>
              <a:t>ea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commodo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reprehenderit</a:t>
            </a:r>
            <a:r>
              <a:rPr lang="en-US" dirty="0">
                <a:latin typeface="Roboto" panose="02000000000000000000" pitchFamily="2" charset="0"/>
                <a:ea typeface="Roboto" panose="02000000000000000000" pitchFamily="2" charset="0"/>
              </a:rPr>
              <a:t> in </a:t>
            </a:r>
            <a:r>
              <a:rPr lang="en-US" dirty="0" err="1">
                <a:latin typeface="Roboto" panose="02000000000000000000" pitchFamily="2" charset="0"/>
                <a:ea typeface="Roboto" panose="02000000000000000000" pitchFamily="2" charset="0"/>
              </a:rPr>
              <a:t>voluptate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velit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esse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cillum</a:t>
            </a:r>
            <a:r>
              <a:rPr lang="en-US" dirty="0">
                <a:latin typeface="Roboto" panose="02000000000000000000" pitchFamily="2" charset="0"/>
                <a:ea typeface="Roboto" panose="02000000000000000000" pitchFamily="2" charset="0"/>
              </a:rPr>
              <a:t> dolore </a:t>
            </a:r>
            <a:r>
              <a:rPr lang="en-US" dirty="0" err="1">
                <a:latin typeface="Roboto" panose="02000000000000000000" pitchFamily="2" charset="0"/>
                <a:ea typeface="Roboto" panose="02000000000000000000" pitchFamily="2" charset="0"/>
              </a:rPr>
              <a:t>eu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fugiat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nulla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pariature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p:txBody>
      </p:sp>
      <p:sp>
        <p:nvSpPr>
          <p:cNvPr id="10" name="Text Placeholder 2">
            <a:extLst>
              <a:ext uri="{FF2B5EF4-FFF2-40B4-BE49-F238E27FC236}">
                <a16:creationId xmlns:a16="http://schemas.microsoft.com/office/drawing/2014/main" id="{07701DD8-0362-BB47-9BD0-8DA9DD48348D}"/>
              </a:ext>
            </a:extLst>
          </p:cNvPr>
          <p:cNvSpPr>
            <a:spLocks noGrp="1"/>
          </p:cNvSpPr>
          <p:nvPr>
            <p:ph type="body" idx="1"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4" name="Group 3">
            <a:extLst>
              <a:ext uri="{FF2B5EF4-FFF2-40B4-BE49-F238E27FC236}">
                <a16:creationId xmlns:a16="http://schemas.microsoft.com/office/drawing/2014/main" id="{BCDD16DF-A1E3-4986-921B-1DCDDF93E11D}"/>
              </a:ext>
            </a:extLst>
          </p:cNvPr>
          <p:cNvGrpSpPr/>
          <p:nvPr userDrawn="1"/>
        </p:nvGrpSpPr>
        <p:grpSpPr>
          <a:xfrm>
            <a:off x="6690360" y="5633784"/>
            <a:ext cx="5044440" cy="629299"/>
            <a:chOff x="6690360" y="5633784"/>
            <a:chExt cx="5044440" cy="629299"/>
          </a:xfrm>
        </p:grpSpPr>
        <p:sp>
          <p:nvSpPr>
            <p:cNvPr id="5" name="Rectangle 4">
              <a:extLst>
                <a:ext uri="{FF2B5EF4-FFF2-40B4-BE49-F238E27FC236}">
                  <a16:creationId xmlns:a16="http://schemas.microsoft.com/office/drawing/2014/main" id="{108534CC-8641-4CD7-ACA1-A051F24FC0CC}"/>
                </a:ext>
              </a:extLst>
            </p:cNvPr>
            <p:cNvSpPr/>
            <p:nvPr userDrawn="1"/>
          </p:nvSpPr>
          <p:spPr>
            <a:xfrm>
              <a:off x="6690360" y="5633784"/>
              <a:ext cx="5044440" cy="6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with medium confidence">
              <a:extLst>
                <a:ext uri="{FF2B5EF4-FFF2-40B4-BE49-F238E27FC236}">
                  <a16:creationId xmlns:a16="http://schemas.microsoft.com/office/drawing/2014/main" id="{078ED3F2-8604-46A9-828C-10F14D3DFEC8}"/>
                </a:ext>
              </a:extLst>
            </p:cNvPr>
            <p:cNvPicPr>
              <a:picLocks noChangeAspect="1"/>
            </p:cNvPicPr>
            <p:nvPr userDrawn="1"/>
          </p:nvPicPr>
          <p:blipFill>
            <a:blip r:embed="rId3">
              <a:alphaModFix/>
            </a:blip>
            <a:stretch>
              <a:fillRect/>
            </a:stretch>
          </p:blipFill>
          <p:spPr>
            <a:xfrm>
              <a:off x="6799774" y="5633784"/>
              <a:ext cx="4811852" cy="598819"/>
            </a:xfrm>
            <a:prstGeom prst="rect">
              <a:avLst/>
            </a:prstGeom>
          </p:spPr>
        </p:pic>
      </p:grpSp>
    </p:spTree>
    <p:extLst>
      <p:ext uri="{BB962C8B-B14F-4D97-AF65-F5344CB8AC3E}">
        <p14:creationId xmlns:p14="http://schemas.microsoft.com/office/powerpoint/2010/main" val="2901527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A841D53-C854-B94C-ADB1-420D936BB28B}"/>
              </a:ext>
            </a:extLst>
          </p:cNvPr>
          <p:cNvSpPr>
            <a:spLocks noGrp="1"/>
          </p:cNvSpPr>
          <p:nvPr>
            <p:ph type="pic" idx="1"/>
          </p:nvPr>
        </p:nvSpPr>
        <p:spPr>
          <a:xfrm>
            <a:off x="988291" y="1115395"/>
            <a:ext cx="3888509" cy="4256705"/>
          </a:xfrm>
          <a:prstGeom prst="rect">
            <a:avLst/>
          </a:prstGeom>
          <a:solidFill>
            <a:srgbClr val="449966">
              <a:alpha val="10000"/>
            </a:srgbClr>
          </a:solidFill>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2" name="Content Placeholder 2">
            <a:extLst>
              <a:ext uri="{FF2B5EF4-FFF2-40B4-BE49-F238E27FC236}">
                <a16:creationId xmlns:a16="http://schemas.microsoft.com/office/drawing/2014/main" id="{D17F29AA-73C0-F940-B06A-CF1CBD6A585C}"/>
              </a:ext>
            </a:extLst>
          </p:cNvPr>
          <p:cNvSpPr>
            <a:spLocks noGrp="1"/>
          </p:cNvSpPr>
          <p:nvPr>
            <p:ph sz="half" idx="10" hasCustomPrompt="1"/>
          </p:nvPr>
        </p:nvSpPr>
        <p:spPr>
          <a:xfrm>
            <a:off x="5107708" y="1123268"/>
            <a:ext cx="6503918" cy="3654205"/>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When single image is necessary</a:t>
            </a:r>
          </a:p>
          <a:p>
            <a:pPr lvl="1">
              <a:lnSpc>
                <a:spcPct val="125000"/>
              </a:lnSpc>
            </a:pPr>
            <a:r>
              <a:rPr lang="en-US" dirty="0">
                <a:latin typeface="Roboto" panose="02000000000000000000" pitchFamily="2" charset="0"/>
                <a:ea typeface="Roboto" panose="02000000000000000000" pitchFamily="2" charset="0"/>
              </a:rPr>
              <a:t>When single image is necessary</a:t>
            </a:r>
          </a:p>
          <a:p>
            <a:pPr lvl="1">
              <a:lnSpc>
                <a:spcPct val="125000"/>
              </a:lnSpc>
            </a:pPr>
            <a:r>
              <a:rPr lang="en-US" dirty="0">
                <a:latin typeface="Roboto" panose="02000000000000000000" pitchFamily="2" charset="0"/>
                <a:ea typeface="Roboto" panose="02000000000000000000" pitchFamily="2" charset="0"/>
              </a:rPr>
              <a:t>When single image is necessary</a:t>
            </a:r>
          </a:p>
        </p:txBody>
      </p:sp>
      <p:sp>
        <p:nvSpPr>
          <p:cNvPr id="20" name="Text Placeholder 2">
            <a:extLst>
              <a:ext uri="{FF2B5EF4-FFF2-40B4-BE49-F238E27FC236}">
                <a16:creationId xmlns:a16="http://schemas.microsoft.com/office/drawing/2014/main" id="{D287506E-38A0-8144-8203-98E0F8912F73}"/>
              </a:ext>
            </a:extLst>
          </p:cNvPr>
          <p:cNvSpPr>
            <a:spLocks noGrp="1"/>
          </p:cNvSpPr>
          <p:nvPr>
            <p:ph type="body" idx="13"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5" name="Group 4">
            <a:extLst>
              <a:ext uri="{FF2B5EF4-FFF2-40B4-BE49-F238E27FC236}">
                <a16:creationId xmlns:a16="http://schemas.microsoft.com/office/drawing/2014/main" id="{5CA9E63C-4DCE-4E38-B8CA-7853C7D7DA4E}"/>
              </a:ext>
            </a:extLst>
          </p:cNvPr>
          <p:cNvGrpSpPr/>
          <p:nvPr userDrawn="1"/>
        </p:nvGrpSpPr>
        <p:grpSpPr>
          <a:xfrm>
            <a:off x="6690360" y="5633784"/>
            <a:ext cx="5044440" cy="629299"/>
            <a:chOff x="6690360" y="5633784"/>
            <a:chExt cx="5044440" cy="629299"/>
          </a:xfrm>
        </p:grpSpPr>
        <p:sp>
          <p:nvSpPr>
            <p:cNvPr id="6" name="Rectangle 5">
              <a:extLst>
                <a:ext uri="{FF2B5EF4-FFF2-40B4-BE49-F238E27FC236}">
                  <a16:creationId xmlns:a16="http://schemas.microsoft.com/office/drawing/2014/main" id="{46953E06-A5D6-42B3-9529-3AE93E0E6EE5}"/>
                </a:ext>
              </a:extLst>
            </p:cNvPr>
            <p:cNvSpPr/>
            <p:nvPr userDrawn="1"/>
          </p:nvSpPr>
          <p:spPr>
            <a:xfrm>
              <a:off x="6690360" y="5633784"/>
              <a:ext cx="5044440" cy="6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2380DE71-543D-4980-952C-1B9608C5928B}"/>
                </a:ext>
              </a:extLst>
            </p:cNvPr>
            <p:cNvPicPr>
              <a:picLocks noChangeAspect="1"/>
            </p:cNvPicPr>
            <p:nvPr userDrawn="1"/>
          </p:nvPicPr>
          <p:blipFill>
            <a:blip r:embed="rId3">
              <a:alphaModFix/>
            </a:blip>
            <a:stretch>
              <a:fillRect/>
            </a:stretch>
          </p:blipFill>
          <p:spPr>
            <a:xfrm>
              <a:off x="6799774" y="5633784"/>
              <a:ext cx="4811852" cy="598819"/>
            </a:xfrm>
            <a:prstGeom prst="rect">
              <a:avLst/>
            </a:prstGeom>
          </p:spPr>
        </p:pic>
      </p:grpSp>
    </p:spTree>
    <p:extLst>
      <p:ext uri="{BB962C8B-B14F-4D97-AF65-F5344CB8AC3E}">
        <p14:creationId xmlns:p14="http://schemas.microsoft.com/office/powerpoint/2010/main" val="161332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7FABCD1-185E-FF49-BF3D-44CC17AA40FF}"/>
              </a:ext>
            </a:extLst>
          </p:cNvPr>
          <p:cNvSpPr>
            <a:spLocks noGrp="1"/>
          </p:cNvSpPr>
          <p:nvPr>
            <p:ph sz="half" idx="11" hasCustomPrompt="1"/>
          </p:nvPr>
        </p:nvSpPr>
        <p:spPr>
          <a:xfrm>
            <a:off x="876822" y="1857048"/>
            <a:ext cx="10734804" cy="400045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marR="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amet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consectetur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adipiscing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elit</a:t>
            </a:r>
            <a:r>
              <a:rPr lang="en-US" dirty="0">
                <a:latin typeface="Roboto" panose="02000000000000000000" pitchFamily="2" charset="0"/>
                <a:ea typeface="Roboto" panose="02000000000000000000" pitchFamily="2" charset="0"/>
              </a:rPr>
              <a:t>, sed do </a:t>
            </a:r>
            <a:r>
              <a:rPr lang="en-US" dirty="0" err="1">
                <a:latin typeface="Roboto" panose="02000000000000000000" pitchFamily="2" charset="0"/>
                <a:ea typeface="Roboto" panose="02000000000000000000" pitchFamily="2" charset="0"/>
              </a:rPr>
              <a:t>eiusmod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tempor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incididunt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labore</a:t>
            </a:r>
            <a:r>
              <a:rPr lang="en-US" dirty="0">
                <a:latin typeface="Roboto" panose="02000000000000000000" pitchFamily="2" charset="0"/>
                <a:ea typeface="Roboto" panose="02000000000000000000" pitchFamily="2" charset="0"/>
              </a:rPr>
              <a:t> et dolore magna </a:t>
            </a:r>
            <a:r>
              <a:rPr lang="en-US" dirty="0" err="1">
                <a:latin typeface="Roboto" panose="02000000000000000000" pitchFamily="2" charset="0"/>
                <a:ea typeface="Roboto" panose="02000000000000000000" pitchFamily="2" charset="0"/>
              </a:rPr>
              <a:t>aliqua</a:t>
            </a:r>
            <a:r>
              <a:rPr lang="en-US" dirty="0">
                <a:latin typeface="Roboto" panose="02000000000000000000" pitchFamily="2" charset="0"/>
                <a:ea typeface="Roboto" panose="02000000000000000000" pitchFamily="2" charset="0"/>
              </a:rPr>
              <a:t>. Ut </a:t>
            </a:r>
            <a:r>
              <a:rPr lang="en-US" dirty="0" err="1">
                <a:latin typeface="Roboto" panose="02000000000000000000" pitchFamily="2" charset="0"/>
                <a:ea typeface="Roboto" panose="02000000000000000000" pitchFamily="2" charset="0"/>
              </a:rPr>
              <a:t>enim</a:t>
            </a:r>
            <a:r>
              <a:rPr lang="en-US" dirty="0">
                <a:latin typeface="Roboto" panose="02000000000000000000" pitchFamily="2" charset="0"/>
                <a:ea typeface="Roboto" panose="02000000000000000000" pitchFamily="2" charset="0"/>
              </a:rPr>
              <a:t> ad minim </a:t>
            </a:r>
            <a:r>
              <a:rPr lang="en-US" dirty="0" err="1">
                <a:latin typeface="Roboto" panose="02000000000000000000" pitchFamily="2" charset="0"/>
                <a:ea typeface="Roboto" panose="02000000000000000000" pitchFamily="2" charset="0"/>
              </a:rPr>
              <a:t>veniam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quis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nostrud</a:t>
            </a:r>
            <a:r>
              <a:rPr lang="en-US" dirty="0">
                <a:latin typeface="Roboto" panose="02000000000000000000" pitchFamily="2" charset="0"/>
                <a:ea typeface="Roboto" panose="02000000000000000000" pitchFamily="2" charset="0"/>
              </a:rPr>
              <a:t> exercitation </a:t>
            </a:r>
            <a:r>
              <a:rPr lang="en-US" dirty="0" err="1">
                <a:latin typeface="Roboto" panose="02000000000000000000" pitchFamily="2" charset="0"/>
                <a:ea typeface="Roboto" panose="02000000000000000000" pitchFamily="2" charset="0"/>
              </a:rPr>
              <a:t>ullamco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laboris</a:t>
            </a:r>
            <a:r>
              <a:rPr lang="en-US" dirty="0">
                <a:latin typeface="Roboto" panose="02000000000000000000" pitchFamily="2" charset="0"/>
                <a:ea typeface="Roboto" panose="02000000000000000000" pitchFamily="2" charset="0"/>
              </a:rPr>
              <a:t> nisi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aliquip</a:t>
            </a:r>
            <a:r>
              <a:rPr lang="en-US" dirty="0">
                <a:latin typeface="Roboto" panose="02000000000000000000" pitchFamily="2" charset="0"/>
                <a:ea typeface="Roboto" panose="02000000000000000000" pitchFamily="2" charset="0"/>
              </a:rPr>
              <a:t> ex </a:t>
            </a:r>
            <a:r>
              <a:rPr lang="en-US" dirty="0" err="1">
                <a:latin typeface="Roboto" panose="02000000000000000000" pitchFamily="2" charset="0"/>
                <a:ea typeface="Roboto" panose="02000000000000000000" pitchFamily="2" charset="0"/>
              </a:rPr>
              <a:t>ea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commodo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reprehenderit</a:t>
            </a:r>
            <a:r>
              <a:rPr lang="en-US" dirty="0">
                <a:latin typeface="Roboto" panose="02000000000000000000" pitchFamily="2" charset="0"/>
                <a:ea typeface="Roboto" panose="02000000000000000000" pitchFamily="2" charset="0"/>
              </a:rPr>
              <a:t> in </a:t>
            </a:r>
            <a:r>
              <a:rPr lang="en-US" dirty="0" err="1">
                <a:latin typeface="Roboto" panose="02000000000000000000" pitchFamily="2" charset="0"/>
                <a:ea typeface="Roboto" panose="02000000000000000000" pitchFamily="2" charset="0"/>
              </a:rPr>
              <a:t>voluptate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velit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esse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cillum</a:t>
            </a:r>
            <a:r>
              <a:rPr lang="en-US" dirty="0">
                <a:latin typeface="Roboto" panose="02000000000000000000" pitchFamily="2" charset="0"/>
                <a:ea typeface="Roboto" panose="02000000000000000000" pitchFamily="2" charset="0"/>
              </a:rPr>
              <a:t> dolore </a:t>
            </a:r>
            <a:r>
              <a:rPr lang="en-US" dirty="0" err="1">
                <a:latin typeface="Roboto" panose="02000000000000000000" pitchFamily="2" charset="0"/>
                <a:ea typeface="Roboto" panose="02000000000000000000" pitchFamily="2" charset="0"/>
              </a:rPr>
              <a:t>eu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fugiat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nulla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pariature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lvl="1">
              <a:lnSpc>
                <a:spcPct val="125000"/>
              </a:lnSpc>
            </a:pPr>
            <a:r>
              <a:rPr lang="en-US" dirty="0">
                <a:latin typeface="Roboto" panose="02000000000000000000" pitchFamily="2" charset="0"/>
                <a:ea typeface="Roboto" panose="02000000000000000000" pitchFamily="2" charset="0"/>
              </a:rPr>
              <a:t>Opening slide</a:t>
            </a:r>
          </a:p>
          <a:p>
            <a:pPr marL="742950" marR="0" lvl="1"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lang="en-US" dirty="0">
                <a:latin typeface="Roboto" panose="02000000000000000000" pitchFamily="2" charset="0"/>
                <a:ea typeface="Roboto" panose="02000000000000000000" pitchFamily="2" charset="0"/>
              </a:rPr>
              <a:t>Opening slide</a:t>
            </a:r>
          </a:p>
          <a:p>
            <a:pPr lvl="1">
              <a:lnSpc>
                <a:spcPct val="125000"/>
              </a:lnSpc>
            </a:pPr>
            <a:endParaRPr lang="en-US" dirty="0">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158C253F-263A-9548-A099-C98753CC6584}"/>
              </a:ext>
            </a:extLst>
          </p:cNvPr>
          <p:cNvSpPr>
            <a:spLocks noGrp="1"/>
          </p:cNvSpPr>
          <p:nvPr>
            <p:ph type="body" idx="1" hasCustomPrompt="1"/>
          </p:nvPr>
        </p:nvSpPr>
        <p:spPr>
          <a:xfrm>
            <a:off x="567847" y="132869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
        <p:nvSpPr>
          <p:cNvPr id="2" name="Title 1">
            <a:extLst>
              <a:ext uri="{FF2B5EF4-FFF2-40B4-BE49-F238E27FC236}">
                <a16:creationId xmlns:a16="http://schemas.microsoft.com/office/drawing/2014/main" id="{FE5169D8-0C4B-4C49-954B-B50510DC9193}"/>
              </a:ext>
            </a:extLst>
          </p:cNvPr>
          <p:cNvSpPr>
            <a:spLocks noGrp="1"/>
          </p:cNvSpPr>
          <p:nvPr>
            <p:ph type="title" hasCustomPrompt="1"/>
          </p:nvPr>
        </p:nvSpPr>
        <p:spPr>
          <a:xfrm>
            <a:off x="580373" y="603850"/>
            <a:ext cx="10515600" cy="757130"/>
          </a:xfrm>
          <a:prstGeom prst="rect">
            <a:avLst/>
          </a:prstGeom>
        </p:spPr>
        <p:txBody>
          <a:bodyPr anchor="b">
            <a:spAutoFit/>
          </a:bodyPr>
          <a:lstStyle>
            <a:lvl1pPr>
              <a:defRPr sz="4800">
                <a:solidFill>
                  <a:srgbClr val="449966"/>
                </a:solidFill>
                <a:latin typeface="Fjalla One" panose="02000506040000020004" pitchFamily="2" charset="0"/>
              </a:defRPr>
            </a:lvl1pPr>
          </a:lstStyle>
          <a:p>
            <a:r>
              <a:rPr lang="en-US" dirty="0"/>
              <a:t>SECTION TITLE</a:t>
            </a:r>
          </a:p>
        </p:txBody>
      </p:sp>
      <p:grpSp>
        <p:nvGrpSpPr>
          <p:cNvPr id="5" name="Group 4">
            <a:extLst>
              <a:ext uri="{FF2B5EF4-FFF2-40B4-BE49-F238E27FC236}">
                <a16:creationId xmlns:a16="http://schemas.microsoft.com/office/drawing/2014/main" id="{0E5E000F-A696-4C23-A0F4-F76AF0685AA2}"/>
              </a:ext>
            </a:extLst>
          </p:cNvPr>
          <p:cNvGrpSpPr/>
          <p:nvPr userDrawn="1"/>
        </p:nvGrpSpPr>
        <p:grpSpPr>
          <a:xfrm>
            <a:off x="6690360" y="5633784"/>
            <a:ext cx="5044440" cy="629299"/>
            <a:chOff x="6690360" y="5633784"/>
            <a:chExt cx="5044440" cy="629299"/>
          </a:xfrm>
        </p:grpSpPr>
        <p:sp>
          <p:nvSpPr>
            <p:cNvPr id="6" name="Rectangle 5">
              <a:extLst>
                <a:ext uri="{FF2B5EF4-FFF2-40B4-BE49-F238E27FC236}">
                  <a16:creationId xmlns:a16="http://schemas.microsoft.com/office/drawing/2014/main" id="{FE265724-8939-457E-896C-E6B7FAE53875}"/>
                </a:ext>
              </a:extLst>
            </p:cNvPr>
            <p:cNvSpPr/>
            <p:nvPr userDrawn="1"/>
          </p:nvSpPr>
          <p:spPr>
            <a:xfrm>
              <a:off x="6690360" y="5633784"/>
              <a:ext cx="5044440" cy="6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F8E841AD-BBC8-41DC-AD23-3431A8F66E6A}"/>
                </a:ext>
              </a:extLst>
            </p:cNvPr>
            <p:cNvPicPr>
              <a:picLocks noChangeAspect="1"/>
            </p:cNvPicPr>
            <p:nvPr userDrawn="1"/>
          </p:nvPicPr>
          <p:blipFill>
            <a:blip r:embed="rId3">
              <a:alphaModFix/>
            </a:blip>
            <a:stretch>
              <a:fillRect/>
            </a:stretch>
          </p:blipFill>
          <p:spPr>
            <a:xfrm>
              <a:off x="6799774" y="5633784"/>
              <a:ext cx="4811852" cy="598819"/>
            </a:xfrm>
            <a:prstGeom prst="rect">
              <a:avLst/>
            </a:prstGeom>
          </p:spPr>
        </p:pic>
      </p:grpSp>
    </p:spTree>
    <p:extLst>
      <p:ext uri="{BB962C8B-B14F-4D97-AF65-F5344CB8AC3E}">
        <p14:creationId xmlns:p14="http://schemas.microsoft.com/office/powerpoint/2010/main" val="2182764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ual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15BB22-2CFF-974B-A221-8EE500F04CBD}"/>
              </a:ext>
            </a:extLst>
          </p:cNvPr>
          <p:cNvSpPr>
            <a:spLocks noGrp="1"/>
          </p:cNvSpPr>
          <p:nvPr>
            <p:ph sz="half" idx="11" hasCustomPrompt="1"/>
          </p:nvPr>
        </p:nvSpPr>
        <p:spPr>
          <a:xfrm>
            <a:off x="8632920" y="1123268"/>
            <a:ext cx="2975628" cy="400045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Use this slide for multiple images</a:t>
            </a:r>
          </a:p>
          <a:p>
            <a:pPr lvl="1">
              <a:lnSpc>
                <a:spcPct val="125000"/>
              </a:lnSpc>
            </a:pPr>
            <a:r>
              <a:rPr lang="en-US" dirty="0">
                <a:latin typeface="Roboto" panose="02000000000000000000" pitchFamily="2" charset="0"/>
                <a:ea typeface="Roboto" panose="02000000000000000000" pitchFamily="2" charset="0"/>
              </a:rPr>
              <a:t>If they absolutely require text</a:t>
            </a:r>
          </a:p>
          <a:p>
            <a:pPr lvl="1">
              <a:lnSpc>
                <a:spcPct val="125000"/>
              </a:lnSpc>
            </a:pPr>
            <a:r>
              <a:rPr lang="en-US" dirty="0">
                <a:latin typeface="Roboto" panose="02000000000000000000" pitchFamily="2" charset="0"/>
                <a:ea typeface="Roboto" panose="02000000000000000000" pitchFamily="2" charset="0"/>
              </a:rPr>
              <a:t>Otherwise, use next slide for multiples</a:t>
            </a:r>
          </a:p>
        </p:txBody>
      </p:sp>
      <p:sp>
        <p:nvSpPr>
          <p:cNvPr id="10" name="Picture Placeholder 2">
            <a:extLst>
              <a:ext uri="{FF2B5EF4-FFF2-40B4-BE49-F238E27FC236}">
                <a16:creationId xmlns:a16="http://schemas.microsoft.com/office/drawing/2014/main" id="{8CFC7C7B-A81D-8F42-B720-BE8A6EE73984}"/>
              </a:ext>
            </a:extLst>
          </p:cNvPr>
          <p:cNvSpPr>
            <a:spLocks noGrp="1"/>
          </p:cNvSpPr>
          <p:nvPr>
            <p:ph type="pic" idx="10"/>
          </p:nvPr>
        </p:nvSpPr>
        <p:spPr>
          <a:xfrm>
            <a:off x="4815224" y="1115395"/>
            <a:ext cx="3592947" cy="4256705"/>
          </a:xfrm>
          <a:prstGeom prst="rect">
            <a:avLst/>
          </a:prstGeom>
          <a:solidFill>
            <a:srgbClr val="449966">
              <a:alpha val="10000"/>
            </a:srgbClr>
          </a:solidFill>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DA85B192-A76B-8942-81DB-93DFBE6505C9}"/>
              </a:ext>
            </a:extLst>
          </p:cNvPr>
          <p:cNvSpPr>
            <a:spLocks noGrp="1"/>
          </p:cNvSpPr>
          <p:nvPr>
            <p:ph type="pic" idx="1"/>
          </p:nvPr>
        </p:nvSpPr>
        <p:spPr>
          <a:xfrm>
            <a:off x="988291" y="1115395"/>
            <a:ext cx="3592947" cy="4256705"/>
          </a:xfrm>
          <a:prstGeom prst="rect">
            <a:avLst/>
          </a:prstGeom>
          <a:solidFill>
            <a:srgbClr val="449966">
              <a:alpha val="10000"/>
            </a:srgbClr>
          </a:solidFill>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2">
            <a:extLst>
              <a:ext uri="{FF2B5EF4-FFF2-40B4-BE49-F238E27FC236}">
                <a16:creationId xmlns:a16="http://schemas.microsoft.com/office/drawing/2014/main" id="{612A7109-F5AB-344A-B402-1951F658631D}"/>
              </a:ext>
            </a:extLst>
          </p:cNvPr>
          <p:cNvSpPr>
            <a:spLocks noGrp="1"/>
          </p:cNvSpPr>
          <p:nvPr>
            <p:ph type="body" idx="13"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6" name="Group 5">
            <a:extLst>
              <a:ext uri="{FF2B5EF4-FFF2-40B4-BE49-F238E27FC236}">
                <a16:creationId xmlns:a16="http://schemas.microsoft.com/office/drawing/2014/main" id="{9FF44EE0-C280-41F6-AE71-5097B3CF0988}"/>
              </a:ext>
            </a:extLst>
          </p:cNvPr>
          <p:cNvGrpSpPr/>
          <p:nvPr userDrawn="1"/>
        </p:nvGrpSpPr>
        <p:grpSpPr>
          <a:xfrm>
            <a:off x="6690360" y="5633784"/>
            <a:ext cx="5044440" cy="629299"/>
            <a:chOff x="6690360" y="5633784"/>
            <a:chExt cx="5044440" cy="629299"/>
          </a:xfrm>
        </p:grpSpPr>
        <p:sp>
          <p:nvSpPr>
            <p:cNvPr id="7" name="Rectangle 6">
              <a:extLst>
                <a:ext uri="{FF2B5EF4-FFF2-40B4-BE49-F238E27FC236}">
                  <a16:creationId xmlns:a16="http://schemas.microsoft.com/office/drawing/2014/main" id="{7F3181FF-685C-44A4-80D7-353BC847CB03}"/>
                </a:ext>
              </a:extLst>
            </p:cNvPr>
            <p:cNvSpPr/>
            <p:nvPr userDrawn="1"/>
          </p:nvSpPr>
          <p:spPr>
            <a:xfrm>
              <a:off x="6690360" y="5633784"/>
              <a:ext cx="5044440" cy="6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with medium confidence">
              <a:extLst>
                <a:ext uri="{FF2B5EF4-FFF2-40B4-BE49-F238E27FC236}">
                  <a16:creationId xmlns:a16="http://schemas.microsoft.com/office/drawing/2014/main" id="{2C2B388E-FBF9-438C-B671-F2897A14D743}"/>
                </a:ext>
              </a:extLst>
            </p:cNvPr>
            <p:cNvPicPr>
              <a:picLocks noChangeAspect="1"/>
            </p:cNvPicPr>
            <p:nvPr userDrawn="1"/>
          </p:nvPicPr>
          <p:blipFill>
            <a:blip r:embed="rId3">
              <a:alphaModFix/>
            </a:blip>
            <a:stretch>
              <a:fillRect/>
            </a:stretch>
          </p:blipFill>
          <p:spPr>
            <a:xfrm>
              <a:off x="6799774" y="5633784"/>
              <a:ext cx="4811852" cy="598819"/>
            </a:xfrm>
            <a:prstGeom prst="rect">
              <a:avLst/>
            </a:prstGeom>
          </p:spPr>
        </p:pic>
      </p:grpSp>
    </p:spTree>
    <p:extLst>
      <p:ext uri="{BB962C8B-B14F-4D97-AF65-F5344CB8AC3E}">
        <p14:creationId xmlns:p14="http://schemas.microsoft.com/office/powerpoint/2010/main" val="4017570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08BE13B-3AB9-3C40-97DD-CC1DDF8E1548}"/>
              </a:ext>
            </a:extLst>
          </p:cNvPr>
          <p:cNvSpPr>
            <a:spLocks noGrp="1"/>
          </p:cNvSpPr>
          <p:nvPr>
            <p:ph type="pic" idx="13"/>
          </p:nvPr>
        </p:nvSpPr>
        <p:spPr>
          <a:xfrm>
            <a:off x="7723116" y="1115396"/>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EFD3A0D6-8F13-674B-B631-25C8BAED01D7}"/>
              </a:ext>
            </a:extLst>
          </p:cNvPr>
          <p:cNvSpPr>
            <a:spLocks noGrp="1"/>
          </p:cNvSpPr>
          <p:nvPr>
            <p:ph type="pic" idx="1"/>
          </p:nvPr>
        </p:nvSpPr>
        <p:spPr>
          <a:xfrm>
            <a:off x="988291" y="1115395"/>
            <a:ext cx="6503917"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8F5E4A3-FA53-E040-8F7C-8F2762C90CCA}"/>
              </a:ext>
            </a:extLst>
          </p:cNvPr>
          <p:cNvSpPr>
            <a:spLocks noGrp="1"/>
          </p:cNvSpPr>
          <p:nvPr>
            <p:ph type="pic" idx="15"/>
          </p:nvPr>
        </p:nvSpPr>
        <p:spPr>
          <a:xfrm>
            <a:off x="7723116" y="3361885"/>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2">
            <a:extLst>
              <a:ext uri="{FF2B5EF4-FFF2-40B4-BE49-F238E27FC236}">
                <a16:creationId xmlns:a16="http://schemas.microsoft.com/office/drawing/2014/main" id="{0553C7A3-2726-4D47-8F2B-1B72E1B0DF53}"/>
              </a:ext>
            </a:extLst>
          </p:cNvPr>
          <p:cNvSpPr>
            <a:spLocks noGrp="1"/>
          </p:cNvSpPr>
          <p:nvPr>
            <p:ph type="body" idx="14"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5" name="Group 4">
            <a:extLst>
              <a:ext uri="{FF2B5EF4-FFF2-40B4-BE49-F238E27FC236}">
                <a16:creationId xmlns:a16="http://schemas.microsoft.com/office/drawing/2014/main" id="{E05ABD16-3C69-48A4-B416-15C50F260C0C}"/>
              </a:ext>
            </a:extLst>
          </p:cNvPr>
          <p:cNvGrpSpPr/>
          <p:nvPr userDrawn="1"/>
        </p:nvGrpSpPr>
        <p:grpSpPr>
          <a:xfrm>
            <a:off x="6690360" y="5633784"/>
            <a:ext cx="5044440" cy="629299"/>
            <a:chOff x="6690360" y="5633784"/>
            <a:chExt cx="5044440" cy="629299"/>
          </a:xfrm>
        </p:grpSpPr>
        <p:sp>
          <p:nvSpPr>
            <p:cNvPr id="4" name="Rectangle 3">
              <a:extLst>
                <a:ext uri="{FF2B5EF4-FFF2-40B4-BE49-F238E27FC236}">
                  <a16:creationId xmlns:a16="http://schemas.microsoft.com/office/drawing/2014/main" id="{36C4FC06-95AC-481C-BAE0-91246CC73379}"/>
                </a:ext>
              </a:extLst>
            </p:cNvPr>
            <p:cNvSpPr/>
            <p:nvPr userDrawn="1"/>
          </p:nvSpPr>
          <p:spPr>
            <a:xfrm>
              <a:off x="6690360" y="5633784"/>
              <a:ext cx="5044440" cy="6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a:extLst>
                <a:ext uri="{FF2B5EF4-FFF2-40B4-BE49-F238E27FC236}">
                  <a16:creationId xmlns:a16="http://schemas.microsoft.com/office/drawing/2014/main" id="{37D133FD-6E11-41C1-A509-D51015130180}"/>
                </a:ext>
              </a:extLst>
            </p:cNvPr>
            <p:cNvPicPr>
              <a:picLocks noChangeAspect="1"/>
            </p:cNvPicPr>
            <p:nvPr userDrawn="1"/>
          </p:nvPicPr>
          <p:blipFill>
            <a:blip r:embed="rId3">
              <a:alphaModFix/>
            </a:blip>
            <a:stretch>
              <a:fillRect/>
            </a:stretch>
          </p:blipFill>
          <p:spPr>
            <a:xfrm>
              <a:off x="6799774" y="5633784"/>
              <a:ext cx="4811852" cy="598819"/>
            </a:xfrm>
            <a:prstGeom prst="rect">
              <a:avLst/>
            </a:prstGeom>
          </p:spPr>
        </p:pic>
      </p:grpSp>
    </p:spTree>
    <p:extLst>
      <p:ext uri="{BB962C8B-B14F-4D97-AF65-F5344CB8AC3E}">
        <p14:creationId xmlns:p14="http://schemas.microsoft.com/office/powerpoint/2010/main" val="794656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B34493D-59DC-1448-928C-69E9DA0E6D11}"/>
              </a:ext>
            </a:extLst>
          </p:cNvPr>
          <p:cNvSpPr>
            <a:spLocks noGrp="1"/>
          </p:cNvSpPr>
          <p:nvPr>
            <p:ph sz="half" idx="11" hasCustomPrompt="1"/>
          </p:nvPr>
        </p:nvSpPr>
        <p:spPr>
          <a:xfrm>
            <a:off x="876822" y="1123269"/>
            <a:ext cx="10734804" cy="412869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marR="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pPr>
              <a:lnSpc>
                <a:spcPct val="125000"/>
              </a:lnSpc>
            </a:pPr>
            <a:r>
              <a:rPr lang="en-US" dirty="0">
                <a:latin typeface="Roboto" panose="02000000000000000000" pitchFamily="2" charset="0"/>
                <a:ea typeface="Roboto" panose="02000000000000000000" pitchFamily="2" charset="0"/>
              </a:rPr>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Last slide in each section</a:t>
            </a:r>
          </a:p>
          <a:p>
            <a:pPr lvl="1">
              <a:lnSpc>
                <a:spcPct val="125000"/>
              </a:lnSpc>
            </a:pPr>
            <a:r>
              <a:rPr lang="en-US" dirty="0">
                <a:latin typeface="Roboto" panose="02000000000000000000" pitchFamily="2" charset="0"/>
                <a:ea typeface="Roboto" panose="02000000000000000000" pitchFamily="2" charset="0"/>
              </a:rPr>
              <a:t>Last slide in each section</a:t>
            </a:r>
          </a:p>
        </p:txBody>
      </p:sp>
      <p:sp>
        <p:nvSpPr>
          <p:cNvPr id="9" name="Text Placeholder 2">
            <a:extLst>
              <a:ext uri="{FF2B5EF4-FFF2-40B4-BE49-F238E27FC236}">
                <a16:creationId xmlns:a16="http://schemas.microsoft.com/office/drawing/2014/main" id="{1E40A9BD-8308-AD4C-A77C-2CBE92CD8D71}"/>
              </a:ext>
            </a:extLst>
          </p:cNvPr>
          <p:cNvSpPr>
            <a:spLocks noGrp="1"/>
          </p:cNvSpPr>
          <p:nvPr>
            <p:ph type="body" idx="14" hasCustomPrompt="1"/>
          </p:nvPr>
        </p:nvSpPr>
        <p:spPr>
          <a:xfrm>
            <a:off x="567847" y="594917"/>
            <a:ext cx="10515600" cy="424732"/>
          </a:xfrm>
          <a:prstGeom prst="rect">
            <a:avLst/>
          </a:prstGeom>
          <a:noFill/>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1729953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D43F3DA1-6CB4-9C42-85A8-BB52F35FEB66}"/>
              </a:ext>
            </a:extLst>
          </p:cNvPr>
          <p:cNvSpPr>
            <a:spLocks noGrp="1"/>
          </p:cNvSpPr>
          <p:nvPr>
            <p:ph sz="half" idx="10" hasCustomPrompt="1"/>
          </p:nvPr>
        </p:nvSpPr>
        <p:spPr>
          <a:xfrm>
            <a:off x="571500" y="2297313"/>
            <a:ext cx="10734804" cy="2677656"/>
          </a:xfrm>
          <a:prstGeom prst="rect">
            <a:avLst/>
          </a:prstGeo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a:solidFill>
                  <a:srgbClr val="449966"/>
                </a:solidFill>
                <a:latin typeface="Roboto" panose="02000000000000000000" pitchFamily="2" charset="0"/>
                <a:ea typeface="Roboto" panose="02000000000000000000" pitchFamily="2" charset="0"/>
              </a:defRPr>
            </a:lvl1pPr>
            <a:lvl2pPr marL="457200" indent="0">
              <a:lnSpc>
                <a:spcPct val="100000"/>
              </a:lnSpc>
              <a:spcBef>
                <a:spcPts val="0"/>
              </a:spcBef>
              <a:buFont typeface="Arial" panose="020B0604020202020204" pitchFamily="34" charset="0"/>
              <a:buNone/>
              <a:defRPr sz="24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r>
              <a:rPr lang="en-US" sz="2400" b="1" dirty="0">
                <a:solidFill>
                  <a:srgbClr val="63666A"/>
                </a:solidFill>
                <a:latin typeface="Roboto" panose="02000000000000000000" pitchFamily="2" charset="0"/>
                <a:ea typeface="Roboto" panose="02000000000000000000" pitchFamily="2" charset="0"/>
              </a:rPr>
              <a:t>O | </a:t>
            </a:r>
            <a:r>
              <a:rPr lang="en-US" sz="2400" dirty="0">
                <a:solidFill>
                  <a:srgbClr val="63666A"/>
                </a:solidFill>
                <a:latin typeface="Roboto" panose="02000000000000000000" pitchFamily="2" charset="0"/>
                <a:ea typeface="Roboto" panose="02000000000000000000" pitchFamily="2" charset="0"/>
              </a:rPr>
              <a:t>000.000.0000</a:t>
            </a:r>
          </a:p>
          <a:p>
            <a:r>
              <a:rPr lang="en-US" sz="2400" b="1" dirty="0">
                <a:solidFill>
                  <a:srgbClr val="63666A"/>
                </a:solidFill>
                <a:latin typeface="Roboto" panose="02000000000000000000" pitchFamily="2" charset="0"/>
                <a:ea typeface="Roboto" panose="02000000000000000000" pitchFamily="2" charset="0"/>
              </a:rPr>
              <a:t>C | </a:t>
            </a:r>
            <a:r>
              <a:rPr lang="en-US" sz="2400" dirty="0">
                <a:solidFill>
                  <a:srgbClr val="63666A"/>
                </a:solidFill>
                <a:latin typeface="Roboto" panose="02000000000000000000" pitchFamily="2" charset="0"/>
                <a:ea typeface="Roboto" panose="02000000000000000000" pitchFamily="2" charset="0"/>
              </a:rPr>
              <a:t>000.000.0000</a:t>
            </a:r>
          </a:p>
          <a:p>
            <a:r>
              <a:rPr lang="en-US" sz="2400" b="1" dirty="0">
                <a:solidFill>
                  <a:srgbClr val="63666A"/>
                </a:solidFill>
                <a:latin typeface="Roboto" panose="02000000000000000000" pitchFamily="2" charset="0"/>
                <a:ea typeface="Roboto" panose="02000000000000000000" pitchFamily="2" charset="0"/>
              </a:rPr>
              <a:t>E | </a:t>
            </a:r>
            <a:r>
              <a:rPr lang="en-US" sz="2400" dirty="0" err="1">
                <a:solidFill>
                  <a:srgbClr val="63666A"/>
                </a:solidFill>
                <a:latin typeface="Roboto" panose="02000000000000000000" pitchFamily="2" charset="0"/>
                <a:ea typeface="Roboto" panose="02000000000000000000" pitchFamily="2" charset="0"/>
              </a:rPr>
              <a:t>name.presenter@okstate.edu</a:t>
            </a:r>
            <a:endParaRPr lang="en-US" sz="2400" dirty="0">
              <a:solidFill>
                <a:srgbClr val="63666A"/>
              </a:solidFill>
              <a:latin typeface="Roboto" panose="02000000000000000000" pitchFamily="2" charset="0"/>
              <a:ea typeface="Roboto" panose="02000000000000000000" pitchFamily="2" charset="0"/>
            </a:endParaRPr>
          </a:p>
          <a:p>
            <a:r>
              <a:rPr lang="en-US" sz="2400" dirty="0">
                <a:solidFill>
                  <a:srgbClr val="63666A"/>
                </a:solidFill>
                <a:latin typeface="Roboto" panose="02000000000000000000" pitchFamily="2" charset="0"/>
                <a:ea typeface="Roboto" panose="02000000000000000000" pitchFamily="2" charset="0"/>
              </a:rPr>
              <a:t>Address Goes Here</a:t>
            </a:r>
          </a:p>
          <a:p>
            <a:r>
              <a:rPr lang="en-US" sz="2400" dirty="0">
                <a:solidFill>
                  <a:srgbClr val="63666A"/>
                </a:solidFill>
                <a:latin typeface="Roboto" panose="02000000000000000000" pitchFamily="2" charset="0"/>
                <a:ea typeface="Roboto" panose="02000000000000000000" pitchFamily="2" charset="0"/>
              </a:rPr>
              <a:t>City, State</a:t>
            </a:r>
          </a:p>
          <a:p>
            <a:endParaRPr lang="en-US" sz="2400" dirty="0">
              <a:solidFill>
                <a:schemeClr val="accent6"/>
              </a:solidFill>
              <a:latin typeface="Roboto" panose="02000000000000000000" pitchFamily="2" charset="0"/>
              <a:ea typeface="Roboto" panose="02000000000000000000" pitchFamily="2" charset="0"/>
            </a:endParaRPr>
          </a:p>
          <a:p>
            <a:r>
              <a:rPr lang="en-US" sz="2400" b="1" dirty="0" err="1">
                <a:solidFill>
                  <a:srgbClr val="FB6400"/>
                </a:solidFill>
                <a:latin typeface="Roboto" panose="02000000000000000000" pitchFamily="2" charset="0"/>
                <a:ea typeface="Roboto" panose="02000000000000000000" pitchFamily="2" charset="0"/>
              </a:rPr>
              <a:t>brand.okstate.edu</a:t>
            </a:r>
            <a:r>
              <a:rPr lang="en-US" sz="2400" b="1" dirty="0">
                <a:solidFill>
                  <a:srgbClr val="FB6400"/>
                </a:solidFill>
                <a:latin typeface="Roboto" panose="02000000000000000000" pitchFamily="2" charset="0"/>
                <a:ea typeface="Roboto" panose="02000000000000000000" pitchFamily="2" charset="0"/>
              </a:rPr>
              <a:t> (or other dept. specific URL)</a:t>
            </a:r>
          </a:p>
        </p:txBody>
      </p:sp>
      <p:sp>
        <p:nvSpPr>
          <p:cNvPr id="11" name="Title 1">
            <a:extLst>
              <a:ext uri="{FF2B5EF4-FFF2-40B4-BE49-F238E27FC236}">
                <a16:creationId xmlns:a16="http://schemas.microsoft.com/office/drawing/2014/main" id="{2F025E6B-6933-E642-8A00-1E465ECF39F1}"/>
              </a:ext>
            </a:extLst>
          </p:cNvPr>
          <p:cNvSpPr>
            <a:spLocks noGrp="1"/>
          </p:cNvSpPr>
          <p:nvPr>
            <p:ph type="title" hasCustomPrompt="1"/>
          </p:nvPr>
        </p:nvSpPr>
        <p:spPr>
          <a:xfrm>
            <a:off x="578553" y="624279"/>
            <a:ext cx="10515600" cy="964880"/>
          </a:xfrm>
          <a:prstGeom prst="rect">
            <a:avLst/>
          </a:prstGeom>
        </p:spPr>
        <p:txBody>
          <a:bodyPr>
            <a:spAutoFit/>
          </a:bodyPr>
          <a:lstStyle>
            <a:lvl1pPr algn="l">
              <a:defRPr sz="6300">
                <a:solidFill>
                  <a:srgbClr val="63666A"/>
                </a:solidFill>
                <a:latin typeface="Fjalla One" panose="02000506040000020004" pitchFamily="2" charset="0"/>
              </a:defRPr>
            </a:lvl1pPr>
          </a:lstStyle>
          <a:p>
            <a:r>
              <a:rPr lang="en-US" dirty="0"/>
              <a:t>NAME OF PRESENTER</a:t>
            </a:r>
          </a:p>
        </p:txBody>
      </p:sp>
      <p:sp>
        <p:nvSpPr>
          <p:cNvPr id="15" name="Text Placeholder 2">
            <a:extLst>
              <a:ext uri="{FF2B5EF4-FFF2-40B4-BE49-F238E27FC236}">
                <a16:creationId xmlns:a16="http://schemas.microsoft.com/office/drawing/2014/main" id="{232D6B34-2CBA-4A4F-B365-660BB88B8C1C}"/>
              </a:ext>
            </a:extLst>
          </p:cNvPr>
          <p:cNvSpPr>
            <a:spLocks noGrp="1"/>
          </p:cNvSpPr>
          <p:nvPr>
            <p:ph type="body" idx="1" hasCustomPrompt="1"/>
          </p:nvPr>
        </p:nvSpPr>
        <p:spPr>
          <a:xfrm>
            <a:off x="579136" y="1500447"/>
            <a:ext cx="10515600" cy="507831"/>
          </a:xfrm>
          <a:prstGeom prst="rect">
            <a:avLst/>
          </a:prstGeom>
        </p:spPr>
        <p:txBody>
          <a:bodyPr>
            <a:spAutoFit/>
          </a:bodyPr>
          <a:lstStyle>
            <a:lvl1pPr marL="0" indent="0">
              <a:buNone/>
              <a:defRPr sz="3000" b="1">
                <a:solidFill>
                  <a:srgbClr val="449966"/>
                </a:solidFill>
                <a:latin typeface="Rubik" pitchFamily="2" charset="-79"/>
                <a:ea typeface="Roboto" panose="02000000000000000000" pitchFamily="2" charset="0"/>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Department of This Slide Goes Last </a:t>
            </a:r>
          </a:p>
        </p:txBody>
      </p:sp>
    </p:spTree>
    <p:extLst>
      <p:ext uri="{BB962C8B-B14F-4D97-AF65-F5344CB8AC3E}">
        <p14:creationId xmlns:p14="http://schemas.microsoft.com/office/powerpoint/2010/main" val="2721662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E623051-D3F7-CF49-875A-42D2D7BE4ADB}"/>
              </a:ext>
            </a:extLst>
          </p:cNvPr>
          <p:cNvSpPr>
            <a:spLocks noGrp="1"/>
          </p:cNvSpPr>
          <p:nvPr>
            <p:ph sz="half" idx="10" hasCustomPrompt="1"/>
          </p:nvPr>
        </p:nvSpPr>
        <p:spPr>
          <a:xfrm>
            <a:off x="876822" y="1123268"/>
            <a:ext cx="10734804" cy="4346703"/>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amet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consectetur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adipiscing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elit</a:t>
            </a:r>
            <a:r>
              <a:rPr lang="en-US" dirty="0">
                <a:latin typeface="Roboto" panose="02000000000000000000" pitchFamily="2" charset="0"/>
                <a:ea typeface="Roboto" panose="02000000000000000000" pitchFamily="2" charset="0"/>
              </a:rPr>
              <a:t>, sed do </a:t>
            </a:r>
            <a:r>
              <a:rPr lang="en-US" dirty="0" err="1">
                <a:latin typeface="Roboto" panose="02000000000000000000" pitchFamily="2" charset="0"/>
                <a:ea typeface="Roboto" panose="02000000000000000000" pitchFamily="2" charset="0"/>
              </a:rPr>
              <a:t>eiusmod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tempor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incididunt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labore</a:t>
            </a:r>
            <a:r>
              <a:rPr lang="en-US" dirty="0">
                <a:latin typeface="Roboto" panose="02000000000000000000" pitchFamily="2" charset="0"/>
                <a:ea typeface="Roboto" panose="02000000000000000000" pitchFamily="2" charset="0"/>
              </a:rPr>
              <a:t> et dolore magna </a:t>
            </a:r>
            <a:r>
              <a:rPr lang="en-US" dirty="0" err="1">
                <a:latin typeface="Roboto" panose="02000000000000000000" pitchFamily="2" charset="0"/>
                <a:ea typeface="Roboto" panose="02000000000000000000" pitchFamily="2" charset="0"/>
              </a:rPr>
              <a:t>aliqua</a:t>
            </a:r>
            <a:r>
              <a:rPr lang="en-US" dirty="0">
                <a:latin typeface="Roboto" panose="02000000000000000000" pitchFamily="2" charset="0"/>
                <a:ea typeface="Roboto" panose="02000000000000000000" pitchFamily="2" charset="0"/>
              </a:rPr>
              <a:t>. Ut </a:t>
            </a:r>
            <a:r>
              <a:rPr lang="en-US" dirty="0" err="1">
                <a:latin typeface="Roboto" panose="02000000000000000000" pitchFamily="2" charset="0"/>
                <a:ea typeface="Roboto" panose="02000000000000000000" pitchFamily="2" charset="0"/>
              </a:rPr>
              <a:t>enim</a:t>
            </a:r>
            <a:r>
              <a:rPr lang="en-US" dirty="0">
                <a:latin typeface="Roboto" panose="02000000000000000000" pitchFamily="2" charset="0"/>
                <a:ea typeface="Roboto" panose="02000000000000000000" pitchFamily="2" charset="0"/>
              </a:rPr>
              <a:t> ad minim </a:t>
            </a:r>
            <a:r>
              <a:rPr lang="en-US" dirty="0" err="1">
                <a:latin typeface="Roboto" panose="02000000000000000000" pitchFamily="2" charset="0"/>
                <a:ea typeface="Roboto" panose="02000000000000000000" pitchFamily="2" charset="0"/>
              </a:rPr>
              <a:t>veniam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quis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nostrud</a:t>
            </a:r>
            <a:r>
              <a:rPr lang="en-US" dirty="0">
                <a:latin typeface="Roboto" panose="02000000000000000000" pitchFamily="2" charset="0"/>
                <a:ea typeface="Roboto" panose="02000000000000000000" pitchFamily="2" charset="0"/>
              </a:rPr>
              <a:t> exercitation </a:t>
            </a:r>
            <a:r>
              <a:rPr lang="en-US" dirty="0" err="1">
                <a:latin typeface="Roboto" panose="02000000000000000000" pitchFamily="2" charset="0"/>
                <a:ea typeface="Roboto" panose="02000000000000000000" pitchFamily="2" charset="0"/>
              </a:rPr>
              <a:t>ullamco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laboris</a:t>
            </a:r>
            <a:r>
              <a:rPr lang="en-US" dirty="0">
                <a:latin typeface="Roboto" panose="02000000000000000000" pitchFamily="2" charset="0"/>
                <a:ea typeface="Roboto" panose="02000000000000000000" pitchFamily="2" charset="0"/>
              </a:rPr>
              <a:t> nisi </a:t>
            </a:r>
            <a:r>
              <a:rPr lang="en-US" dirty="0" err="1">
                <a:latin typeface="Roboto" panose="02000000000000000000" pitchFamily="2" charset="0"/>
                <a:ea typeface="Roboto" panose="02000000000000000000" pitchFamily="2" charset="0"/>
              </a:rPr>
              <a:t>ut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aliquip</a:t>
            </a:r>
            <a:r>
              <a:rPr lang="en-US" dirty="0">
                <a:latin typeface="Roboto" panose="02000000000000000000" pitchFamily="2" charset="0"/>
                <a:ea typeface="Roboto" panose="02000000000000000000" pitchFamily="2" charset="0"/>
              </a:rPr>
              <a:t> ex </a:t>
            </a:r>
            <a:r>
              <a:rPr lang="en-US" dirty="0" err="1">
                <a:latin typeface="Roboto" panose="02000000000000000000" pitchFamily="2" charset="0"/>
                <a:ea typeface="Roboto" panose="02000000000000000000" pitchFamily="2" charset="0"/>
              </a:rPr>
              <a:t>ea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commodo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reprehenderit</a:t>
            </a:r>
            <a:r>
              <a:rPr lang="en-US" dirty="0">
                <a:latin typeface="Roboto" panose="02000000000000000000" pitchFamily="2" charset="0"/>
                <a:ea typeface="Roboto" panose="02000000000000000000" pitchFamily="2" charset="0"/>
              </a:rPr>
              <a:t> in </a:t>
            </a:r>
            <a:r>
              <a:rPr lang="en-US" dirty="0" err="1">
                <a:latin typeface="Roboto" panose="02000000000000000000" pitchFamily="2" charset="0"/>
                <a:ea typeface="Roboto" panose="02000000000000000000" pitchFamily="2" charset="0"/>
              </a:rPr>
              <a:t>voluptate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velit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esse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cillum</a:t>
            </a:r>
            <a:r>
              <a:rPr lang="en-US" dirty="0">
                <a:latin typeface="Roboto" panose="02000000000000000000" pitchFamily="2" charset="0"/>
                <a:ea typeface="Roboto" panose="02000000000000000000" pitchFamily="2" charset="0"/>
              </a:rPr>
              <a:t> dolore </a:t>
            </a:r>
            <a:r>
              <a:rPr lang="en-US" dirty="0" err="1">
                <a:latin typeface="Roboto" panose="02000000000000000000" pitchFamily="2" charset="0"/>
                <a:ea typeface="Roboto" panose="02000000000000000000" pitchFamily="2" charset="0"/>
              </a:rPr>
              <a:t>eu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fugiat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nulla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pariature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a:p>
            <a:pPr lvl="1">
              <a:lnSpc>
                <a:spcPct val="125000"/>
              </a:lnSpc>
            </a:pPr>
            <a:r>
              <a:rPr lang="en-US" dirty="0">
                <a:latin typeface="Roboto" panose="02000000000000000000" pitchFamily="2" charset="0"/>
                <a:ea typeface="Roboto" panose="02000000000000000000" pitchFamily="2" charset="0"/>
              </a:rPr>
              <a:t>Secondary Slide</a:t>
            </a:r>
          </a:p>
        </p:txBody>
      </p:sp>
      <p:sp>
        <p:nvSpPr>
          <p:cNvPr id="10" name="Text Placeholder 2">
            <a:extLst>
              <a:ext uri="{FF2B5EF4-FFF2-40B4-BE49-F238E27FC236}">
                <a16:creationId xmlns:a16="http://schemas.microsoft.com/office/drawing/2014/main" id="{07701DD8-0362-BB47-9BD0-8DA9DD48348D}"/>
              </a:ext>
            </a:extLst>
          </p:cNvPr>
          <p:cNvSpPr>
            <a:spLocks noGrp="1"/>
          </p:cNvSpPr>
          <p:nvPr>
            <p:ph type="body" idx="1"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4" name="Group 3">
            <a:extLst>
              <a:ext uri="{FF2B5EF4-FFF2-40B4-BE49-F238E27FC236}">
                <a16:creationId xmlns:a16="http://schemas.microsoft.com/office/drawing/2014/main" id="{BCDD16DF-A1E3-4986-921B-1DCDDF93E11D}"/>
              </a:ext>
            </a:extLst>
          </p:cNvPr>
          <p:cNvGrpSpPr/>
          <p:nvPr userDrawn="1"/>
        </p:nvGrpSpPr>
        <p:grpSpPr>
          <a:xfrm>
            <a:off x="6690360" y="5633784"/>
            <a:ext cx="5044440" cy="629299"/>
            <a:chOff x="6690360" y="5633784"/>
            <a:chExt cx="5044440" cy="629299"/>
          </a:xfrm>
        </p:grpSpPr>
        <p:sp>
          <p:nvSpPr>
            <p:cNvPr id="5" name="Rectangle 4">
              <a:extLst>
                <a:ext uri="{FF2B5EF4-FFF2-40B4-BE49-F238E27FC236}">
                  <a16:creationId xmlns:a16="http://schemas.microsoft.com/office/drawing/2014/main" id="{108534CC-8641-4CD7-ACA1-A051F24FC0CC}"/>
                </a:ext>
              </a:extLst>
            </p:cNvPr>
            <p:cNvSpPr/>
            <p:nvPr userDrawn="1"/>
          </p:nvSpPr>
          <p:spPr>
            <a:xfrm>
              <a:off x="6690360" y="5633784"/>
              <a:ext cx="5044440" cy="6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with medium confidence">
              <a:extLst>
                <a:ext uri="{FF2B5EF4-FFF2-40B4-BE49-F238E27FC236}">
                  <a16:creationId xmlns:a16="http://schemas.microsoft.com/office/drawing/2014/main" id="{078ED3F2-8604-46A9-828C-10F14D3DFEC8}"/>
                </a:ext>
              </a:extLst>
            </p:cNvPr>
            <p:cNvPicPr>
              <a:picLocks noChangeAspect="1"/>
            </p:cNvPicPr>
            <p:nvPr userDrawn="1"/>
          </p:nvPicPr>
          <p:blipFill>
            <a:blip r:embed="rId3">
              <a:alphaModFix/>
            </a:blip>
            <a:stretch>
              <a:fillRect/>
            </a:stretch>
          </p:blipFill>
          <p:spPr>
            <a:xfrm>
              <a:off x="6799774" y="5633784"/>
              <a:ext cx="4811852" cy="598819"/>
            </a:xfrm>
            <a:prstGeom prst="rect">
              <a:avLst/>
            </a:prstGeom>
          </p:spPr>
        </p:pic>
      </p:grpSp>
    </p:spTree>
    <p:extLst>
      <p:ext uri="{BB962C8B-B14F-4D97-AF65-F5344CB8AC3E}">
        <p14:creationId xmlns:p14="http://schemas.microsoft.com/office/powerpoint/2010/main" val="1988118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A841D53-C854-B94C-ADB1-420D936BB28B}"/>
              </a:ext>
            </a:extLst>
          </p:cNvPr>
          <p:cNvSpPr>
            <a:spLocks noGrp="1"/>
          </p:cNvSpPr>
          <p:nvPr>
            <p:ph type="pic" idx="1"/>
          </p:nvPr>
        </p:nvSpPr>
        <p:spPr>
          <a:xfrm>
            <a:off x="988291" y="1115395"/>
            <a:ext cx="3888509" cy="4256705"/>
          </a:xfrm>
          <a:prstGeom prst="rect">
            <a:avLst/>
          </a:prstGeom>
          <a:solidFill>
            <a:srgbClr val="449966">
              <a:alpha val="10000"/>
            </a:srgbClr>
          </a:solidFill>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2" name="Content Placeholder 2">
            <a:extLst>
              <a:ext uri="{FF2B5EF4-FFF2-40B4-BE49-F238E27FC236}">
                <a16:creationId xmlns:a16="http://schemas.microsoft.com/office/drawing/2014/main" id="{D17F29AA-73C0-F940-B06A-CF1CBD6A585C}"/>
              </a:ext>
            </a:extLst>
          </p:cNvPr>
          <p:cNvSpPr>
            <a:spLocks noGrp="1"/>
          </p:cNvSpPr>
          <p:nvPr>
            <p:ph sz="half" idx="10" hasCustomPrompt="1"/>
          </p:nvPr>
        </p:nvSpPr>
        <p:spPr>
          <a:xfrm>
            <a:off x="5107708" y="1123268"/>
            <a:ext cx="6503918" cy="3654205"/>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When single image is necessary</a:t>
            </a:r>
          </a:p>
          <a:p>
            <a:pPr lvl="1">
              <a:lnSpc>
                <a:spcPct val="125000"/>
              </a:lnSpc>
            </a:pPr>
            <a:r>
              <a:rPr lang="en-US" dirty="0">
                <a:latin typeface="Roboto" panose="02000000000000000000" pitchFamily="2" charset="0"/>
                <a:ea typeface="Roboto" panose="02000000000000000000" pitchFamily="2" charset="0"/>
              </a:rPr>
              <a:t>When single image is necessary</a:t>
            </a:r>
          </a:p>
          <a:p>
            <a:pPr lvl="1">
              <a:lnSpc>
                <a:spcPct val="125000"/>
              </a:lnSpc>
            </a:pPr>
            <a:r>
              <a:rPr lang="en-US" dirty="0">
                <a:latin typeface="Roboto" panose="02000000000000000000" pitchFamily="2" charset="0"/>
                <a:ea typeface="Roboto" panose="02000000000000000000" pitchFamily="2" charset="0"/>
              </a:rPr>
              <a:t>When single image is necessary</a:t>
            </a:r>
          </a:p>
        </p:txBody>
      </p:sp>
      <p:sp>
        <p:nvSpPr>
          <p:cNvPr id="20" name="Text Placeholder 2">
            <a:extLst>
              <a:ext uri="{FF2B5EF4-FFF2-40B4-BE49-F238E27FC236}">
                <a16:creationId xmlns:a16="http://schemas.microsoft.com/office/drawing/2014/main" id="{D287506E-38A0-8144-8203-98E0F8912F73}"/>
              </a:ext>
            </a:extLst>
          </p:cNvPr>
          <p:cNvSpPr>
            <a:spLocks noGrp="1"/>
          </p:cNvSpPr>
          <p:nvPr>
            <p:ph type="body" idx="13"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5" name="Group 4">
            <a:extLst>
              <a:ext uri="{FF2B5EF4-FFF2-40B4-BE49-F238E27FC236}">
                <a16:creationId xmlns:a16="http://schemas.microsoft.com/office/drawing/2014/main" id="{5CA9E63C-4DCE-4E38-B8CA-7853C7D7DA4E}"/>
              </a:ext>
            </a:extLst>
          </p:cNvPr>
          <p:cNvGrpSpPr/>
          <p:nvPr userDrawn="1"/>
        </p:nvGrpSpPr>
        <p:grpSpPr>
          <a:xfrm>
            <a:off x="6690360" y="5633784"/>
            <a:ext cx="5044440" cy="629299"/>
            <a:chOff x="6690360" y="5633784"/>
            <a:chExt cx="5044440" cy="629299"/>
          </a:xfrm>
        </p:grpSpPr>
        <p:sp>
          <p:nvSpPr>
            <p:cNvPr id="6" name="Rectangle 5">
              <a:extLst>
                <a:ext uri="{FF2B5EF4-FFF2-40B4-BE49-F238E27FC236}">
                  <a16:creationId xmlns:a16="http://schemas.microsoft.com/office/drawing/2014/main" id="{46953E06-A5D6-42B3-9529-3AE93E0E6EE5}"/>
                </a:ext>
              </a:extLst>
            </p:cNvPr>
            <p:cNvSpPr/>
            <p:nvPr userDrawn="1"/>
          </p:nvSpPr>
          <p:spPr>
            <a:xfrm>
              <a:off x="6690360" y="5633784"/>
              <a:ext cx="5044440" cy="6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2380DE71-543D-4980-952C-1B9608C5928B}"/>
                </a:ext>
              </a:extLst>
            </p:cNvPr>
            <p:cNvPicPr>
              <a:picLocks noChangeAspect="1"/>
            </p:cNvPicPr>
            <p:nvPr userDrawn="1"/>
          </p:nvPicPr>
          <p:blipFill>
            <a:blip r:embed="rId3">
              <a:alphaModFix/>
            </a:blip>
            <a:stretch>
              <a:fillRect/>
            </a:stretch>
          </p:blipFill>
          <p:spPr>
            <a:xfrm>
              <a:off x="6799774" y="5633784"/>
              <a:ext cx="4811852" cy="598819"/>
            </a:xfrm>
            <a:prstGeom prst="rect">
              <a:avLst/>
            </a:prstGeom>
          </p:spPr>
        </p:pic>
      </p:grpSp>
    </p:spTree>
    <p:extLst>
      <p:ext uri="{BB962C8B-B14F-4D97-AF65-F5344CB8AC3E}">
        <p14:creationId xmlns:p14="http://schemas.microsoft.com/office/powerpoint/2010/main" val="225608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al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15BB22-2CFF-974B-A221-8EE500F04CBD}"/>
              </a:ext>
            </a:extLst>
          </p:cNvPr>
          <p:cNvSpPr>
            <a:spLocks noGrp="1"/>
          </p:cNvSpPr>
          <p:nvPr>
            <p:ph sz="half" idx="11" hasCustomPrompt="1"/>
          </p:nvPr>
        </p:nvSpPr>
        <p:spPr>
          <a:xfrm>
            <a:off x="8632920" y="1123268"/>
            <a:ext cx="2975628" cy="400045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indent="-285750">
              <a:lnSpc>
                <a:spcPct val="100000"/>
              </a:lnSpc>
              <a:spcBef>
                <a:spcPts val="0"/>
              </a:spcBef>
              <a:buFont typeface="Arial" panose="020B0604020202020204" pitchFamily="34" charset="0"/>
              <a:buChar char="•"/>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Lorem ipsum dolor sit </a:t>
            </a:r>
            <a:r>
              <a:rPr lang="en-US" dirty="0" err="1">
                <a:latin typeface="Roboto" panose="02000000000000000000" pitchFamily="2" charset="0"/>
                <a:ea typeface="Roboto" panose="02000000000000000000" pitchFamily="2" charset="0"/>
              </a:rPr>
              <a:t>consequat</a:t>
            </a:r>
            <a:r>
              <a:rPr lang="en-US" dirty="0">
                <a:latin typeface="Roboto" panose="02000000000000000000" pitchFamily="2" charset="0"/>
                <a:ea typeface="Roboto" panose="02000000000000000000" pitchFamily="2" charset="0"/>
              </a:rPr>
              <a:t>. Duis </a:t>
            </a:r>
            <a:r>
              <a:rPr lang="en-US" dirty="0" err="1">
                <a:latin typeface="Roboto" panose="02000000000000000000" pitchFamily="2" charset="0"/>
                <a:ea typeface="Roboto" panose="02000000000000000000" pitchFamily="2" charset="0"/>
              </a:rPr>
              <a:t>aute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irure</a:t>
            </a:r>
            <a:r>
              <a:rPr lang="en-US" dirty="0">
                <a:latin typeface="Roboto" panose="02000000000000000000" pitchFamily="2" charset="0"/>
                <a:ea typeface="Roboto" panose="02000000000000000000" pitchFamily="2" charset="0"/>
              </a:rPr>
              <a:t> dolor in </a:t>
            </a:r>
            <a:r>
              <a:rPr lang="en-US" dirty="0" err="1">
                <a:latin typeface="Roboto" panose="02000000000000000000" pitchFamily="2" charset="0"/>
                <a:ea typeface="Roboto" panose="02000000000000000000" pitchFamily="2" charset="0"/>
              </a:rPr>
              <a:t>reprehende</a:t>
            </a:r>
            <a:r>
              <a:rPr lang="en-US" dirty="0">
                <a:latin typeface="Roboto" panose="02000000000000000000" pitchFamily="2" charset="0"/>
                <a:ea typeface="Roboto" panose="02000000000000000000" pitchFamily="2" charset="0"/>
              </a:rPr>
              <a:t>.</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Use this slide for multiple images</a:t>
            </a:r>
          </a:p>
          <a:p>
            <a:pPr lvl="1">
              <a:lnSpc>
                <a:spcPct val="125000"/>
              </a:lnSpc>
            </a:pPr>
            <a:r>
              <a:rPr lang="en-US" dirty="0">
                <a:latin typeface="Roboto" panose="02000000000000000000" pitchFamily="2" charset="0"/>
                <a:ea typeface="Roboto" panose="02000000000000000000" pitchFamily="2" charset="0"/>
              </a:rPr>
              <a:t>If they absolutely require text</a:t>
            </a:r>
          </a:p>
          <a:p>
            <a:pPr lvl="1">
              <a:lnSpc>
                <a:spcPct val="125000"/>
              </a:lnSpc>
            </a:pPr>
            <a:r>
              <a:rPr lang="en-US" dirty="0">
                <a:latin typeface="Roboto" panose="02000000000000000000" pitchFamily="2" charset="0"/>
                <a:ea typeface="Roboto" panose="02000000000000000000" pitchFamily="2" charset="0"/>
              </a:rPr>
              <a:t>Otherwise, use next slide for multiples</a:t>
            </a:r>
          </a:p>
        </p:txBody>
      </p:sp>
      <p:sp>
        <p:nvSpPr>
          <p:cNvPr id="10" name="Picture Placeholder 2">
            <a:extLst>
              <a:ext uri="{FF2B5EF4-FFF2-40B4-BE49-F238E27FC236}">
                <a16:creationId xmlns:a16="http://schemas.microsoft.com/office/drawing/2014/main" id="{8CFC7C7B-A81D-8F42-B720-BE8A6EE73984}"/>
              </a:ext>
            </a:extLst>
          </p:cNvPr>
          <p:cNvSpPr>
            <a:spLocks noGrp="1"/>
          </p:cNvSpPr>
          <p:nvPr>
            <p:ph type="pic" idx="10"/>
          </p:nvPr>
        </p:nvSpPr>
        <p:spPr>
          <a:xfrm>
            <a:off x="4815224" y="1115395"/>
            <a:ext cx="3592947" cy="4256705"/>
          </a:xfrm>
          <a:prstGeom prst="rect">
            <a:avLst/>
          </a:prstGeom>
          <a:solidFill>
            <a:srgbClr val="449966">
              <a:alpha val="10000"/>
            </a:srgbClr>
          </a:solidFill>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DA85B192-A76B-8942-81DB-93DFBE6505C9}"/>
              </a:ext>
            </a:extLst>
          </p:cNvPr>
          <p:cNvSpPr>
            <a:spLocks noGrp="1"/>
          </p:cNvSpPr>
          <p:nvPr>
            <p:ph type="pic" idx="1"/>
          </p:nvPr>
        </p:nvSpPr>
        <p:spPr>
          <a:xfrm>
            <a:off x="988291" y="1115395"/>
            <a:ext cx="3592947" cy="4256705"/>
          </a:xfrm>
          <a:prstGeom prst="rect">
            <a:avLst/>
          </a:prstGeom>
          <a:solidFill>
            <a:srgbClr val="449966">
              <a:alpha val="10000"/>
            </a:srgbClr>
          </a:solidFill>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2">
            <a:extLst>
              <a:ext uri="{FF2B5EF4-FFF2-40B4-BE49-F238E27FC236}">
                <a16:creationId xmlns:a16="http://schemas.microsoft.com/office/drawing/2014/main" id="{612A7109-F5AB-344A-B402-1951F658631D}"/>
              </a:ext>
            </a:extLst>
          </p:cNvPr>
          <p:cNvSpPr>
            <a:spLocks noGrp="1"/>
          </p:cNvSpPr>
          <p:nvPr>
            <p:ph type="body" idx="13"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6" name="Group 5">
            <a:extLst>
              <a:ext uri="{FF2B5EF4-FFF2-40B4-BE49-F238E27FC236}">
                <a16:creationId xmlns:a16="http://schemas.microsoft.com/office/drawing/2014/main" id="{9FF44EE0-C280-41F6-AE71-5097B3CF0988}"/>
              </a:ext>
            </a:extLst>
          </p:cNvPr>
          <p:cNvGrpSpPr/>
          <p:nvPr userDrawn="1"/>
        </p:nvGrpSpPr>
        <p:grpSpPr>
          <a:xfrm>
            <a:off x="6690360" y="5633784"/>
            <a:ext cx="5044440" cy="629299"/>
            <a:chOff x="6690360" y="5633784"/>
            <a:chExt cx="5044440" cy="629299"/>
          </a:xfrm>
        </p:grpSpPr>
        <p:sp>
          <p:nvSpPr>
            <p:cNvPr id="7" name="Rectangle 6">
              <a:extLst>
                <a:ext uri="{FF2B5EF4-FFF2-40B4-BE49-F238E27FC236}">
                  <a16:creationId xmlns:a16="http://schemas.microsoft.com/office/drawing/2014/main" id="{7F3181FF-685C-44A4-80D7-353BC847CB03}"/>
                </a:ext>
              </a:extLst>
            </p:cNvPr>
            <p:cNvSpPr/>
            <p:nvPr userDrawn="1"/>
          </p:nvSpPr>
          <p:spPr>
            <a:xfrm>
              <a:off x="6690360" y="5633784"/>
              <a:ext cx="5044440" cy="6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with medium confidence">
              <a:extLst>
                <a:ext uri="{FF2B5EF4-FFF2-40B4-BE49-F238E27FC236}">
                  <a16:creationId xmlns:a16="http://schemas.microsoft.com/office/drawing/2014/main" id="{2C2B388E-FBF9-438C-B671-F2897A14D743}"/>
                </a:ext>
              </a:extLst>
            </p:cNvPr>
            <p:cNvPicPr>
              <a:picLocks noChangeAspect="1"/>
            </p:cNvPicPr>
            <p:nvPr userDrawn="1"/>
          </p:nvPicPr>
          <p:blipFill>
            <a:blip r:embed="rId3">
              <a:alphaModFix/>
            </a:blip>
            <a:stretch>
              <a:fillRect/>
            </a:stretch>
          </p:blipFill>
          <p:spPr>
            <a:xfrm>
              <a:off x="6799774" y="5633784"/>
              <a:ext cx="4811852" cy="598819"/>
            </a:xfrm>
            <a:prstGeom prst="rect">
              <a:avLst/>
            </a:prstGeom>
          </p:spPr>
        </p:pic>
      </p:grpSp>
    </p:spTree>
    <p:extLst>
      <p:ext uri="{BB962C8B-B14F-4D97-AF65-F5344CB8AC3E}">
        <p14:creationId xmlns:p14="http://schemas.microsoft.com/office/powerpoint/2010/main" val="1368689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08BE13B-3AB9-3C40-97DD-CC1DDF8E1548}"/>
              </a:ext>
            </a:extLst>
          </p:cNvPr>
          <p:cNvSpPr>
            <a:spLocks noGrp="1"/>
          </p:cNvSpPr>
          <p:nvPr>
            <p:ph type="pic" idx="13"/>
          </p:nvPr>
        </p:nvSpPr>
        <p:spPr>
          <a:xfrm>
            <a:off x="7723116" y="1115396"/>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EFD3A0D6-8F13-674B-B631-25C8BAED01D7}"/>
              </a:ext>
            </a:extLst>
          </p:cNvPr>
          <p:cNvSpPr>
            <a:spLocks noGrp="1"/>
          </p:cNvSpPr>
          <p:nvPr>
            <p:ph type="pic" idx="1"/>
          </p:nvPr>
        </p:nvSpPr>
        <p:spPr>
          <a:xfrm>
            <a:off x="988291" y="1115395"/>
            <a:ext cx="6503917"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8F5E4A3-FA53-E040-8F7C-8F2762C90CCA}"/>
              </a:ext>
            </a:extLst>
          </p:cNvPr>
          <p:cNvSpPr>
            <a:spLocks noGrp="1"/>
          </p:cNvSpPr>
          <p:nvPr>
            <p:ph type="pic" idx="15"/>
          </p:nvPr>
        </p:nvSpPr>
        <p:spPr>
          <a:xfrm>
            <a:off x="7723116" y="3361885"/>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2">
            <a:extLst>
              <a:ext uri="{FF2B5EF4-FFF2-40B4-BE49-F238E27FC236}">
                <a16:creationId xmlns:a16="http://schemas.microsoft.com/office/drawing/2014/main" id="{0553C7A3-2726-4D47-8F2B-1B72E1B0DF53}"/>
              </a:ext>
            </a:extLst>
          </p:cNvPr>
          <p:cNvSpPr>
            <a:spLocks noGrp="1"/>
          </p:cNvSpPr>
          <p:nvPr>
            <p:ph type="body" idx="14"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grpSp>
        <p:nvGrpSpPr>
          <p:cNvPr id="5" name="Group 4">
            <a:extLst>
              <a:ext uri="{FF2B5EF4-FFF2-40B4-BE49-F238E27FC236}">
                <a16:creationId xmlns:a16="http://schemas.microsoft.com/office/drawing/2014/main" id="{E05ABD16-3C69-48A4-B416-15C50F260C0C}"/>
              </a:ext>
            </a:extLst>
          </p:cNvPr>
          <p:cNvGrpSpPr/>
          <p:nvPr userDrawn="1"/>
        </p:nvGrpSpPr>
        <p:grpSpPr>
          <a:xfrm>
            <a:off x="6690360" y="5633784"/>
            <a:ext cx="5044440" cy="629299"/>
            <a:chOff x="6690360" y="5633784"/>
            <a:chExt cx="5044440" cy="629299"/>
          </a:xfrm>
        </p:grpSpPr>
        <p:sp>
          <p:nvSpPr>
            <p:cNvPr id="4" name="Rectangle 3">
              <a:extLst>
                <a:ext uri="{FF2B5EF4-FFF2-40B4-BE49-F238E27FC236}">
                  <a16:creationId xmlns:a16="http://schemas.microsoft.com/office/drawing/2014/main" id="{36C4FC06-95AC-481C-BAE0-91246CC73379}"/>
                </a:ext>
              </a:extLst>
            </p:cNvPr>
            <p:cNvSpPr/>
            <p:nvPr userDrawn="1"/>
          </p:nvSpPr>
          <p:spPr>
            <a:xfrm>
              <a:off x="6690360" y="5633784"/>
              <a:ext cx="5044440" cy="62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a:extLst>
                <a:ext uri="{FF2B5EF4-FFF2-40B4-BE49-F238E27FC236}">
                  <a16:creationId xmlns:a16="http://schemas.microsoft.com/office/drawing/2014/main" id="{37D133FD-6E11-41C1-A509-D51015130180}"/>
                </a:ext>
              </a:extLst>
            </p:cNvPr>
            <p:cNvPicPr>
              <a:picLocks noChangeAspect="1"/>
            </p:cNvPicPr>
            <p:nvPr userDrawn="1"/>
          </p:nvPicPr>
          <p:blipFill>
            <a:blip r:embed="rId3">
              <a:alphaModFix/>
            </a:blip>
            <a:stretch>
              <a:fillRect/>
            </a:stretch>
          </p:blipFill>
          <p:spPr>
            <a:xfrm>
              <a:off x="6799774" y="5633784"/>
              <a:ext cx="4811852" cy="598819"/>
            </a:xfrm>
            <a:prstGeom prst="rect">
              <a:avLst/>
            </a:prstGeom>
          </p:spPr>
        </p:pic>
      </p:grpSp>
    </p:spTree>
    <p:extLst>
      <p:ext uri="{BB962C8B-B14F-4D97-AF65-F5344CB8AC3E}">
        <p14:creationId xmlns:p14="http://schemas.microsoft.com/office/powerpoint/2010/main" val="41782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B34493D-59DC-1448-928C-69E9DA0E6D11}"/>
              </a:ext>
            </a:extLst>
          </p:cNvPr>
          <p:cNvSpPr>
            <a:spLocks noGrp="1"/>
          </p:cNvSpPr>
          <p:nvPr>
            <p:ph sz="half" idx="11" hasCustomPrompt="1"/>
          </p:nvPr>
        </p:nvSpPr>
        <p:spPr>
          <a:xfrm>
            <a:off x="876822" y="1123269"/>
            <a:ext cx="10734804" cy="4128694"/>
          </a:xfrm>
          <a:prstGeom prst="rect">
            <a:avLst/>
          </a:prstGeom>
        </p:spPr>
        <p:txBody>
          <a:bodyPr wrap="square">
            <a:sp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a:latin typeface="Roboto" panose="02000000000000000000" pitchFamily="2" charset="0"/>
                <a:ea typeface="Roboto" panose="02000000000000000000" pitchFamily="2" charset="0"/>
              </a:defRPr>
            </a:lvl1pPr>
            <a:lvl2pPr marL="742950" marR="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sz="18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pPr>
              <a:lnSpc>
                <a:spcPct val="125000"/>
              </a:lnSpc>
            </a:pPr>
            <a:r>
              <a:rPr lang="en-US" dirty="0">
                <a:latin typeface="Roboto" panose="02000000000000000000" pitchFamily="2" charset="0"/>
                <a:ea typeface="Roboto" panose="02000000000000000000" pitchFamily="2" charset="0"/>
              </a:rPr>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pPr>
              <a:lnSpc>
                <a:spcPct val="125000"/>
              </a:lnSpc>
            </a:pPr>
            <a:r>
              <a:rPr lang="en-US" dirty="0">
                <a:latin typeface="Roboto" panose="02000000000000000000" pitchFamily="2" charset="0"/>
                <a:ea typeface="Roboto" panose="02000000000000000000" pitchFamily="2" charset="0"/>
              </a:rPr>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pPr>
              <a:lnSpc>
                <a:spcPct val="125000"/>
              </a:lnSpc>
            </a:pPr>
            <a:endParaRPr lang="en-US" dirty="0">
              <a:latin typeface="Roboto" panose="02000000000000000000" pitchFamily="2" charset="0"/>
              <a:ea typeface="Roboto" panose="02000000000000000000" pitchFamily="2" charset="0"/>
            </a:endParaRPr>
          </a:p>
          <a:p>
            <a:pPr lvl="1">
              <a:lnSpc>
                <a:spcPct val="125000"/>
              </a:lnSpc>
            </a:pPr>
            <a:r>
              <a:rPr lang="en-US" dirty="0">
                <a:latin typeface="Roboto" panose="02000000000000000000" pitchFamily="2" charset="0"/>
                <a:ea typeface="Roboto" panose="02000000000000000000" pitchFamily="2" charset="0"/>
              </a:rPr>
              <a:t>Last slide in each section</a:t>
            </a:r>
          </a:p>
          <a:p>
            <a:pPr lvl="1">
              <a:lnSpc>
                <a:spcPct val="125000"/>
              </a:lnSpc>
            </a:pPr>
            <a:r>
              <a:rPr lang="en-US" dirty="0">
                <a:latin typeface="Roboto" panose="02000000000000000000" pitchFamily="2" charset="0"/>
                <a:ea typeface="Roboto" panose="02000000000000000000" pitchFamily="2" charset="0"/>
              </a:rPr>
              <a:t>Last slide in each section</a:t>
            </a:r>
          </a:p>
        </p:txBody>
      </p:sp>
      <p:sp>
        <p:nvSpPr>
          <p:cNvPr id="9" name="Text Placeholder 2">
            <a:extLst>
              <a:ext uri="{FF2B5EF4-FFF2-40B4-BE49-F238E27FC236}">
                <a16:creationId xmlns:a16="http://schemas.microsoft.com/office/drawing/2014/main" id="{1E40A9BD-8308-AD4C-A77C-2CBE92CD8D71}"/>
              </a:ext>
            </a:extLst>
          </p:cNvPr>
          <p:cNvSpPr>
            <a:spLocks noGrp="1"/>
          </p:cNvSpPr>
          <p:nvPr>
            <p:ph type="body" idx="14" hasCustomPrompt="1"/>
          </p:nvPr>
        </p:nvSpPr>
        <p:spPr>
          <a:xfrm>
            <a:off x="567847" y="594917"/>
            <a:ext cx="10515600" cy="424732"/>
          </a:xfrm>
          <a:prstGeom prst="rect">
            <a:avLst/>
          </a:prstGeom>
          <a:noFill/>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177140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D43F3DA1-6CB4-9C42-85A8-BB52F35FEB66}"/>
              </a:ext>
            </a:extLst>
          </p:cNvPr>
          <p:cNvSpPr>
            <a:spLocks noGrp="1"/>
          </p:cNvSpPr>
          <p:nvPr>
            <p:ph sz="half" idx="10" hasCustomPrompt="1"/>
          </p:nvPr>
        </p:nvSpPr>
        <p:spPr>
          <a:xfrm>
            <a:off x="571500" y="2297313"/>
            <a:ext cx="10734804" cy="2677656"/>
          </a:xfrm>
          <a:prstGeom prst="rect">
            <a:avLst/>
          </a:prstGeo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a:solidFill>
                  <a:srgbClr val="449966"/>
                </a:solidFill>
                <a:latin typeface="Roboto" panose="02000000000000000000" pitchFamily="2" charset="0"/>
                <a:ea typeface="Roboto" panose="02000000000000000000" pitchFamily="2" charset="0"/>
              </a:defRPr>
            </a:lvl1pPr>
            <a:lvl2pPr marL="457200" indent="0">
              <a:lnSpc>
                <a:spcPct val="100000"/>
              </a:lnSpc>
              <a:spcBef>
                <a:spcPts val="0"/>
              </a:spcBef>
              <a:buFont typeface="Arial" panose="020B0604020202020204" pitchFamily="34" charset="0"/>
              <a:buNone/>
              <a:defRPr sz="2400">
                <a:latin typeface="Roboto" panose="02000000000000000000" pitchFamily="2" charset="0"/>
                <a:ea typeface="Roboto" panose="02000000000000000000" pitchFamily="2" charset="0"/>
              </a:defRPr>
            </a:lvl2pPr>
            <a:lvl3pPr marL="914400" indent="0">
              <a:buNone/>
              <a:defRPr sz="1800">
                <a:latin typeface="Roboto" panose="02000000000000000000" pitchFamily="2" charset="0"/>
                <a:ea typeface="Roboto" panose="02000000000000000000" pitchFamily="2" charset="0"/>
              </a:defRPr>
            </a:lvl3pPr>
            <a:lvl4pPr marL="1371600" indent="0">
              <a:buNone/>
              <a:defRPr sz="1800">
                <a:latin typeface="Roboto" panose="02000000000000000000" pitchFamily="2" charset="0"/>
                <a:ea typeface="Roboto" panose="02000000000000000000" pitchFamily="2" charset="0"/>
              </a:defRPr>
            </a:lvl4pPr>
            <a:lvl5pPr marL="1828800" indent="0">
              <a:buNone/>
              <a:defRPr sz="1800">
                <a:latin typeface="Roboto" panose="02000000000000000000" pitchFamily="2" charset="0"/>
                <a:ea typeface="Roboto" panose="02000000000000000000" pitchFamily="2" charset="0"/>
              </a:defRPr>
            </a:lvl5pPr>
          </a:lstStyle>
          <a:p>
            <a:r>
              <a:rPr lang="en-US" sz="2400" b="1" dirty="0">
                <a:solidFill>
                  <a:srgbClr val="63666A"/>
                </a:solidFill>
                <a:latin typeface="Roboto" panose="02000000000000000000" pitchFamily="2" charset="0"/>
                <a:ea typeface="Roboto" panose="02000000000000000000" pitchFamily="2" charset="0"/>
              </a:rPr>
              <a:t>O | </a:t>
            </a:r>
            <a:r>
              <a:rPr lang="en-US" sz="2400" dirty="0">
                <a:solidFill>
                  <a:srgbClr val="63666A"/>
                </a:solidFill>
                <a:latin typeface="Roboto" panose="02000000000000000000" pitchFamily="2" charset="0"/>
                <a:ea typeface="Roboto" panose="02000000000000000000" pitchFamily="2" charset="0"/>
              </a:rPr>
              <a:t>000.000.0000</a:t>
            </a:r>
          </a:p>
          <a:p>
            <a:r>
              <a:rPr lang="en-US" sz="2400" b="1" dirty="0">
                <a:solidFill>
                  <a:srgbClr val="63666A"/>
                </a:solidFill>
                <a:latin typeface="Roboto" panose="02000000000000000000" pitchFamily="2" charset="0"/>
                <a:ea typeface="Roboto" panose="02000000000000000000" pitchFamily="2" charset="0"/>
              </a:rPr>
              <a:t>C | </a:t>
            </a:r>
            <a:r>
              <a:rPr lang="en-US" sz="2400" dirty="0">
                <a:solidFill>
                  <a:srgbClr val="63666A"/>
                </a:solidFill>
                <a:latin typeface="Roboto" panose="02000000000000000000" pitchFamily="2" charset="0"/>
                <a:ea typeface="Roboto" panose="02000000000000000000" pitchFamily="2" charset="0"/>
              </a:rPr>
              <a:t>000.000.0000</a:t>
            </a:r>
          </a:p>
          <a:p>
            <a:r>
              <a:rPr lang="en-US" sz="2400" b="1" dirty="0">
                <a:solidFill>
                  <a:srgbClr val="63666A"/>
                </a:solidFill>
                <a:latin typeface="Roboto" panose="02000000000000000000" pitchFamily="2" charset="0"/>
                <a:ea typeface="Roboto" panose="02000000000000000000" pitchFamily="2" charset="0"/>
              </a:rPr>
              <a:t>E | </a:t>
            </a:r>
            <a:r>
              <a:rPr lang="en-US" sz="2400" dirty="0" err="1">
                <a:solidFill>
                  <a:srgbClr val="63666A"/>
                </a:solidFill>
                <a:latin typeface="Roboto" panose="02000000000000000000" pitchFamily="2" charset="0"/>
                <a:ea typeface="Roboto" panose="02000000000000000000" pitchFamily="2" charset="0"/>
              </a:rPr>
              <a:t>name.presenter@okstate.edu</a:t>
            </a:r>
            <a:endParaRPr lang="en-US" sz="2400" dirty="0">
              <a:solidFill>
                <a:srgbClr val="63666A"/>
              </a:solidFill>
              <a:latin typeface="Roboto" panose="02000000000000000000" pitchFamily="2" charset="0"/>
              <a:ea typeface="Roboto" panose="02000000000000000000" pitchFamily="2" charset="0"/>
            </a:endParaRPr>
          </a:p>
          <a:p>
            <a:r>
              <a:rPr lang="en-US" sz="2400" dirty="0">
                <a:solidFill>
                  <a:srgbClr val="63666A"/>
                </a:solidFill>
                <a:latin typeface="Roboto" panose="02000000000000000000" pitchFamily="2" charset="0"/>
                <a:ea typeface="Roboto" panose="02000000000000000000" pitchFamily="2" charset="0"/>
              </a:rPr>
              <a:t>Address Goes Here</a:t>
            </a:r>
          </a:p>
          <a:p>
            <a:r>
              <a:rPr lang="en-US" sz="2400" dirty="0">
                <a:solidFill>
                  <a:srgbClr val="63666A"/>
                </a:solidFill>
                <a:latin typeface="Roboto" panose="02000000000000000000" pitchFamily="2" charset="0"/>
                <a:ea typeface="Roboto" panose="02000000000000000000" pitchFamily="2" charset="0"/>
              </a:rPr>
              <a:t>City, State</a:t>
            </a:r>
          </a:p>
          <a:p>
            <a:endParaRPr lang="en-US" sz="2400" dirty="0">
              <a:solidFill>
                <a:schemeClr val="accent6"/>
              </a:solidFill>
              <a:latin typeface="Roboto" panose="02000000000000000000" pitchFamily="2" charset="0"/>
              <a:ea typeface="Roboto" panose="02000000000000000000" pitchFamily="2" charset="0"/>
            </a:endParaRPr>
          </a:p>
          <a:p>
            <a:r>
              <a:rPr lang="en-US" sz="2400" b="1" dirty="0" err="1">
                <a:solidFill>
                  <a:srgbClr val="FB6400"/>
                </a:solidFill>
                <a:latin typeface="Roboto" panose="02000000000000000000" pitchFamily="2" charset="0"/>
                <a:ea typeface="Roboto" panose="02000000000000000000" pitchFamily="2" charset="0"/>
              </a:rPr>
              <a:t>brand.okstate.edu</a:t>
            </a:r>
            <a:r>
              <a:rPr lang="en-US" sz="2400" b="1" dirty="0">
                <a:solidFill>
                  <a:srgbClr val="FB6400"/>
                </a:solidFill>
                <a:latin typeface="Roboto" panose="02000000000000000000" pitchFamily="2" charset="0"/>
                <a:ea typeface="Roboto" panose="02000000000000000000" pitchFamily="2" charset="0"/>
              </a:rPr>
              <a:t> (or other dept. specific URL)</a:t>
            </a:r>
          </a:p>
        </p:txBody>
      </p:sp>
      <p:sp>
        <p:nvSpPr>
          <p:cNvPr id="11" name="Title 1">
            <a:extLst>
              <a:ext uri="{FF2B5EF4-FFF2-40B4-BE49-F238E27FC236}">
                <a16:creationId xmlns:a16="http://schemas.microsoft.com/office/drawing/2014/main" id="{2F025E6B-6933-E642-8A00-1E465ECF39F1}"/>
              </a:ext>
            </a:extLst>
          </p:cNvPr>
          <p:cNvSpPr>
            <a:spLocks noGrp="1"/>
          </p:cNvSpPr>
          <p:nvPr>
            <p:ph type="title" hasCustomPrompt="1"/>
          </p:nvPr>
        </p:nvSpPr>
        <p:spPr>
          <a:xfrm>
            <a:off x="578553" y="624279"/>
            <a:ext cx="10515600" cy="964880"/>
          </a:xfrm>
          <a:prstGeom prst="rect">
            <a:avLst/>
          </a:prstGeom>
        </p:spPr>
        <p:txBody>
          <a:bodyPr>
            <a:spAutoFit/>
          </a:bodyPr>
          <a:lstStyle>
            <a:lvl1pPr algn="l">
              <a:defRPr sz="6300">
                <a:solidFill>
                  <a:srgbClr val="63666A"/>
                </a:solidFill>
                <a:latin typeface="Fjalla One" panose="02000506040000020004" pitchFamily="2" charset="0"/>
              </a:defRPr>
            </a:lvl1pPr>
          </a:lstStyle>
          <a:p>
            <a:r>
              <a:rPr lang="en-US" dirty="0"/>
              <a:t>NAME OF PRESENTER</a:t>
            </a:r>
          </a:p>
        </p:txBody>
      </p:sp>
      <p:sp>
        <p:nvSpPr>
          <p:cNvPr id="15" name="Text Placeholder 2">
            <a:extLst>
              <a:ext uri="{FF2B5EF4-FFF2-40B4-BE49-F238E27FC236}">
                <a16:creationId xmlns:a16="http://schemas.microsoft.com/office/drawing/2014/main" id="{232D6B34-2CBA-4A4F-B365-660BB88B8C1C}"/>
              </a:ext>
            </a:extLst>
          </p:cNvPr>
          <p:cNvSpPr>
            <a:spLocks noGrp="1"/>
          </p:cNvSpPr>
          <p:nvPr>
            <p:ph type="body" idx="1" hasCustomPrompt="1"/>
          </p:nvPr>
        </p:nvSpPr>
        <p:spPr>
          <a:xfrm>
            <a:off x="579136" y="1500447"/>
            <a:ext cx="10515600" cy="507831"/>
          </a:xfrm>
          <a:prstGeom prst="rect">
            <a:avLst/>
          </a:prstGeom>
        </p:spPr>
        <p:txBody>
          <a:bodyPr>
            <a:spAutoFit/>
          </a:bodyPr>
          <a:lstStyle>
            <a:lvl1pPr marL="0" indent="0">
              <a:buNone/>
              <a:defRPr sz="3000" b="1">
                <a:solidFill>
                  <a:srgbClr val="449966"/>
                </a:solidFill>
                <a:latin typeface="Rubik" pitchFamily="2" charset="-79"/>
                <a:ea typeface="Roboto" panose="02000000000000000000" pitchFamily="2" charset="0"/>
                <a:cs typeface="Rubik" pitchFamily="2"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Department of This Slide Goes Last </a:t>
            </a:r>
          </a:p>
        </p:txBody>
      </p:sp>
    </p:spTree>
    <p:extLst>
      <p:ext uri="{BB962C8B-B14F-4D97-AF65-F5344CB8AC3E}">
        <p14:creationId xmlns:p14="http://schemas.microsoft.com/office/powerpoint/2010/main" val="316634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379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94"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8BEFB5-20A8-4998-8928-376F37171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21DAD0-5EC0-4728-B4AD-E84CE5E58D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43C0A-D328-439B-A1B8-B936C15A3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BC0D2-7D9A-4141-BC3D-039290AD46D5}" type="datetimeFigureOut">
              <a:rPr lang="en-US" smtClean="0"/>
              <a:t>8/12/2022</a:t>
            </a:fld>
            <a:endParaRPr lang="en-US"/>
          </a:p>
        </p:txBody>
      </p:sp>
      <p:sp>
        <p:nvSpPr>
          <p:cNvPr id="5" name="Footer Placeholder 4">
            <a:extLst>
              <a:ext uri="{FF2B5EF4-FFF2-40B4-BE49-F238E27FC236}">
                <a16:creationId xmlns:a16="http://schemas.microsoft.com/office/drawing/2014/main" id="{D6425AF8-6042-4F56-B795-9BC80A3C03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12269A-FAAD-4D55-B1C6-F5BC6619DF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751AA-2070-4551-B7FD-9B2031521943}" type="slidenum">
              <a:rPr lang="en-US" smtClean="0"/>
              <a:t>‹#›</a:t>
            </a:fld>
            <a:endParaRPr lang="en-US"/>
          </a:p>
        </p:txBody>
      </p:sp>
    </p:spTree>
    <p:extLst>
      <p:ext uri="{BB962C8B-B14F-4D97-AF65-F5344CB8AC3E}">
        <p14:creationId xmlns:p14="http://schemas.microsoft.com/office/powerpoint/2010/main" val="621607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8640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wm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nifa.usda.gov/4-h-name-and-emblem"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1.gif"/><Relationship Id="rId4" Type="http://schemas.openxmlformats.org/officeDocument/2006/relationships/hyperlink" Target="https://4h.okstate.edu/volunteers/leadership/site-files/docs/leadership-development/4h-vol-306-parli-pro-b-4-h-club-ritual-2020.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commons.wikimedia.org/wiki/File:Oklahoma_WP_Logo.sv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hyperlink" Target="https://4h.okstate.edu/educators/forms-and-applications/index.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hyperlink" Target="https://4h.okstate.edu/educators/forms-and-applications/index.html" TargetMode="External"/><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hyperlink" Target="https://www.flickr.com/photos/fabola/39481226255" TargetMode="External"/><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creativecommons.org/licenses/by-nc/3.0/" TargetMode="External"/><Relationship Id="rId5" Type="http://schemas.openxmlformats.org/officeDocument/2006/relationships/hyperlink" Target="http://www.flickr.com/photos/unitedwaylowermainland/8771398278/" TargetMode="External"/><Relationship Id="rId4" Type="http://schemas.openxmlformats.org/officeDocument/2006/relationships/hyperlink" Target="https://creativecommons.org/licenses/by-sa/3.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 Id="rId9"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4h.okstate.edu/" TargetMode="External"/><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https://www.facebook.com/ok4hvolunteersandparents"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25.emf"/></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77.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 Id="rId9" Type="http://schemas.openxmlformats.org/officeDocument/2006/relationships/image" Target="../media/image66.jp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79.jpg"/></Relationships>
</file>

<file path=ppt/slides/_rels/slide5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82.jpg"/><Relationship Id="rId4" Type="http://schemas.openxmlformats.org/officeDocument/2006/relationships/image" Target="../media/image81.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6.jpg"/><Relationship Id="rId7" Type="http://schemas.openxmlformats.org/officeDocument/2006/relationships/hyperlink" Target="https://commons.wikimedia.org/wiki/File:Community_Assistance_Volunteers_DVIDS96952.jp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hyperlink" Target="https://gardenwarriorsgoodseeds.com/2014/05/06/the-from-garden-warriors-to-good-seeds-indigenizing-the-local-food-movement-project/" TargetMode="External"/><Relationship Id="rId9" Type="http://schemas.openxmlformats.org/officeDocument/2006/relationships/hyperlink" Target="https://yournorthcounty.com/guide/volunteer-san-diego-north-county/"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704B07C-6E82-4B73-9765-151DFE4077E2}"/>
              </a:ext>
            </a:extLst>
          </p:cNvPr>
          <p:cNvGrpSpPr/>
          <p:nvPr/>
        </p:nvGrpSpPr>
        <p:grpSpPr>
          <a:xfrm>
            <a:off x="7751298" y="2729133"/>
            <a:ext cx="3696365" cy="3575211"/>
            <a:chOff x="0" y="0"/>
            <a:chExt cx="2104055" cy="1811020"/>
          </a:xfrm>
        </p:grpSpPr>
        <p:grpSp>
          <p:nvGrpSpPr>
            <p:cNvPr id="25" name="Group 24">
              <a:extLst>
                <a:ext uri="{FF2B5EF4-FFF2-40B4-BE49-F238E27FC236}">
                  <a16:creationId xmlns:a16="http://schemas.microsoft.com/office/drawing/2014/main" id="{984EBB0D-5FC1-4E38-8C93-74D4FDD63FBE}"/>
                </a:ext>
              </a:extLst>
            </p:cNvPr>
            <p:cNvGrpSpPr/>
            <p:nvPr/>
          </p:nvGrpSpPr>
          <p:grpSpPr>
            <a:xfrm>
              <a:off x="301925" y="0"/>
              <a:ext cx="1802130" cy="1811020"/>
              <a:chOff x="0" y="0"/>
              <a:chExt cx="3019246" cy="3019246"/>
            </a:xfrm>
          </p:grpSpPr>
          <p:pic>
            <p:nvPicPr>
              <p:cNvPr id="27" name="Picture 26" descr="C:\Users\kknoepf\AppData\Local\Microsoft\Windows\Temporary Internet Files\Content.IE5\LFH9NO5U\MC900441285[1].png">
                <a:extLst>
                  <a:ext uri="{FF2B5EF4-FFF2-40B4-BE49-F238E27FC236}">
                    <a16:creationId xmlns:a16="http://schemas.microsoft.com/office/drawing/2014/main" id="{6642ABA2-3E52-4091-B6B9-43B3DFBC40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19246" cy="3019246"/>
              </a:xfrm>
              <a:prstGeom prst="rect">
                <a:avLst/>
              </a:prstGeom>
              <a:noFill/>
              <a:ln>
                <a:noFill/>
              </a:ln>
            </p:spPr>
          </p:pic>
          <p:pic>
            <p:nvPicPr>
              <p:cNvPr id="28" name="Picture 27">
                <a:extLst>
                  <a:ext uri="{FF2B5EF4-FFF2-40B4-BE49-F238E27FC236}">
                    <a16:creationId xmlns:a16="http://schemas.microsoft.com/office/drawing/2014/main" id="{A297AC47-990C-4835-9815-26CE94D4B3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182" y="1828800"/>
                <a:ext cx="776377" cy="828136"/>
              </a:xfrm>
              <a:prstGeom prst="rect">
                <a:avLst/>
              </a:prstGeom>
            </p:spPr>
          </p:pic>
        </p:grpSp>
        <p:pic>
          <p:nvPicPr>
            <p:cNvPr id="26" name="Picture 25" descr="C:\Users\kknoepf\AppData\Local\Microsoft\Windows\Temporary Internet Files\Content.IE5\W0YSMFXX\MC900235383[1].wmf">
              <a:extLst>
                <a:ext uri="{FF2B5EF4-FFF2-40B4-BE49-F238E27FC236}">
                  <a16:creationId xmlns:a16="http://schemas.microsoft.com/office/drawing/2014/main" id="{B9D7AD24-FAD5-47F5-8293-7A2C636DDFEA}"/>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059255">
              <a:off x="0" y="741872"/>
              <a:ext cx="983412" cy="560717"/>
            </a:xfrm>
            <a:prstGeom prst="rect">
              <a:avLst/>
            </a:prstGeom>
            <a:noFill/>
            <a:ln>
              <a:noFill/>
            </a:ln>
          </p:spPr>
        </p:pic>
      </p:grpSp>
      <p:sp>
        <p:nvSpPr>
          <p:cNvPr id="29" name="Rectangle 1026">
            <a:extLst>
              <a:ext uri="{FF2B5EF4-FFF2-40B4-BE49-F238E27FC236}">
                <a16:creationId xmlns:a16="http://schemas.microsoft.com/office/drawing/2014/main" id="{FA22E308-4306-4993-BFF8-780CACB39565}"/>
              </a:ext>
            </a:extLst>
          </p:cNvPr>
          <p:cNvSpPr>
            <a:spLocks noGrp="1" noChangeArrowheads="1"/>
          </p:cNvSpPr>
          <p:nvPr>
            <p:ph type="ctrTitle"/>
          </p:nvPr>
        </p:nvSpPr>
        <p:spPr>
          <a:xfrm>
            <a:off x="4195848" y="2279481"/>
            <a:ext cx="5497556" cy="923330"/>
          </a:xfrm>
        </p:spPr>
        <p:txBody>
          <a:bodyPr/>
          <a:lstStyle/>
          <a:p>
            <a:r>
              <a:rPr lang="en-US" altLang="en-US" sz="6000" dirty="0"/>
              <a:t>Tools of the Trade</a:t>
            </a:r>
          </a:p>
        </p:txBody>
      </p:sp>
      <p:sp>
        <p:nvSpPr>
          <p:cNvPr id="30" name="Subtitle 3">
            <a:extLst>
              <a:ext uri="{FF2B5EF4-FFF2-40B4-BE49-F238E27FC236}">
                <a16:creationId xmlns:a16="http://schemas.microsoft.com/office/drawing/2014/main" id="{B8DBA7CB-9412-4183-BA68-CD6078CEF893}"/>
              </a:ext>
            </a:extLst>
          </p:cNvPr>
          <p:cNvSpPr>
            <a:spLocks noGrp="1"/>
          </p:cNvSpPr>
          <p:nvPr>
            <p:ph type="subTitle" idx="1"/>
          </p:nvPr>
        </p:nvSpPr>
        <p:spPr>
          <a:xfrm>
            <a:off x="4247607" y="3151739"/>
            <a:ext cx="5191940" cy="830997"/>
          </a:xfrm>
        </p:spPr>
        <p:txBody>
          <a:bodyPr/>
          <a:lstStyle/>
          <a:p>
            <a:pPr>
              <a:lnSpc>
                <a:spcPct val="100000"/>
              </a:lnSpc>
              <a:spcBef>
                <a:spcPts val="0"/>
              </a:spcBef>
            </a:pPr>
            <a:r>
              <a:rPr lang="en-US" dirty="0"/>
              <a:t>4-H Club Management things Club Leaders need in their Toolbox</a:t>
            </a:r>
          </a:p>
        </p:txBody>
      </p:sp>
      <p:sp>
        <p:nvSpPr>
          <p:cNvPr id="2" name="TextBox 1">
            <a:extLst>
              <a:ext uri="{FF2B5EF4-FFF2-40B4-BE49-F238E27FC236}">
                <a16:creationId xmlns:a16="http://schemas.microsoft.com/office/drawing/2014/main" id="{3F9173E5-9071-462F-B308-7BF031B54568}"/>
              </a:ext>
            </a:extLst>
          </p:cNvPr>
          <p:cNvSpPr txBox="1"/>
          <p:nvPr/>
        </p:nvSpPr>
        <p:spPr>
          <a:xfrm>
            <a:off x="9846597" y="6149524"/>
            <a:ext cx="1491175" cy="369332"/>
          </a:xfrm>
          <a:prstGeom prst="rect">
            <a:avLst/>
          </a:prstGeom>
          <a:noFill/>
        </p:spPr>
        <p:txBody>
          <a:bodyPr wrap="square" rtlCol="0">
            <a:spAutoFit/>
          </a:bodyPr>
          <a:lstStyle/>
          <a:p>
            <a:r>
              <a:rPr lang="en-US" dirty="0">
                <a:solidFill>
                  <a:schemeClr val="bg1"/>
                </a:solidFill>
              </a:rPr>
              <a:t>Revised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3"/>
          <p:cNvSpPr txBox="1">
            <a:spLocks noChangeArrowheads="1"/>
          </p:cNvSpPr>
          <p:nvPr/>
        </p:nvSpPr>
        <p:spPr bwMode="auto">
          <a:xfrm>
            <a:off x="6879468" y="1726485"/>
            <a:ext cx="2667000" cy="660400"/>
          </a:xfrm>
          <a:prstGeom prst="rect">
            <a:avLst/>
          </a:prstGeom>
          <a:solidFill>
            <a:schemeClr val="accent1"/>
          </a:solidFill>
          <a:ln w="19050">
            <a:solidFill>
              <a:schemeClr val="hlink"/>
            </a:solidFill>
            <a:miter lim="800000"/>
            <a:headEnd type="none" w="sm" len="sm"/>
            <a:tailEnd type="none" w="sm" len="sm"/>
          </a:ln>
          <a:effectLst/>
        </p:spPr>
        <p:txBody>
          <a:bodyPr>
            <a:spAutoFit/>
          </a:bodyPr>
          <a:lstStyle/>
          <a:p>
            <a:pPr algn="ctr" eaLnBrk="0" hangingPunct="0">
              <a:lnSpc>
                <a:spcPct val="100000"/>
              </a:lnSpc>
              <a:spcBef>
                <a:spcPct val="50000"/>
              </a:spcBef>
              <a:buClrTx/>
              <a:buFontTx/>
              <a:buNone/>
            </a:pPr>
            <a:r>
              <a:rPr lang="en-US" sz="3600" dirty="0">
                <a:solidFill>
                  <a:schemeClr val="bg1"/>
                </a:solidFill>
              </a:rPr>
              <a:t>Preparation</a:t>
            </a:r>
          </a:p>
        </p:txBody>
      </p:sp>
      <p:sp>
        <p:nvSpPr>
          <p:cNvPr id="59396" name="Text Box 4"/>
          <p:cNvSpPr txBox="1">
            <a:spLocks noChangeArrowheads="1"/>
          </p:cNvSpPr>
          <p:nvPr/>
        </p:nvSpPr>
        <p:spPr bwMode="auto">
          <a:xfrm>
            <a:off x="9089268" y="3021885"/>
            <a:ext cx="2667000" cy="660400"/>
          </a:xfrm>
          <a:prstGeom prst="rect">
            <a:avLst/>
          </a:prstGeom>
          <a:solidFill>
            <a:schemeClr val="accent1"/>
          </a:solidFill>
          <a:ln w="19050">
            <a:solidFill>
              <a:schemeClr val="hlink"/>
            </a:solidFill>
            <a:miter lim="800000"/>
            <a:headEnd type="none" w="sm" len="sm"/>
            <a:tailEnd type="none" w="sm" len="sm"/>
          </a:ln>
          <a:effectLst/>
        </p:spPr>
        <p:txBody>
          <a:bodyPr>
            <a:spAutoFit/>
          </a:bodyPr>
          <a:lstStyle/>
          <a:p>
            <a:pPr algn="ctr" eaLnBrk="0" hangingPunct="0">
              <a:lnSpc>
                <a:spcPct val="100000"/>
              </a:lnSpc>
              <a:spcBef>
                <a:spcPct val="50000"/>
              </a:spcBef>
              <a:buClrTx/>
              <a:buFontTx/>
              <a:buNone/>
            </a:pPr>
            <a:r>
              <a:rPr lang="en-US" sz="3600" dirty="0">
                <a:solidFill>
                  <a:schemeClr val="bg1"/>
                </a:solidFill>
              </a:rPr>
              <a:t>Action</a:t>
            </a:r>
          </a:p>
        </p:txBody>
      </p:sp>
      <p:sp>
        <p:nvSpPr>
          <p:cNvPr id="59397" name="Text Box 5"/>
          <p:cNvSpPr txBox="1">
            <a:spLocks noChangeArrowheads="1"/>
          </p:cNvSpPr>
          <p:nvPr/>
        </p:nvSpPr>
        <p:spPr bwMode="auto">
          <a:xfrm>
            <a:off x="6803268" y="4088685"/>
            <a:ext cx="2667000" cy="660400"/>
          </a:xfrm>
          <a:prstGeom prst="rect">
            <a:avLst/>
          </a:prstGeom>
          <a:solidFill>
            <a:schemeClr val="accent1"/>
          </a:solidFill>
          <a:ln w="19050">
            <a:solidFill>
              <a:schemeClr val="hlink"/>
            </a:solidFill>
            <a:miter lim="800000"/>
            <a:headEnd type="none" w="sm" len="sm"/>
            <a:tailEnd type="none" w="sm" len="sm"/>
          </a:ln>
          <a:effectLst/>
        </p:spPr>
        <p:txBody>
          <a:bodyPr>
            <a:spAutoFit/>
          </a:bodyPr>
          <a:lstStyle/>
          <a:p>
            <a:pPr algn="ctr" eaLnBrk="0" hangingPunct="0">
              <a:lnSpc>
                <a:spcPct val="100000"/>
              </a:lnSpc>
              <a:spcBef>
                <a:spcPct val="50000"/>
              </a:spcBef>
              <a:buClrTx/>
              <a:buFontTx/>
              <a:buNone/>
            </a:pPr>
            <a:r>
              <a:rPr lang="en-US" sz="3600" dirty="0">
                <a:solidFill>
                  <a:schemeClr val="bg1"/>
                </a:solidFill>
              </a:rPr>
              <a:t>Reflection</a:t>
            </a:r>
          </a:p>
        </p:txBody>
      </p:sp>
      <p:sp>
        <p:nvSpPr>
          <p:cNvPr id="59398" name="Text Box 6"/>
          <p:cNvSpPr txBox="1">
            <a:spLocks noChangeArrowheads="1"/>
          </p:cNvSpPr>
          <p:nvPr/>
        </p:nvSpPr>
        <p:spPr bwMode="auto">
          <a:xfrm>
            <a:off x="4822068" y="2945685"/>
            <a:ext cx="2819400" cy="660400"/>
          </a:xfrm>
          <a:prstGeom prst="rect">
            <a:avLst/>
          </a:prstGeom>
          <a:solidFill>
            <a:schemeClr val="accent1"/>
          </a:solidFill>
          <a:ln w="19050">
            <a:solidFill>
              <a:schemeClr val="hlink"/>
            </a:solidFill>
            <a:miter lim="800000"/>
            <a:headEnd type="none" w="sm" len="sm"/>
            <a:tailEnd type="none" w="sm" len="sm"/>
          </a:ln>
          <a:effectLst/>
        </p:spPr>
        <p:txBody>
          <a:bodyPr>
            <a:spAutoFit/>
          </a:bodyPr>
          <a:lstStyle/>
          <a:p>
            <a:pPr algn="ctr" eaLnBrk="0" hangingPunct="0">
              <a:lnSpc>
                <a:spcPct val="100000"/>
              </a:lnSpc>
              <a:spcBef>
                <a:spcPct val="50000"/>
              </a:spcBef>
              <a:buClrTx/>
              <a:buFontTx/>
              <a:buNone/>
            </a:pPr>
            <a:r>
              <a:rPr lang="en-US" sz="3600" dirty="0">
                <a:solidFill>
                  <a:schemeClr val="bg1"/>
                </a:solidFill>
              </a:rPr>
              <a:t>Celebration</a:t>
            </a:r>
          </a:p>
        </p:txBody>
      </p:sp>
      <p:cxnSp>
        <p:nvCxnSpPr>
          <p:cNvPr id="59399" name="AutoShape 7"/>
          <p:cNvCxnSpPr>
            <a:cxnSpLocks noChangeShapeType="1"/>
            <a:stCxn id="59395" idx="3"/>
            <a:endCxn id="59396" idx="0"/>
          </p:cNvCxnSpPr>
          <p:nvPr/>
        </p:nvCxnSpPr>
        <p:spPr bwMode="auto">
          <a:xfrm>
            <a:off x="9555994" y="2056686"/>
            <a:ext cx="866775" cy="955675"/>
          </a:xfrm>
          <a:prstGeom prst="bentConnector2">
            <a:avLst/>
          </a:prstGeom>
          <a:noFill/>
          <a:ln w="57150">
            <a:solidFill>
              <a:srgbClr val="009900"/>
            </a:solidFill>
            <a:prstDash val="sysDot"/>
            <a:miter lim="800000"/>
            <a:headEnd/>
            <a:tailEnd type="triangle" w="med" len="med"/>
          </a:ln>
          <a:effectLst/>
        </p:spPr>
      </p:cxnSp>
      <p:cxnSp>
        <p:nvCxnSpPr>
          <p:cNvPr id="59400" name="AutoShape 8"/>
          <p:cNvCxnSpPr>
            <a:cxnSpLocks noChangeShapeType="1"/>
            <a:stCxn id="59396" idx="2"/>
            <a:endCxn id="59397" idx="3"/>
          </p:cNvCxnSpPr>
          <p:nvPr/>
        </p:nvCxnSpPr>
        <p:spPr bwMode="auto">
          <a:xfrm rot="5400000">
            <a:off x="9587744" y="3583861"/>
            <a:ext cx="727075" cy="942975"/>
          </a:xfrm>
          <a:prstGeom prst="bentConnector2">
            <a:avLst/>
          </a:prstGeom>
          <a:noFill/>
          <a:ln w="57150">
            <a:solidFill>
              <a:srgbClr val="009900"/>
            </a:solidFill>
            <a:prstDash val="sysDot"/>
            <a:miter lim="800000"/>
            <a:headEnd/>
            <a:tailEnd type="triangle" w="med" len="med"/>
          </a:ln>
          <a:effectLst/>
        </p:spPr>
      </p:cxnSp>
      <p:cxnSp>
        <p:nvCxnSpPr>
          <p:cNvPr id="59401" name="AutoShape 9"/>
          <p:cNvCxnSpPr>
            <a:cxnSpLocks noChangeShapeType="1"/>
            <a:stCxn id="59397" idx="1"/>
            <a:endCxn id="59398" idx="2"/>
          </p:cNvCxnSpPr>
          <p:nvPr/>
        </p:nvCxnSpPr>
        <p:spPr bwMode="auto">
          <a:xfrm rot="10800000">
            <a:off x="6231769" y="3615611"/>
            <a:ext cx="561975" cy="803275"/>
          </a:xfrm>
          <a:prstGeom prst="bentConnector2">
            <a:avLst/>
          </a:prstGeom>
          <a:noFill/>
          <a:ln w="57150">
            <a:solidFill>
              <a:srgbClr val="009900"/>
            </a:solidFill>
            <a:prstDash val="sysDot"/>
            <a:miter lim="800000"/>
            <a:headEnd/>
            <a:tailEnd type="triangle" w="med" len="med"/>
          </a:ln>
          <a:effectLst/>
        </p:spPr>
      </p:cxnSp>
      <p:cxnSp>
        <p:nvCxnSpPr>
          <p:cNvPr id="59402" name="AutoShape 10"/>
          <p:cNvCxnSpPr>
            <a:cxnSpLocks noChangeShapeType="1"/>
            <a:stCxn id="59398" idx="0"/>
            <a:endCxn id="59395" idx="1"/>
          </p:cNvCxnSpPr>
          <p:nvPr/>
        </p:nvCxnSpPr>
        <p:spPr bwMode="auto">
          <a:xfrm rot="16200000">
            <a:off x="6111119" y="2177336"/>
            <a:ext cx="879475" cy="638175"/>
          </a:xfrm>
          <a:prstGeom prst="bentConnector2">
            <a:avLst/>
          </a:prstGeom>
          <a:noFill/>
          <a:ln w="57150">
            <a:solidFill>
              <a:srgbClr val="009900"/>
            </a:solidFill>
            <a:prstDash val="sysDot"/>
            <a:miter lim="800000"/>
            <a:headEnd/>
            <a:tailEnd type="triangle" w="med" len="med"/>
          </a:ln>
          <a:effectLst/>
        </p:spPr>
      </p:cxnSp>
      <p:sp>
        <p:nvSpPr>
          <p:cNvPr id="3" name="Text Placeholder 2">
            <a:extLst>
              <a:ext uri="{FF2B5EF4-FFF2-40B4-BE49-F238E27FC236}">
                <a16:creationId xmlns:a16="http://schemas.microsoft.com/office/drawing/2014/main" id="{35A833C1-051E-4220-B9A2-73A3F9C24AE4}"/>
              </a:ext>
            </a:extLst>
          </p:cNvPr>
          <p:cNvSpPr>
            <a:spLocks noGrp="1"/>
          </p:cNvSpPr>
          <p:nvPr>
            <p:ph type="body" idx="14"/>
          </p:nvPr>
        </p:nvSpPr>
        <p:spPr/>
        <p:txBody>
          <a:bodyPr/>
          <a:lstStyle/>
          <a:p>
            <a:r>
              <a:rPr lang="en-US" dirty="0"/>
              <a:t>SERVICE-LEARNING MODEL</a:t>
            </a:r>
          </a:p>
        </p:txBody>
      </p:sp>
      <p:pic>
        <p:nvPicPr>
          <p:cNvPr id="5" name="Picture 4" descr="A picture containing outdoor, ground, person, sandy&#10;&#10;Description automatically generated">
            <a:extLst>
              <a:ext uri="{FF2B5EF4-FFF2-40B4-BE49-F238E27FC236}">
                <a16:creationId xmlns:a16="http://schemas.microsoft.com/office/drawing/2014/main" id="{24984840-1BA0-4CC6-9144-DD336408A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078" y="1449231"/>
            <a:ext cx="3653307" cy="3653307"/>
          </a:xfrm>
          <a:prstGeom prst="rect">
            <a:avLst/>
          </a:prstGeom>
        </p:spPr>
      </p:pic>
    </p:spTree>
    <p:extLst>
      <p:ext uri="{BB962C8B-B14F-4D97-AF65-F5344CB8AC3E}">
        <p14:creationId xmlns:p14="http://schemas.microsoft.com/office/powerpoint/2010/main" val="219696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9395"/>
                                        </p:tgtEl>
                                        <p:attrNameLst>
                                          <p:attrName>style.visibility</p:attrName>
                                        </p:attrNameLst>
                                      </p:cBhvr>
                                      <p:to>
                                        <p:strVal val="visible"/>
                                      </p:to>
                                    </p:set>
                                    <p:anim calcmode="lin" valueType="num">
                                      <p:cBhvr additive="base">
                                        <p:cTn id="7" dur="500" fill="hold"/>
                                        <p:tgtEl>
                                          <p:spTgt spid="59395"/>
                                        </p:tgtEl>
                                        <p:attrNameLst>
                                          <p:attrName>ppt_x</p:attrName>
                                        </p:attrNameLst>
                                      </p:cBhvr>
                                      <p:tavLst>
                                        <p:tav tm="0">
                                          <p:val>
                                            <p:strVal val="#ppt_x"/>
                                          </p:val>
                                        </p:tav>
                                        <p:tav tm="100000">
                                          <p:val>
                                            <p:strVal val="#ppt_x"/>
                                          </p:val>
                                        </p:tav>
                                      </p:tavLst>
                                    </p:anim>
                                    <p:anim calcmode="lin" valueType="num">
                                      <p:cBhvr additive="base">
                                        <p:cTn id="8" dur="500" fill="hold"/>
                                        <p:tgtEl>
                                          <p:spTgt spid="5939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59399"/>
                                        </p:tgtEl>
                                        <p:attrNameLst>
                                          <p:attrName>style.visibility</p:attrName>
                                        </p:attrNameLst>
                                      </p:cBhvr>
                                      <p:to>
                                        <p:strVal val="visible"/>
                                      </p:to>
                                    </p:set>
                                    <p:animEffect transition="in" filter="blinds(horizontal)">
                                      <p:cBhvr>
                                        <p:cTn id="12" dur="500"/>
                                        <p:tgtEl>
                                          <p:spTgt spid="59399"/>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9396"/>
                                        </p:tgtEl>
                                        <p:attrNameLst>
                                          <p:attrName>style.visibility</p:attrName>
                                        </p:attrNameLst>
                                      </p:cBhvr>
                                      <p:to>
                                        <p:strVal val="visible"/>
                                      </p:to>
                                    </p:set>
                                    <p:anim calcmode="lin" valueType="num">
                                      <p:cBhvr additive="base">
                                        <p:cTn id="16" dur="500" fill="hold"/>
                                        <p:tgtEl>
                                          <p:spTgt spid="59396"/>
                                        </p:tgtEl>
                                        <p:attrNameLst>
                                          <p:attrName>ppt_x</p:attrName>
                                        </p:attrNameLst>
                                      </p:cBhvr>
                                      <p:tavLst>
                                        <p:tav tm="0">
                                          <p:val>
                                            <p:strVal val="1+#ppt_w/2"/>
                                          </p:val>
                                        </p:tav>
                                        <p:tav tm="100000">
                                          <p:val>
                                            <p:strVal val="#ppt_x"/>
                                          </p:val>
                                        </p:tav>
                                      </p:tavLst>
                                    </p:anim>
                                    <p:anim calcmode="lin" valueType="num">
                                      <p:cBhvr additive="base">
                                        <p:cTn id="17" dur="500" fill="hold"/>
                                        <p:tgtEl>
                                          <p:spTgt spid="5939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3" presetClass="entr" presetSubtype="10" fill="hold" nodeType="afterEffect">
                                  <p:stCondLst>
                                    <p:cond delay="0"/>
                                  </p:stCondLst>
                                  <p:childTnLst>
                                    <p:set>
                                      <p:cBhvr>
                                        <p:cTn id="20" dur="1" fill="hold">
                                          <p:stCondLst>
                                            <p:cond delay="0"/>
                                          </p:stCondLst>
                                        </p:cTn>
                                        <p:tgtEl>
                                          <p:spTgt spid="59400"/>
                                        </p:tgtEl>
                                        <p:attrNameLst>
                                          <p:attrName>style.visibility</p:attrName>
                                        </p:attrNameLst>
                                      </p:cBhvr>
                                      <p:to>
                                        <p:strVal val="visible"/>
                                      </p:to>
                                    </p:set>
                                    <p:animEffect transition="in" filter="blinds(horizontal)">
                                      <p:cBhvr>
                                        <p:cTn id="21" dur="500"/>
                                        <p:tgtEl>
                                          <p:spTgt spid="59400"/>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59397"/>
                                        </p:tgtEl>
                                        <p:attrNameLst>
                                          <p:attrName>style.visibility</p:attrName>
                                        </p:attrNameLst>
                                      </p:cBhvr>
                                      <p:to>
                                        <p:strVal val="visible"/>
                                      </p:to>
                                    </p:set>
                                    <p:anim calcmode="lin" valueType="num">
                                      <p:cBhvr additive="base">
                                        <p:cTn id="25" dur="500" fill="hold"/>
                                        <p:tgtEl>
                                          <p:spTgt spid="59397"/>
                                        </p:tgtEl>
                                        <p:attrNameLst>
                                          <p:attrName>ppt_x</p:attrName>
                                        </p:attrNameLst>
                                      </p:cBhvr>
                                      <p:tavLst>
                                        <p:tav tm="0">
                                          <p:val>
                                            <p:strVal val="#ppt_x"/>
                                          </p:val>
                                        </p:tav>
                                        <p:tav tm="100000">
                                          <p:val>
                                            <p:strVal val="#ppt_x"/>
                                          </p:val>
                                        </p:tav>
                                      </p:tavLst>
                                    </p:anim>
                                    <p:anim calcmode="lin" valueType="num">
                                      <p:cBhvr additive="base">
                                        <p:cTn id="26" dur="500" fill="hold"/>
                                        <p:tgtEl>
                                          <p:spTgt spid="59397"/>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3" presetClass="entr" presetSubtype="10" fill="hold" nodeType="afterEffect">
                                  <p:stCondLst>
                                    <p:cond delay="0"/>
                                  </p:stCondLst>
                                  <p:childTnLst>
                                    <p:set>
                                      <p:cBhvr>
                                        <p:cTn id="29" dur="1" fill="hold">
                                          <p:stCondLst>
                                            <p:cond delay="0"/>
                                          </p:stCondLst>
                                        </p:cTn>
                                        <p:tgtEl>
                                          <p:spTgt spid="59401"/>
                                        </p:tgtEl>
                                        <p:attrNameLst>
                                          <p:attrName>style.visibility</p:attrName>
                                        </p:attrNameLst>
                                      </p:cBhvr>
                                      <p:to>
                                        <p:strVal val="visible"/>
                                      </p:to>
                                    </p:set>
                                    <p:animEffect transition="in" filter="blinds(horizontal)">
                                      <p:cBhvr>
                                        <p:cTn id="30" dur="500"/>
                                        <p:tgtEl>
                                          <p:spTgt spid="59401"/>
                                        </p:tgtEl>
                                      </p:cBhvr>
                                    </p:animEffect>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59398"/>
                                        </p:tgtEl>
                                        <p:attrNameLst>
                                          <p:attrName>style.visibility</p:attrName>
                                        </p:attrNameLst>
                                      </p:cBhvr>
                                      <p:to>
                                        <p:strVal val="visible"/>
                                      </p:to>
                                    </p:set>
                                    <p:anim calcmode="lin" valueType="num">
                                      <p:cBhvr additive="base">
                                        <p:cTn id="34" dur="500" fill="hold"/>
                                        <p:tgtEl>
                                          <p:spTgt spid="59398"/>
                                        </p:tgtEl>
                                        <p:attrNameLst>
                                          <p:attrName>ppt_x</p:attrName>
                                        </p:attrNameLst>
                                      </p:cBhvr>
                                      <p:tavLst>
                                        <p:tav tm="0">
                                          <p:val>
                                            <p:strVal val="0-#ppt_w/2"/>
                                          </p:val>
                                        </p:tav>
                                        <p:tav tm="100000">
                                          <p:val>
                                            <p:strVal val="#ppt_x"/>
                                          </p:val>
                                        </p:tav>
                                      </p:tavLst>
                                    </p:anim>
                                    <p:anim calcmode="lin" valueType="num">
                                      <p:cBhvr additive="base">
                                        <p:cTn id="35" dur="500" fill="hold"/>
                                        <p:tgtEl>
                                          <p:spTgt spid="59398"/>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3" presetClass="entr" presetSubtype="10" fill="hold" nodeType="afterEffect">
                                  <p:stCondLst>
                                    <p:cond delay="0"/>
                                  </p:stCondLst>
                                  <p:childTnLst>
                                    <p:set>
                                      <p:cBhvr>
                                        <p:cTn id="38" dur="1" fill="hold">
                                          <p:stCondLst>
                                            <p:cond delay="0"/>
                                          </p:stCondLst>
                                        </p:cTn>
                                        <p:tgtEl>
                                          <p:spTgt spid="59402"/>
                                        </p:tgtEl>
                                        <p:attrNameLst>
                                          <p:attrName>style.visibility</p:attrName>
                                        </p:attrNameLst>
                                      </p:cBhvr>
                                      <p:to>
                                        <p:strVal val="visible"/>
                                      </p:to>
                                    </p:set>
                                    <p:animEffect transition="in" filter="blinds(horizontal)">
                                      <p:cBhvr>
                                        <p:cTn id="39" dur="500"/>
                                        <p:tgtEl>
                                          <p:spTgt spid="59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autoUpdateAnimBg="0"/>
      <p:bldP spid="59396" grpId="0" animBg="1" autoUpdateAnimBg="0"/>
      <p:bldP spid="59397" grpId="0" animBg="1" autoUpdateAnimBg="0"/>
      <p:bldP spid="59398"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6BAEC59-B507-4BD1-ACD7-3231E3007467}"/>
              </a:ext>
            </a:extLst>
          </p:cNvPr>
          <p:cNvSpPr>
            <a:spLocks noGrp="1"/>
          </p:cNvSpPr>
          <p:nvPr>
            <p:ph sz="half" idx="11"/>
          </p:nvPr>
        </p:nvSpPr>
        <p:spPr>
          <a:xfrm>
            <a:off x="876822" y="1123269"/>
            <a:ext cx="6090648" cy="3985706"/>
          </a:xfrm>
        </p:spPr>
        <p:txBody>
          <a:bodyPr/>
          <a:lstStyle/>
          <a:p>
            <a:pPr marL="68580" indent="0">
              <a:buNone/>
            </a:pPr>
            <a:r>
              <a:rPr lang="en-US" sz="2400" b="1" dirty="0"/>
              <a:t>4-H Colors - </a:t>
            </a:r>
            <a:r>
              <a:rPr lang="en-US" sz="2000" b="1" dirty="0">
                <a:solidFill>
                  <a:srgbClr val="00B050"/>
                </a:solidFill>
              </a:rPr>
              <a:t>Green and White</a:t>
            </a:r>
          </a:p>
          <a:p>
            <a:pPr marL="566738" lvl="1" indent="-219075">
              <a:lnSpc>
                <a:spcPct val="100000"/>
              </a:lnSpc>
              <a:spcAft>
                <a:spcPts val="600"/>
              </a:spcAft>
            </a:pPr>
            <a:r>
              <a:rPr lang="en-US" sz="2000" dirty="0"/>
              <a:t>White symbolizes purity and high ideals.</a:t>
            </a:r>
          </a:p>
          <a:p>
            <a:pPr marL="566738" lvl="1" indent="-219075">
              <a:lnSpc>
                <a:spcPct val="100000"/>
              </a:lnSpc>
              <a:spcAft>
                <a:spcPts val="600"/>
              </a:spcAft>
            </a:pPr>
            <a:r>
              <a:rPr lang="en-US" sz="2000" dirty="0"/>
              <a:t>Green, nature’s most prominent color symbolizes growth.</a:t>
            </a:r>
          </a:p>
          <a:p>
            <a:pPr marL="68580" lvl="0" indent="0">
              <a:lnSpc>
                <a:spcPct val="100000"/>
              </a:lnSpc>
              <a:spcBef>
                <a:spcPts val="0"/>
              </a:spcBef>
              <a:spcAft>
                <a:spcPts val="600"/>
              </a:spcAft>
              <a:buNone/>
            </a:pPr>
            <a:endParaRPr lang="en-US" sz="2400" b="1" dirty="0"/>
          </a:p>
          <a:p>
            <a:pPr marL="68580" lvl="0" indent="0">
              <a:lnSpc>
                <a:spcPct val="100000"/>
              </a:lnSpc>
              <a:spcBef>
                <a:spcPts val="0"/>
              </a:spcBef>
              <a:spcAft>
                <a:spcPts val="600"/>
              </a:spcAft>
              <a:buNone/>
            </a:pPr>
            <a:r>
              <a:rPr lang="en-US" sz="2400" b="1" dirty="0"/>
              <a:t>4-H Name and Emblem </a:t>
            </a:r>
          </a:p>
          <a:p>
            <a:pPr marL="68580" lvl="0" indent="0">
              <a:lnSpc>
                <a:spcPct val="100000"/>
              </a:lnSpc>
              <a:spcBef>
                <a:spcPts val="0"/>
              </a:spcBef>
              <a:spcAft>
                <a:spcPts val="600"/>
              </a:spcAft>
              <a:buNone/>
            </a:pPr>
            <a:r>
              <a:rPr lang="en-US" sz="1600" b="1" dirty="0">
                <a:latin typeface="Roboto Thin" panose="02000000000000000000" pitchFamily="2" charset="0"/>
                <a:ea typeface="Roboto Thin" panose="02000000000000000000" pitchFamily="2" charset="0"/>
                <a:hlinkClick r:id="rId3"/>
              </a:rPr>
              <a:t>https://nifa.usda.gov/4-h-name-and-emblem</a:t>
            </a:r>
            <a:endParaRPr lang="en-US" sz="1600" b="1" dirty="0">
              <a:latin typeface="Roboto Thin" panose="02000000000000000000" pitchFamily="2" charset="0"/>
              <a:ea typeface="Roboto Thin" panose="02000000000000000000" pitchFamily="2" charset="0"/>
            </a:endParaRPr>
          </a:p>
          <a:p>
            <a:pPr marL="68580" lvl="0" indent="0">
              <a:lnSpc>
                <a:spcPct val="100000"/>
              </a:lnSpc>
              <a:spcBef>
                <a:spcPts val="0"/>
              </a:spcBef>
              <a:spcAft>
                <a:spcPts val="600"/>
              </a:spcAft>
              <a:buNone/>
            </a:pPr>
            <a:endParaRPr lang="en-US" sz="2400" b="1" dirty="0"/>
          </a:p>
          <a:p>
            <a:pPr marL="68580" lvl="0" indent="0">
              <a:lnSpc>
                <a:spcPct val="100000"/>
              </a:lnSpc>
              <a:spcBef>
                <a:spcPts val="0"/>
              </a:spcBef>
              <a:spcAft>
                <a:spcPts val="600"/>
              </a:spcAft>
              <a:buNone/>
            </a:pPr>
            <a:r>
              <a:rPr lang="en-US" sz="2400" b="1" dirty="0"/>
              <a:t>4-H Ritual</a:t>
            </a:r>
          </a:p>
          <a:p>
            <a:pPr marL="68580" lvl="0" indent="0">
              <a:lnSpc>
                <a:spcPct val="100000"/>
              </a:lnSpc>
              <a:spcBef>
                <a:spcPts val="0"/>
              </a:spcBef>
              <a:spcAft>
                <a:spcPts val="600"/>
              </a:spcAft>
              <a:buNone/>
            </a:pPr>
            <a:r>
              <a:rPr lang="en-US" sz="1600" b="1" i="0" u="none" strike="noStrike" dirty="0">
                <a:solidFill>
                  <a:srgbClr val="02527A"/>
                </a:solidFill>
                <a:effectLst/>
                <a:latin typeface="Roboto Thin" panose="02000000000000000000" pitchFamily="2" charset="0"/>
                <a:ea typeface="Roboto Thin" panose="02000000000000000000" pitchFamily="2" charset="0"/>
                <a:hlinkClick r:id="rId4"/>
              </a:rPr>
              <a:t>4H.VOL.306_ParliPro_B_ 4-H Club Ritual_2020.pub</a:t>
            </a:r>
            <a:endParaRPr lang="en-US" sz="1600" b="1" dirty="0">
              <a:latin typeface="Roboto Thin" panose="02000000000000000000" pitchFamily="2" charset="0"/>
              <a:ea typeface="Roboto Thin" panose="02000000000000000000" pitchFamily="2" charset="0"/>
            </a:endParaRPr>
          </a:p>
        </p:txBody>
      </p:sp>
      <p:sp>
        <p:nvSpPr>
          <p:cNvPr id="6" name="Text Placeholder 5">
            <a:extLst>
              <a:ext uri="{FF2B5EF4-FFF2-40B4-BE49-F238E27FC236}">
                <a16:creationId xmlns:a16="http://schemas.microsoft.com/office/drawing/2014/main" id="{B21C5128-3BA2-4B99-9626-5938694E0459}"/>
              </a:ext>
            </a:extLst>
          </p:cNvPr>
          <p:cNvSpPr>
            <a:spLocks noGrp="1"/>
          </p:cNvSpPr>
          <p:nvPr>
            <p:ph type="body" idx="14"/>
          </p:nvPr>
        </p:nvSpPr>
        <p:spPr/>
        <p:txBody>
          <a:bodyPr/>
          <a:lstStyle/>
          <a:p>
            <a:r>
              <a:rPr lang="en-US" dirty="0"/>
              <a:t>4-H NAME AND EMBLEM</a:t>
            </a:r>
          </a:p>
        </p:txBody>
      </p:sp>
      <p:grpSp>
        <p:nvGrpSpPr>
          <p:cNvPr id="2" name="Group 1">
            <a:extLst>
              <a:ext uri="{FF2B5EF4-FFF2-40B4-BE49-F238E27FC236}">
                <a16:creationId xmlns:a16="http://schemas.microsoft.com/office/drawing/2014/main" id="{88F8E475-C215-49B0-8F51-FA61A8790D55}"/>
              </a:ext>
            </a:extLst>
          </p:cNvPr>
          <p:cNvGrpSpPr/>
          <p:nvPr/>
        </p:nvGrpSpPr>
        <p:grpSpPr>
          <a:xfrm>
            <a:off x="7452693" y="1019649"/>
            <a:ext cx="4115977" cy="3843207"/>
            <a:chOff x="7452693" y="1019649"/>
            <a:chExt cx="4115977" cy="3843207"/>
          </a:xfrm>
        </p:grpSpPr>
        <p:sp>
          <p:nvSpPr>
            <p:cNvPr id="13" name="TextBox 12">
              <a:extLst>
                <a:ext uri="{FF2B5EF4-FFF2-40B4-BE49-F238E27FC236}">
                  <a16:creationId xmlns:a16="http://schemas.microsoft.com/office/drawing/2014/main" id="{F9C2E97B-AB18-43AA-B4FD-45DFE327281A}"/>
                </a:ext>
              </a:extLst>
            </p:cNvPr>
            <p:cNvSpPr txBox="1"/>
            <p:nvPr/>
          </p:nvSpPr>
          <p:spPr>
            <a:xfrm>
              <a:off x="7452693" y="1554258"/>
              <a:ext cx="3862485" cy="3308598"/>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marL="68580" indent="0">
                <a:spcAft>
                  <a:spcPts val="600"/>
                </a:spcAft>
                <a:buNone/>
              </a:pPr>
              <a:r>
                <a:rPr lang="en-US" sz="2400" b="1" dirty="0">
                  <a:latin typeface="Roboto" panose="02000000000000000000" pitchFamily="2" charset="0"/>
                  <a:ea typeface="Roboto" panose="02000000000000000000" pitchFamily="2" charset="0"/>
                </a:rPr>
                <a:t>I Pledge … </a:t>
              </a:r>
              <a:endParaRPr lang="en-US" sz="2400" dirty="0">
                <a:latin typeface="Roboto" panose="02000000000000000000" pitchFamily="2" charset="0"/>
                <a:ea typeface="Roboto" panose="02000000000000000000" pitchFamily="2" charset="0"/>
              </a:endParaRPr>
            </a:p>
            <a:p>
              <a:pPr marL="282575">
                <a:spcAft>
                  <a:spcPts val="1200"/>
                </a:spcAft>
                <a:buNone/>
              </a:pPr>
              <a:r>
                <a:rPr lang="en-US" sz="2000" dirty="0">
                  <a:latin typeface="Roboto" panose="02000000000000000000" pitchFamily="2" charset="0"/>
                  <a:ea typeface="Roboto" panose="02000000000000000000" pitchFamily="2" charset="0"/>
                </a:rPr>
                <a:t>My Head to clearer thinking,</a:t>
              </a:r>
            </a:p>
            <a:p>
              <a:pPr marL="282575">
                <a:spcAft>
                  <a:spcPts val="1200"/>
                </a:spcAft>
                <a:buNone/>
              </a:pPr>
              <a:r>
                <a:rPr lang="en-US" sz="2000" dirty="0">
                  <a:latin typeface="Roboto" panose="02000000000000000000" pitchFamily="2" charset="0"/>
                  <a:ea typeface="Roboto" panose="02000000000000000000" pitchFamily="2" charset="0"/>
                </a:rPr>
                <a:t>My Heart to greater loyalty,</a:t>
              </a:r>
            </a:p>
            <a:p>
              <a:pPr marL="282575">
                <a:spcAft>
                  <a:spcPts val="1200"/>
                </a:spcAft>
                <a:buNone/>
              </a:pPr>
              <a:r>
                <a:rPr lang="en-US" sz="2000" dirty="0">
                  <a:latin typeface="Roboto" panose="02000000000000000000" pitchFamily="2" charset="0"/>
                  <a:ea typeface="Roboto" panose="02000000000000000000" pitchFamily="2" charset="0"/>
                </a:rPr>
                <a:t>My Hands to larger service, and</a:t>
              </a:r>
            </a:p>
            <a:p>
              <a:pPr marL="282575">
                <a:spcAft>
                  <a:spcPts val="1200"/>
                </a:spcAft>
                <a:buNone/>
              </a:pPr>
              <a:r>
                <a:rPr lang="en-US" sz="2000" dirty="0">
                  <a:latin typeface="Roboto" panose="02000000000000000000" pitchFamily="2" charset="0"/>
                  <a:ea typeface="Roboto" panose="02000000000000000000" pitchFamily="2" charset="0"/>
                </a:rPr>
                <a:t>My Health to better living,</a:t>
              </a:r>
            </a:p>
            <a:p>
              <a:pPr marL="282575">
                <a:spcAft>
                  <a:spcPts val="1200"/>
                </a:spcAft>
                <a:buNone/>
              </a:pPr>
              <a:r>
                <a:rPr lang="en-US" sz="2000" dirty="0">
                  <a:latin typeface="Roboto" panose="02000000000000000000" pitchFamily="2" charset="0"/>
                  <a:ea typeface="Roboto" panose="02000000000000000000" pitchFamily="2" charset="0"/>
                </a:rPr>
                <a:t>For My Club, my Community, my Country and my World.</a:t>
              </a:r>
            </a:p>
          </p:txBody>
        </p:sp>
        <p:pic>
          <p:nvPicPr>
            <p:cNvPr id="7" name="Picture 6" descr="Icon&#10;&#10;Description automatically generated">
              <a:extLst>
                <a:ext uri="{FF2B5EF4-FFF2-40B4-BE49-F238E27FC236}">
                  <a16:creationId xmlns:a16="http://schemas.microsoft.com/office/drawing/2014/main" id="{E1AFB8A8-92CA-4B6B-B269-90F64F9C1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2994" y="1019649"/>
              <a:ext cx="945676" cy="957774"/>
            </a:xfrm>
            <a:prstGeom prst="rect">
              <a:avLst/>
            </a:prstGeom>
          </p:spPr>
        </p:pic>
      </p:grpSp>
    </p:spTree>
    <p:extLst>
      <p:ext uri="{BB962C8B-B14F-4D97-AF65-F5344CB8AC3E}">
        <p14:creationId xmlns:p14="http://schemas.microsoft.com/office/powerpoint/2010/main" val="2854534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838200" y="2983745"/>
            <a:ext cx="10515600" cy="923330"/>
          </a:xfrm>
        </p:spPr>
        <p:txBody>
          <a:bodyPr/>
          <a:lstStyle/>
          <a:p>
            <a:r>
              <a:rPr lang="en-US" altLang="en-US" sz="6000" dirty="0"/>
              <a:t>Enrollment and Retention</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6890195" y="1123269"/>
            <a:ext cx="4790943" cy="2032055"/>
          </a:xfrm>
        </p:spPr>
        <p:txBody>
          <a:bodyPr>
            <a:noAutofit/>
          </a:bodyPr>
          <a:lstStyle/>
          <a:p>
            <a:pPr marL="457200" indent="-457200">
              <a:buClr>
                <a:schemeClr val="accent2"/>
              </a:buClr>
              <a:buFont typeface="Wingdings" panose="05000000000000000000" pitchFamily="2" charset="2"/>
              <a:buChar char="§"/>
              <a:defRPr/>
            </a:pPr>
            <a:r>
              <a:rPr lang="en-US" sz="2300" dirty="0"/>
              <a:t>4-H Members: 3</a:t>
            </a:r>
            <a:r>
              <a:rPr lang="en-US" sz="2300" baseline="30000" dirty="0"/>
              <a:t>rd </a:t>
            </a:r>
            <a:r>
              <a:rPr lang="en-US" sz="2300" dirty="0"/>
              <a:t>- 12</a:t>
            </a:r>
            <a:r>
              <a:rPr lang="en-US" sz="2300" baseline="30000" dirty="0"/>
              <a:t>th</a:t>
            </a:r>
            <a:r>
              <a:rPr lang="en-US" sz="2300" dirty="0"/>
              <a:t> Grades</a:t>
            </a:r>
          </a:p>
          <a:p>
            <a:pPr marL="457200" indent="-457200">
              <a:buClr>
                <a:schemeClr val="accent2"/>
              </a:buClr>
              <a:buFont typeface="Wingdings" panose="05000000000000000000" pitchFamily="2" charset="2"/>
              <a:buChar char="§"/>
              <a:defRPr/>
            </a:pPr>
            <a:r>
              <a:rPr lang="en-US" sz="2300" dirty="0"/>
              <a:t>Cloverbuds: A non-competitive program for K - 2</a:t>
            </a:r>
            <a:r>
              <a:rPr lang="en-US" sz="2300" baseline="30000" dirty="0"/>
              <a:t>nd</a:t>
            </a:r>
            <a:r>
              <a:rPr lang="en-US" sz="2300" dirty="0"/>
              <a:t> Grades</a:t>
            </a:r>
          </a:p>
        </p:txBody>
      </p:sp>
      <p:sp>
        <p:nvSpPr>
          <p:cNvPr id="5" name="Text Placeholder 4">
            <a:extLst>
              <a:ext uri="{FF2B5EF4-FFF2-40B4-BE49-F238E27FC236}">
                <a16:creationId xmlns:a16="http://schemas.microsoft.com/office/drawing/2014/main" id="{57E21441-5FBD-4E61-9BFA-BA3A294CE734}"/>
              </a:ext>
            </a:extLst>
          </p:cNvPr>
          <p:cNvSpPr>
            <a:spLocks noGrp="1"/>
          </p:cNvSpPr>
          <p:nvPr>
            <p:ph type="body" idx="13"/>
          </p:nvPr>
        </p:nvSpPr>
        <p:spPr>
          <a:xfrm>
            <a:off x="529211" y="594917"/>
            <a:ext cx="10515600" cy="424732"/>
          </a:xfrm>
        </p:spPr>
        <p:txBody>
          <a:bodyPr/>
          <a:lstStyle/>
          <a:p>
            <a:r>
              <a:rPr lang="en-US" dirty="0"/>
              <a:t>4-H MEMBERSHIP</a:t>
            </a:r>
          </a:p>
        </p:txBody>
      </p:sp>
      <p:sp>
        <p:nvSpPr>
          <p:cNvPr id="16387" name="Slide Number Placeholder 3"/>
          <p:cNvSpPr>
            <a:spLocks noGrp="1"/>
          </p:cNvSpPr>
          <p:nvPr>
            <p:ph type="sldNum" sz="quarter" idx="4294967295"/>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eaLnBrk="1" hangingPunct="1"/>
            <a:fld id="{EE26B1D9-3CB4-45F0-BB5F-A97DFC84E9C6}" type="slidenum">
              <a:rPr lang="en-US" altLang="en-US" sz="1400"/>
              <a:pPr eaLnBrk="1" hangingPunct="1"/>
              <a:t>13</a:t>
            </a:fld>
            <a:endParaRPr lang="en-US" altLang="en-US" sz="1400"/>
          </a:p>
        </p:txBody>
      </p:sp>
      <p:pic>
        <p:nvPicPr>
          <p:cNvPr id="11" name="Picture 10" descr="A picture containing text, sky, sign&#10;&#10;Description automatically generated">
            <a:extLst>
              <a:ext uri="{FF2B5EF4-FFF2-40B4-BE49-F238E27FC236}">
                <a16:creationId xmlns:a16="http://schemas.microsoft.com/office/drawing/2014/main" id="{C67AE04F-49F5-4707-B744-A4C4D031F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129" y="1849527"/>
            <a:ext cx="5654183" cy="3180478"/>
          </a:xfrm>
          <a:prstGeom prst="rect">
            <a:avLst/>
          </a:prstGeom>
        </p:spPr>
      </p:pic>
      <p:grpSp>
        <p:nvGrpSpPr>
          <p:cNvPr id="16" name="Group 15">
            <a:extLst>
              <a:ext uri="{FF2B5EF4-FFF2-40B4-BE49-F238E27FC236}">
                <a16:creationId xmlns:a16="http://schemas.microsoft.com/office/drawing/2014/main" id="{0943345D-01C6-4DE5-95BD-B5C46D178DFD}"/>
              </a:ext>
            </a:extLst>
          </p:cNvPr>
          <p:cNvGrpSpPr/>
          <p:nvPr/>
        </p:nvGrpSpPr>
        <p:grpSpPr>
          <a:xfrm>
            <a:off x="6993249" y="3078050"/>
            <a:ext cx="4399414" cy="2175318"/>
            <a:chOff x="6993249" y="3078050"/>
            <a:chExt cx="4399414" cy="2175318"/>
          </a:xfrm>
        </p:grpSpPr>
        <p:pic>
          <p:nvPicPr>
            <p:cNvPr id="15" name="Picture 14">
              <a:extLst>
                <a:ext uri="{FF2B5EF4-FFF2-40B4-BE49-F238E27FC236}">
                  <a16:creationId xmlns:a16="http://schemas.microsoft.com/office/drawing/2014/main" id="{82298445-8C44-44DE-A012-D7ABD9ABF8F7}"/>
                </a:ext>
              </a:extLst>
            </p:cNvPr>
            <p:cNvPicPr>
              <a:picLocks noChangeAspect="1"/>
            </p:cNvPicPr>
            <p:nvPr/>
          </p:nvPicPr>
          <p:blipFill>
            <a:blip r:embed="rId4"/>
            <a:stretch>
              <a:fillRect/>
            </a:stretch>
          </p:blipFill>
          <p:spPr>
            <a:xfrm>
              <a:off x="9692089" y="3078050"/>
              <a:ext cx="1700574" cy="21753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TextBox 16">
              <a:extLst>
                <a:ext uri="{FF2B5EF4-FFF2-40B4-BE49-F238E27FC236}">
                  <a16:creationId xmlns:a16="http://schemas.microsoft.com/office/drawing/2014/main" id="{D7590DF1-6694-4C2F-BA1E-81A9847DA183}"/>
                </a:ext>
              </a:extLst>
            </p:cNvPr>
            <p:cNvSpPr txBox="1"/>
            <p:nvPr/>
          </p:nvSpPr>
          <p:spPr>
            <a:xfrm>
              <a:off x="6993249" y="4225104"/>
              <a:ext cx="2575753" cy="1015663"/>
            </a:xfrm>
            <a:prstGeom prst="rect">
              <a:avLst/>
            </a:prstGeom>
            <a:noFill/>
          </p:spPr>
          <p:txBody>
            <a:bodyPr wrap="square">
              <a:spAutoFit/>
            </a:bodyPr>
            <a:lstStyle/>
            <a:p>
              <a:pPr marL="0" indent="0" algn="r">
                <a:buClr>
                  <a:schemeClr val="accent2"/>
                </a:buClr>
                <a:buNone/>
                <a:defRPr/>
              </a:pPr>
              <a:r>
                <a:rPr lang="en-US" sz="2000" dirty="0">
                  <a:latin typeface="Roboto Thin" panose="02000000000000000000" pitchFamily="2" charset="0"/>
                  <a:ea typeface="Roboto Thin" panose="02000000000000000000" pitchFamily="2" charset="0"/>
                </a:rPr>
                <a:t>Rules and Guidelines updated and published annually</a:t>
              </a:r>
            </a:p>
          </p:txBody>
        </p:sp>
      </p:grpSp>
    </p:spTree>
    <p:extLst>
      <p:ext uri="{BB962C8B-B14F-4D97-AF65-F5344CB8AC3E}">
        <p14:creationId xmlns:p14="http://schemas.microsoft.com/office/powerpoint/2010/main" val="3615674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D76B60-A828-466A-B747-BE2E502426BE}"/>
              </a:ext>
            </a:extLst>
          </p:cNvPr>
          <p:cNvSpPr>
            <a:spLocks noGrp="1"/>
          </p:cNvSpPr>
          <p:nvPr>
            <p:ph sz="half" idx="10"/>
          </p:nvPr>
        </p:nvSpPr>
        <p:spPr>
          <a:xfrm>
            <a:off x="5107708" y="1123268"/>
            <a:ext cx="6503918" cy="4228850"/>
          </a:xfrm>
        </p:spPr>
        <p:txBody>
          <a:bodyPr/>
          <a:lstStyle/>
          <a:p>
            <a:pPr marL="342900" indent="-342900">
              <a:spcBef>
                <a:spcPct val="20000"/>
              </a:spcBef>
              <a:buClr>
                <a:schemeClr val="accent2"/>
              </a:buClr>
              <a:buFont typeface="Wingdings" panose="05000000000000000000" pitchFamily="2" charset="2"/>
              <a:buChar char="§"/>
              <a:defRPr/>
            </a:pPr>
            <a:r>
              <a:rPr lang="en-US" sz="2400" dirty="0">
                <a:latin typeface="Roboto" panose="02000000000000000000" pitchFamily="2" charset="0"/>
                <a:ea typeface="Roboto" panose="02000000000000000000" pitchFamily="2" charset="0"/>
              </a:rPr>
              <a:t>4-H year:   August 1 – July 31</a:t>
            </a:r>
          </a:p>
          <a:p>
            <a:pPr marL="342900" indent="-342900">
              <a:spcBef>
                <a:spcPct val="20000"/>
              </a:spcBef>
              <a:buClr>
                <a:schemeClr val="accent2"/>
              </a:buClr>
              <a:buFont typeface="Wingdings" panose="05000000000000000000" pitchFamily="2" charset="2"/>
              <a:buChar char="§"/>
              <a:defRPr/>
            </a:pPr>
            <a:r>
              <a:rPr lang="en-US" sz="2400" dirty="0">
                <a:latin typeface="Roboto" panose="02000000000000000000" pitchFamily="2" charset="0"/>
                <a:ea typeface="Roboto" panose="02000000000000000000" pitchFamily="2" charset="0"/>
              </a:rPr>
              <a:t>All </a:t>
            </a:r>
            <a:r>
              <a:rPr lang="en-US" sz="2400" dirty="0"/>
              <a:t>e</a:t>
            </a:r>
            <a:r>
              <a:rPr lang="en-US" sz="2400" dirty="0">
                <a:latin typeface="Roboto" panose="02000000000000000000" pitchFamily="2" charset="0"/>
                <a:ea typeface="Roboto" panose="02000000000000000000" pitchFamily="2" charset="0"/>
              </a:rPr>
              <a:t>nrollment managed online</a:t>
            </a:r>
          </a:p>
          <a:p>
            <a:pPr marL="342900" indent="-342900">
              <a:spcBef>
                <a:spcPct val="20000"/>
              </a:spcBef>
              <a:buClr>
                <a:schemeClr val="accent2"/>
              </a:buClr>
              <a:buFont typeface="Wingdings" panose="05000000000000000000" pitchFamily="2" charset="2"/>
              <a:buChar char="§"/>
              <a:defRPr/>
            </a:pPr>
            <a:r>
              <a:rPr lang="en-US" sz="2400" dirty="0">
                <a:latin typeface="Roboto" panose="02000000000000000000" pitchFamily="2" charset="0"/>
                <a:ea typeface="Roboto" panose="02000000000000000000" pitchFamily="2" charset="0"/>
              </a:rPr>
              <a:t>Transferring enrollment</a:t>
            </a:r>
          </a:p>
          <a:p>
            <a:pPr marL="342900" indent="-342900">
              <a:spcBef>
                <a:spcPct val="20000"/>
              </a:spcBef>
              <a:buClr>
                <a:schemeClr val="accent2"/>
              </a:buClr>
              <a:buFont typeface="Wingdings" panose="05000000000000000000" pitchFamily="2" charset="2"/>
              <a:buChar char="§"/>
              <a:defRPr/>
            </a:pPr>
            <a:r>
              <a:rPr lang="en-US" sz="2400" dirty="0">
                <a:latin typeface="Roboto" panose="02000000000000000000" pitchFamily="2" charset="0"/>
                <a:ea typeface="Roboto" panose="02000000000000000000" pitchFamily="2" charset="0"/>
              </a:rPr>
              <a:t>Project enrollment</a:t>
            </a:r>
          </a:p>
          <a:p>
            <a:pPr lvl="1">
              <a:spcBef>
                <a:spcPct val="20000"/>
              </a:spcBef>
              <a:buClr>
                <a:schemeClr val="accent2"/>
              </a:buClr>
              <a:buFont typeface="Roboto" panose="02000000000000000000" pitchFamily="2" charset="0"/>
              <a:buChar char="‐"/>
              <a:defRPr/>
            </a:pPr>
            <a:r>
              <a:rPr lang="en-US" sz="2400" dirty="0">
                <a:latin typeface="Roboto" panose="02000000000000000000" pitchFamily="2" charset="0"/>
                <a:ea typeface="Roboto" panose="02000000000000000000" pitchFamily="2" charset="0"/>
              </a:rPr>
              <a:t>Number of projects</a:t>
            </a:r>
          </a:p>
          <a:p>
            <a:pPr lvl="1">
              <a:spcBef>
                <a:spcPct val="20000"/>
              </a:spcBef>
              <a:buClr>
                <a:schemeClr val="accent2"/>
              </a:buClr>
              <a:buFont typeface="Roboto" panose="02000000000000000000" pitchFamily="2" charset="0"/>
              <a:buChar char="‐"/>
              <a:defRPr/>
            </a:pPr>
            <a:r>
              <a:rPr lang="en-US" sz="2400" dirty="0">
                <a:latin typeface="Roboto" panose="02000000000000000000" pitchFamily="2" charset="0"/>
                <a:ea typeface="Roboto" panose="02000000000000000000" pitchFamily="2" charset="0"/>
              </a:rPr>
              <a:t>Interests – project groups and project leaders</a:t>
            </a:r>
          </a:p>
          <a:p>
            <a:pPr lvl="1">
              <a:spcBef>
                <a:spcPct val="20000"/>
              </a:spcBef>
              <a:buClr>
                <a:schemeClr val="accent2"/>
              </a:buClr>
              <a:buFont typeface="Roboto" panose="02000000000000000000" pitchFamily="2" charset="0"/>
              <a:buChar char="‐"/>
              <a:defRPr/>
            </a:pPr>
            <a:r>
              <a:rPr lang="en-US" sz="2400" dirty="0">
                <a:latin typeface="Roboto" panose="02000000000000000000" pitchFamily="2" charset="0"/>
                <a:ea typeface="Roboto" panose="02000000000000000000" pitchFamily="2" charset="0"/>
              </a:rPr>
              <a:t>Introduce projects or topics to club/members</a:t>
            </a:r>
          </a:p>
        </p:txBody>
      </p:sp>
      <p:sp>
        <p:nvSpPr>
          <p:cNvPr id="5" name="Text Placeholder 4">
            <a:extLst>
              <a:ext uri="{FF2B5EF4-FFF2-40B4-BE49-F238E27FC236}">
                <a16:creationId xmlns:a16="http://schemas.microsoft.com/office/drawing/2014/main" id="{3DF11CA3-3B9F-430F-B566-98B3DA469140}"/>
              </a:ext>
            </a:extLst>
          </p:cNvPr>
          <p:cNvSpPr>
            <a:spLocks noGrp="1"/>
          </p:cNvSpPr>
          <p:nvPr>
            <p:ph type="body" idx="13"/>
          </p:nvPr>
        </p:nvSpPr>
        <p:spPr/>
        <p:txBody>
          <a:bodyPr/>
          <a:lstStyle/>
          <a:p>
            <a:r>
              <a:rPr lang="en-US" dirty="0"/>
              <a:t>ENROLLMENT</a:t>
            </a:r>
          </a:p>
        </p:txBody>
      </p:sp>
      <p:grpSp>
        <p:nvGrpSpPr>
          <p:cNvPr id="8" name="Group 7">
            <a:extLst>
              <a:ext uri="{FF2B5EF4-FFF2-40B4-BE49-F238E27FC236}">
                <a16:creationId xmlns:a16="http://schemas.microsoft.com/office/drawing/2014/main" id="{60C1D736-E607-4321-B0D6-E2F34FFAE5AE}"/>
              </a:ext>
            </a:extLst>
          </p:cNvPr>
          <p:cNvGrpSpPr/>
          <p:nvPr/>
        </p:nvGrpSpPr>
        <p:grpSpPr>
          <a:xfrm>
            <a:off x="932914" y="1825514"/>
            <a:ext cx="3449514" cy="3334100"/>
            <a:chOff x="932914" y="1825514"/>
            <a:chExt cx="3449514" cy="3334100"/>
          </a:xfrm>
        </p:grpSpPr>
        <p:pic>
          <p:nvPicPr>
            <p:cNvPr id="9" name="Picture 2" descr="ZSuite Logo">
              <a:extLst>
                <a:ext uri="{FF2B5EF4-FFF2-40B4-BE49-F238E27FC236}">
                  <a16:creationId xmlns:a16="http://schemas.microsoft.com/office/drawing/2014/main" id="{BBA2C414-802C-45ED-BC5E-42FCB3058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222"/>
            <a:stretch/>
          </p:blipFill>
          <p:spPr bwMode="auto">
            <a:xfrm>
              <a:off x="932914" y="1825514"/>
              <a:ext cx="3449514" cy="27078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8761A9-A81A-4D66-80D7-92326AEE7370}"/>
                </a:ext>
              </a:extLst>
            </p:cNvPr>
            <p:cNvSpPr txBox="1"/>
            <p:nvPr/>
          </p:nvSpPr>
          <p:spPr>
            <a:xfrm>
              <a:off x="1528996" y="4636394"/>
              <a:ext cx="2257349" cy="523220"/>
            </a:xfrm>
            <a:prstGeom prst="rect">
              <a:avLst/>
            </a:prstGeom>
            <a:noFill/>
          </p:spPr>
          <p:txBody>
            <a:bodyPr wrap="none" rtlCol="0">
              <a:spAutoFit/>
            </a:bodyPr>
            <a:lstStyle/>
            <a:p>
              <a:r>
                <a:rPr lang="en-US" sz="2800" dirty="0">
                  <a:latin typeface="Roboto" panose="02000000000000000000" pitchFamily="2" charset="0"/>
                  <a:ea typeface="Roboto" panose="02000000000000000000" pitchFamily="2" charset="0"/>
                </a:rPr>
                <a:t>4h.zsuite.org</a:t>
              </a:r>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sz="half" idx="11"/>
          </p:nvPr>
        </p:nvSpPr>
        <p:spPr>
          <a:xfrm>
            <a:off x="825306" y="1123268"/>
            <a:ext cx="8486119" cy="4685103"/>
          </a:xfrm>
          <a:noFill/>
        </p:spPr>
        <p:txBody>
          <a:bodyPr rtlCol="0">
            <a:normAutofit lnSpcReduction="10000"/>
          </a:bodyPr>
          <a:lstStyle/>
          <a:p>
            <a:pPr marL="0" indent="0">
              <a:lnSpc>
                <a:spcPct val="120000"/>
              </a:lnSpc>
              <a:spcBef>
                <a:spcPts val="0"/>
              </a:spcBef>
              <a:spcAft>
                <a:spcPts val="600"/>
              </a:spcAft>
              <a:buNone/>
              <a:defRPr/>
            </a:pPr>
            <a:r>
              <a:rPr lang="en-US" sz="1650" dirty="0">
                <a:latin typeface="Roboto" panose="02000000000000000000" pitchFamily="2" charset="0"/>
                <a:ea typeface="Roboto" panose="02000000000000000000" pitchFamily="2" charset="0"/>
              </a:rPr>
              <a:t>It amuses me now to think that your organization spends so much time looking for new members – when I was there all the time.  Do you remember me?</a:t>
            </a:r>
          </a:p>
          <a:p>
            <a:pPr marL="0" indent="0">
              <a:lnSpc>
                <a:spcPct val="120000"/>
              </a:lnSpc>
              <a:spcBef>
                <a:spcPts val="0"/>
              </a:spcBef>
              <a:spcAft>
                <a:spcPts val="600"/>
              </a:spcAft>
              <a:buNone/>
              <a:defRPr/>
            </a:pPr>
            <a:r>
              <a:rPr lang="en-US" sz="1650" dirty="0">
                <a:latin typeface="Roboto" panose="02000000000000000000" pitchFamily="2" charset="0"/>
                <a:ea typeface="Roboto" panose="02000000000000000000" pitchFamily="2" charset="0"/>
              </a:rPr>
              <a:t>I’m the member who came to every meeting, but nobody paid any attention to me.  I tried several times to be friendly, but everyone seemed to have their own friends to talk to and sit with.  I sat down among some unfamiliar faces several times, but they didn’t pay much attention to me.</a:t>
            </a:r>
          </a:p>
          <a:p>
            <a:pPr marL="0" indent="0">
              <a:lnSpc>
                <a:spcPct val="120000"/>
              </a:lnSpc>
              <a:spcBef>
                <a:spcPts val="0"/>
              </a:spcBef>
              <a:spcAft>
                <a:spcPts val="600"/>
              </a:spcAft>
              <a:buNone/>
              <a:defRPr/>
            </a:pPr>
            <a:r>
              <a:rPr lang="en-US" sz="1650" dirty="0">
                <a:latin typeface="Roboto" panose="02000000000000000000" pitchFamily="2" charset="0"/>
                <a:ea typeface="Roboto" panose="02000000000000000000" pitchFamily="2" charset="0"/>
              </a:rPr>
              <a:t>I hoped someone would ask me to join one of the committees or somehow participate and contribute – but no one did.</a:t>
            </a:r>
          </a:p>
          <a:p>
            <a:pPr marL="0" indent="0">
              <a:lnSpc>
                <a:spcPct val="120000"/>
              </a:lnSpc>
              <a:spcBef>
                <a:spcPts val="0"/>
              </a:spcBef>
              <a:spcAft>
                <a:spcPts val="600"/>
              </a:spcAft>
              <a:buNone/>
              <a:defRPr/>
            </a:pPr>
            <a:r>
              <a:rPr lang="en-US" sz="1650" dirty="0">
                <a:latin typeface="Roboto" panose="02000000000000000000" pitchFamily="2" charset="0"/>
                <a:ea typeface="Roboto" panose="02000000000000000000" pitchFamily="2" charset="0"/>
              </a:rPr>
              <a:t>Finally, because of illness, I missed a meeting.  The next month no one asked where I had been.  I guess it didn’t matter very much whether I was there or not.  On the next meeting date, I decided to stay home and watch a good television program.  When I attended the next meeting, no one asked me where I was the month before.</a:t>
            </a:r>
          </a:p>
          <a:p>
            <a:pPr marL="0" indent="0">
              <a:lnSpc>
                <a:spcPct val="120000"/>
              </a:lnSpc>
              <a:spcBef>
                <a:spcPts val="0"/>
              </a:spcBef>
              <a:spcAft>
                <a:spcPts val="600"/>
              </a:spcAft>
              <a:buNone/>
              <a:defRPr/>
            </a:pPr>
            <a:r>
              <a:rPr lang="en-US" sz="1650" dirty="0">
                <a:latin typeface="Roboto" panose="02000000000000000000" pitchFamily="2" charset="0"/>
                <a:ea typeface="Roboto" panose="02000000000000000000" pitchFamily="2" charset="0"/>
              </a:rPr>
              <a:t>You might say that I’m a good person.  I have a good family and love my community.</a:t>
            </a:r>
          </a:p>
          <a:p>
            <a:pPr marL="0" indent="0">
              <a:lnSpc>
                <a:spcPct val="120000"/>
              </a:lnSpc>
              <a:spcBef>
                <a:spcPts val="0"/>
              </a:spcBef>
              <a:spcAft>
                <a:spcPts val="600"/>
              </a:spcAft>
              <a:buNone/>
              <a:defRPr/>
            </a:pPr>
            <a:r>
              <a:rPr lang="en-US" sz="1650" dirty="0">
                <a:latin typeface="Roboto" panose="02000000000000000000" pitchFamily="2" charset="0"/>
                <a:ea typeface="Roboto" panose="02000000000000000000" pitchFamily="2" charset="0"/>
              </a:rPr>
              <a:t>You know who else I am?  I’m the member who never came back.</a:t>
            </a:r>
          </a:p>
          <a:p>
            <a:pPr marL="0" indent="0">
              <a:lnSpc>
                <a:spcPct val="80000"/>
              </a:lnSpc>
              <a:buNone/>
              <a:defRPr/>
            </a:pPr>
            <a:r>
              <a:rPr lang="en-US" sz="1100" dirty="0"/>
              <a:t>CC Unit 1 - Source:  Voluntary Action Leadership, Fall 1984</a:t>
            </a:r>
          </a:p>
        </p:txBody>
      </p:sp>
      <p:sp>
        <p:nvSpPr>
          <p:cNvPr id="2" name="Text Placeholder 1">
            <a:extLst>
              <a:ext uri="{FF2B5EF4-FFF2-40B4-BE49-F238E27FC236}">
                <a16:creationId xmlns:a16="http://schemas.microsoft.com/office/drawing/2014/main" id="{B4A78C38-7C4E-4107-A455-6F4EED980986}"/>
              </a:ext>
            </a:extLst>
          </p:cNvPr>
          <p:cNvSpPr>
            <a:spLocks noGrp="1"/>
          </p:cNvSpPr>
          <p:nvPr>
            <p:ph type="body" idx="14"/>
          </p:nvPr>
        </p:nvSpPr>
        <p:spPr/>
        <p:txBody>
          <a:bodyPr/>
          <a:lstStyle/>
          <a:p>
            <a:r>
              <a:rPr lang="en-US" dirty="0"/>
              <a:t>THE 4-H MEMBER WHO NEVER CAME BACK</a:t>
            </a:r>
          </a:p>
        </p:txBody>
      </p:sp>
      <p:grpSp>
        <p:nvGrpSpPr>
          <p:cNvPr id="9" name="Group 8">
            <a:extLst>
              <a:ext uri="{FF2B5EF4-FFF2-40B4-BE49-F238E27FC236}">
                <a16:creationId xmlns:a16="http://schemas.microsoft.com/office/drawing/2014/main" id="{E39D72AD-D656-4400-9E7C-5C28620EA003}"/>
              </a:ext>
            </a:extLst>
          </p:cNvPr>
          <p:cNvGrpSpPr/>
          <p:nvPr/>
        </p:nvGrpSpPr>
        <p:grpSpPr>
          <a:xfrm>
            <a:off x="9654697" y="907399"/>
            <a:ext cx="1428750" cy="4536020"/>
            <a:chOff x="9314780" y="701337"/>
            <a:chExt cx="1428750" cy="4536020"/>
          </a:xfrm>
        </p:grpSpPr>
        <p:pic>
          <p:nvPicPr>
            <p:cNvPr id="4" name="Picture 3" descr="A person sitting at a desk with a computer&#10;&#10;Description automatically generated with low confidence">
              <a:extLst>
                <a:ext uri="{FF2B5EF4-FFF2-40B4-BE49-F238E27FC236}">
                  <a16:creationId xmlns:a16="http://schemas.microsoft.com/office/drawing/2014/main" id="{F34E6898-31BF-49BE-8F91-E9183E11B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4780" y="701337"/>
              <a:ext cx="1428750" cy="1428750"/>
            </a:xfrm>
            <a:prstGeom prst="rect">
              <a:avLst/>
            </a:prstGeom>
          </p:spPr>
        </p:pic>
        <p:pic>
          <p:nvPicPr>
            <p:cNvPr id="6" name="Picture 5" descr="A person wearing glasses&#10;&#10;Description automatically generated with medium confidence">
              <a:extLst>
                <a:ext uri="{FF2B5EF4-FFF2-40B4-BE49-F238E27FC236}">
                  <a16:creationId xmlns:a16="http://schemas.microsoft.com/office/drawing/2014/main" id="{86D0D24D-E34B-459C-AC8D-B0A430E58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4780" y="2254972"/>
              <a:ext cx="1428750" cy="1428750"/>
            </a:xfrm>
            <a:prstGeom prst="rect">
              <a:avLst/>
            </a:prstGeom>
          </p:spPr>
        </p:pic>
        <p:pic>
          <p:nvPicPr>
            <p:cNvPr id="8" name="Picture 7" descr="A person with long hair&#10;&#10;Description automatically generated with low confidence">
              <a:extLst>
                <a:ext uri="{FF2B5EF4-FFF2-40B4-BE49-F238E27FC236}">
                  <a16:creationId xmlns:a16="http://schemas.microsoft.com/office/drawing/2014/main" id="{0C4F1AA6-8C70-4538-8F39-D297831BB7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4780" y="3808607"/>
              <a:ext cx="1428750" cy="1428750"/>
            </a:xfrm>
            <a:prstGeom prst="rect">
              <a:avLst/>
            </a:prstGeom>
          </p:spPr>
        </p:pic>
      </p:grpSp>
    </p:spTree>
    <p:extLst>
      <p:ext uri="{BB962C8B-B14F-4D97-AF65-F5344CB8AC3E}">
        <p14:creationId xmlns:p14="http://schemas.microsoft.com/office/powerpoint/2010/main" val="3330310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0EE8D2-0D46-47A8-826F-5DC28924A1DB}"/>
              </a:ext>
            </a:extLst>
          </p:cNvPr>
          <p:cNvSpPr>
            <a:spLocks noGrp="1"/>
          </p:cNvSpPr>
          <p:nvPr>
            <p:ph sz="half" idx="10"/>
          </p:nvPr>
        </p:nvSpPr>
        <p:spPr>
          <a:xfrm>
            <a:off x="876822" y="1123268"/>
            <a:ext cx="10734804" cy="2875146"/>
          </a:xfrm>
        </p:spPr>
        <p:txBody>
          <a:bodyPr/>
          <a:lstStyle/>
          <a:p>
            <a:pPr marL="342900" indent="-342900">
              <a:buClr>
                <a:srgbClr val="00B050"/>
              </a:buClr>
              <a:buFont typeface="Wingdings" panose="05000000000000000000" pitchFamily="2" charset="2"/>
              <a:buChar char="§"/>
            </a:pPr>
            <a:r>
              <a:rPr lang="en-US" sz="2400" dirty="0"/>
              <a:t>Scholarships</a:t>
            </a:r>
          </a:p>
          <a:p>
            <a:pPr marL="342900" indent="-342900">
              <a:buClr>
                <a:srgbClr val="00B050"/>
              </a:buClr>
              <a:buFont typeface="Wingdings" panose="05000000000000000000" pitchFamily="2" charset="2"/>
              <a:buChar char="§"/>
            </a:pPr>
            <a:r>
              <a:rPr lang="en-US" sz="2400" dirty="0"/>
              <a:t>Deadlines</a:t>
            </a:r>
          </a:p>
          <a:p>
            <a:pPr marL="342900" indent="-342900">
              <a:buClr>
                <a:srgbClr val="00B050"/>
              </a:buClr>
              <a:buFont typeface="Wingdings" panose="05000000000000000000" pitchFamily="2" charset="2"/>
              <a:buChar char="§"/>
            </a:pPr>
            <a:r>
              <a:rPr lang="en-US" sz="2400" dirty="0"/>
              <a:t>Multi-family Discount</a:t>
            </a:r>
          </a:p>
          <a:p>
            <a:pPr marL="342900" indent="-342900">
              <a:buClr>
                <a:srgbClr val="00B050"/>
              </a:buClr>
              <a:buFont typeface="Wingdings" panose="05000000000000000000" pitchFamily="2" charset="2"/>
              <a:buChar char="§"/>
            </a:pPr>
            <a:r>
              <a:rPr lang="en-US" sz="2400" dirty="0"/>
              <a:t>Yearbook</a:t>
            </a:r>
          </a:p>
          <a:p>
            <a:pPr marL="342900" indent="-342900">
              <a:buClr>
                <a:srgbClr val="00B050"/>
              </a:buClr>
              <a:buFont typeface="Wingdings" panose="05000000000000000000" pitchFamily="2" charset="2"/>
              <a:buChar char="§"/>
            </a:pPr>
            <a:r>
              <a:rPr lang="en-US" sz="2400" dirty="0"/>
              <a:t>Back-to-School Picnic</a:t>
            </a:r>
          </a:p>
        </p:txBody>
      </p:sp>
      <p:sp>
        <p:nvSpPr>
          <p:cNvPr id="3" name="Text Placeholder 2">
            <a:extLst>
              <a:ext uri="{FF2B5EF4-FFF2-40B4-BE49-F238E27FC236}">
                <a16:creationId xmlns:a16="http://schemas.microsoft.com/office/drawing/2014/main" id="{DCEE169C-A4BC-45C2-820B-192EB707B5B3}"/>
              </a:ext>
            </a:extLst>
          </p:cNvPr>
          <p:cNvSpPr>
            <a:spLocks noGrp="1"/>
          </p:cNvSpPr>
          <p:nvPr>
            <p:ph type="body" idx="1"/>
          </p:nvPr>
        </p:nvSpPr>
        <p:spPr/>
        <p:txBody>
          <a:bodyPr/>
          <a:lstStyle/>
          <a:p>
            <a:r>
              <a:rPr lang="en-US" dirty="0"/>
              <a:t>COUNTY ENROLLMENT REMINDERS</a:t>
            </a:r>
          </a:p>
        </p:txBody>
      </p:sp>
      <p:sp>
        <p:nvSpPr>
          <p:cNvPr id="4" name="Rectangle 3">
            <a:extLst>
              <a:ext uri="{FF2B5EF4-FFF2-40B4-BE49-F238E27FC236}">
                <a16:creationId xmlns:a16="http://schemas.microsoft.com/office/drawing/2014/main" id="{094CC0D5-2723-4800-A172-CACA1D526AF2}"/>
              </a:ext>
            </a:extLst>
          </p:cNvPr>
          <p:cNvSpPr/>
          <p:nvPr/>
        </p:nvSpPr>
        <p:spPr>
          <a:xfrm rot="1815329">
            <a:off x="5235175" y="2131843"/>
            <a:ext cx="5654498" cy="2585323"/>
          </a:xfrm>
          <a:prstGeom prst="rect">
            <a:avLst/>
          </a:prstGeom>
          <a:noFill/>
        </p:spPr>
        <p:txBody>
          <a:bodyPr wrap="squar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Personalize this slide for your county.</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128727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a:xfrm>
            <a:off x="838200" y="2983745"/>
            <a:ext cx="10515600" cy="1006429"/>
          </a:xfrm>
        </p:spPr>
        <p:txBody>
          <a:bodyPr/>
          <a:lstStyle/>
          <a:p>
            <a:r>
              <a:rPr lang="en-US" altLang="en-US" sz="6600" dirty="0"/>
              <a:t>Volunteer Engagement</a:t>
            </a:r>
          </a:p>
        </p:txBody>
      </p:sp>
    </p:spTree>
    <p:extLst>
      <p:ext uri="{BB962C8B-B14F-4D97-AF65-F5344CB8AC3E}">
        <p14:creationId xmlns:p14="http://schemas.microsoft.com/office/powerpoint/2010/main" val="134506257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table&#10;&#10;Description automatically generated with low confidence">
            <a:extLst>
              <a:ext uri="{FF2B5EF4-FFF2-40B4-BE49-F238E27FC236}">
                <a16:creationId xmlns:a16="http://schemas.microsoft.com/office/drawing/2014/main" id="{78F2AA1B-B6C8-4F57-9A15-EF9F645FA1B6}"/>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5455" b="15455"/>
          <a:stretch>
            <a:fillRect/>
          </a:stretch>
        </p:blipFill>
        <p:spPr/>
      </p:pic>
      <p:pic>
        <p:nvPicPr>
          <p:cNvPr id="12" name="Picture Placeholder 11" descr="Two people looking at a screen&#10;&#10;Description automatically generated with low confidence">
            <a:extLst>
              <a:ext uri="{FF2B5EF4-FFF2-40B4-BE49-F238E27FC236}">
                <a16:creationId xmlns:a16="http://schemas.microsoft.com/office/drawing/2014/main" id="{83C048B4-D0CD-4748-ADE4-76245FEFBA7A}"/>
              </a:ext>
            </a:extLst>
          </p:cNvPr>
          <p:cNvPicPr>
            <a:picLocks noGrp="1" noChangeAspect="1"/>
          </p:cNvPicPr>
          <p:nvPr>
            <p:ph type="pic" idx="15"/>
          </p:nvPr>
        </p:nvPicPr>
        <p:blipFill>
          <a:blip r:embed="rId4">
            <a:extLst>
              <a:ext uri="{28A0092B-C50C-407E-A947-70E740481C1C}">
                <a14:useLocalDpi xmlns:a14="http://schemas.microsoft.com/office/drawing/2010/main" val="0"/>
              </a:ext>
            </a:extLst>
          </a:blip>
          <a:srcRect t="15455" b="15455"/>
          <a:stretch>
            <a:fillRect/>
          </a:stretch>
        </p:blipFill>
        <p:spPr/>
      </p:pic>
      <p:sp>
        <p:nvSpPr>
          <p:cNvPr id="40963" name="Rectangle 3"/>
          <p:cNvSpPr>
            <a:spLocks noGrp="1" noChangeArrowheads="1"/>
          </p:cNvSpPr>
          <p:nvPr>
            <p:ph type="body" idx="14"/>
          </p:nvPr>
        </p:nvSpPr>
        <p:spPr>
          <a:xfrm>
            <a:off x="567847" y="594917"/>
            <a:ext cx="10515600" cy="424732"/>
          </a:xfrm>
          <a:noFill/>
        </p:spPr>
        <p:txBody>
          <a:bodyPr/>
          <a:lstStyle/>
          <a:p>
            <a:pPr>
              <a:lnSpc>
                <a:spcPct val="90000"/>
              </a:lnSpc>
              <a:buClr>
                <a:schemeClr val="tx1"/>
              </a:buClr>
              <a:buFont typeface="Monotype Sorts" pitchFamily="2" charset="2"/>
              <a:buNone/>
            </a:pPr>
            <a:r>
              <a:rPr lang="en-US" altLang="en-US" dirty="0"/>
              <a:t>GROWTH OPPORTUNITIES</a:t>
            </a:r>
          </a:p>
        </p:txBody>
      </p:sp>
      <p:sp>
        <p:nvSpPr>
          <p:cNvPr id="4" name="Rectangle 3"/>
          <p:cNvSpPr>
            <a:spLocks noChangeArrowheads="1"/>
          </p:cNvSpPr>
          <p:nvPr/>
        </p:nvSpPr>
        <p:spPr bwMode="auto">
          <a:xfrm>
            <a:off x="900368" y="1115395"/>
            <a:ext cx="6503917" cy="4262221"/>
          </a:xfrm>
          <a:prstGeom prst="rect">
            <a:avLst/>
          </a:prstGeom>
          <a:noFill/>
          <a:ln w="9525">
            <a:noFill/>
            <a:miter lim="800000"/>
            <a:headEnd/>
            <a:tailEnd/>
          </a:ln>
          <a:effectLst/>
        </p:spPr>
        <p:txBody>
          <a:bodyPr lIns="92075" tIns="46038" rIns="92075" bIns="46038"/>
          <a:lstStyle/>
          <a:p>
            <a:pPr>
              <a:lnSpc>
                <a:spcPct val="90000"/>
              </a:lnSpc>
              <a:buClr>
                <a:srgbClr val="00B050"/>
              </a:buClr>
            </a:pPr>
            <a:r>
              <a:rPr lang="en-US" altLang="en-US" sz="2100" b="1" dirty="0">
                <a:latin typeface="Roboto" panose="02000000000000000000" pitchFamily="2" charset="0"/>
                <a:ea typeface="Roboto" panose="02000000000000000000" pitchFamily="2" charset="0"/>
              </a:rPr>
              <a:t>Maintain Volunteer Certification</a:t>
            </a:r>
          </a:p>
          <a:p>
            <a:pPr lvl="1">
              <a:lnSpc>
                <a:spcPct val="90000"/>
              </a:lnSpc>
              <a:buClr>
                <a:srgbClr val="00B050"/>
              </a:buClr>
            </a:pPr>
            <a:r>
              <a:rPr lang="en-US" altLang="en-US" sz="2100" cap="small" dirty="0">
                <a:solidFill>
                  <a:schemeClr val="tx1">
                    <a:lumMod val="75000"/>
                    <a:lumOff val="25000"/>
                  </a:schemeClr>
                </a:solidFill>
                <a:latin typeface="Roboto" panose="02000000000000000000" pitchFamily="2" charset="0"/>
                <a:ea typeface="Roboto" panose="02000000000000000000" pitchFamily="2" charset="0"/>
              </a:rPr>
              <a:t>Annually</a:t>
            </a:r>
          </a:p>
          <a:p>
            <a:pPr marL="800100" lvl="1" indent="-342900">
              <a:spcAft>
                <a:spcPts val="300"/>
              </a:spcAft>
              <a:buClr>
                <a:srgbClr val="00B050"/>
              </a:buClr>
              <a:buFont typeface="Wingdings" panose="05000000000000000000" pitchFamily="2" charset="2"/>
              <a:buChar char="§"/>
            </a:pPr>
            <a:r>
              <a:rPr lang="en-US" altLang="en-US" sz="2100" dirty="0">
                <a:latin typeface="Roboto" panose="02000000000000000000" pitchFamily="2" charset="0"/>
                <a:ea typeface="Roboto" panose="02000000000000000000" pitchFamily="2" charset="0"/>
              </a:rPr>
              <a:t>Re-enroll</a:t>
            </a:r>
          </a:p>
          <a:p>
            <a:pPr marL="800100" lvl="1" indent="-342900">
              <a:spcAft>
                <a:spcPts val="300"/>
              </a:spcAft>
              <a:buClr>
                <a:srgbClr val="00B050"/>
              </a:buClr>
              <a:buFont typeface="Wingdings" panose="05000000000000000000" pitchFamily="2" charset="2"/>
              <a:buChar char="§"/>
            </a:pPr>
            <a:r>
              <a:rPr lang="en-US" altLang="en-US" sz="2100" dirty="0">
                <a:latin typeface="Roboto" panose="02000000000000000000" pitchFamily="2" charset="0"/>
                <a:ea typeface="Roboto" panose="02000000000000000000" pitchFamily="2" charset="0"/>
              </a:rPr>
              <a:t>Complete 4 continuing education credits</a:t>
            </a:r>
          </a:p>
          <a:p>
            <a:pPr marL="800100" lvl="1" indent="-342900">
              <a:spcAft>
                <a:spcPts val="300"/>
              </a:spcAft>
              <a:buClr>
                <a:srgbClr val="00B050"/>
              </a:buClr>
              <a:buFont typeface="Wingdings" panose="05000000000000000000" pitchFamily="2" charset="2"/>
              <a:buChar char="§"/>
            </a:pPr>
            <a:r>
              <a:rPr lang="en-US" altLang="en-US" sz="2100" dirty="0">
                <a:latin typeface="Roboto" panose="02000000000000000000" pitchFamily="2" charset="0"/>
                <a:ea typeface="Roboto" panose="02000000000000000000" pitchFamily="2" charset="0"/>
              </a:rPr>
              <a:t>Review University policy:</a:t>
            </a:r>
          </a:p>
          <a:p>
            <a:pPr lvl="2">
              <a:spcAft>
                <a:spcPts val="300"/>
              </a:spcAft>
              <a:buClr>
                <a:srgbClr val="00B050"/>
              </a:buClr>
            </a:pPr>
            <a:r>
              <a:rPr lang="en-US" altLang="en-US" sz="2100" dirty="0">
                <a:latin typeface="Roboto" panose="02000000000000000000" pitchFamily="2" charset="0"/>
                <a:ea typeface="Roboto" panose="02000000000000000000" pitchFamily="2" charset="0"/>
              </a:rPr>
              <a:t>Working with Minors</a:t>
            </a:r>
          </a:p>
          <a:p>
            <a:pPr lvl="2">
              <a:spcAft>
                <a:spcPts val="300"/>
              </a:spcAft>
              <a:buClr>
                <a:srgbClr val="00B050"/>
              </a:buClr>
            </a:pPr>
            <a:r>
              <a:rPr lang="en-US" altLang="en-US" sz="2100" dirty="0">
                <a:latin typeface="Roboto" panose="02000000000000000000" pitchFamily="2" charset="0"/>
                <a:ea typeface="Roboto" panose="02000000000000000000" pitchFamily="2" charset="0"/>
              </a:rPr>
              <a:t>Civil Rights and Diversity [Title VI, VII &amp; IX] </a:t>
            </a:r>
          </a:p>
          <a:p>
            <a:pPr lvl="1">
              <a:spcAft>
                <a:spcPts val="300"/>
              </a:spcAft>
              <a:buClr>
                <a:srgbClr val="00B050"/>
              </a:buClr>
            </a:pPr>
            <a:endParaRPr lang="en-US" altLang="en-US" sz="400" dirty="0">
              <a:latin typeface="Roboto" panose="02000000000000000000" pitchFamily="2" charset="0"/>
              <a:ea typeface="Roboto" panose="02000000000000000000" pitchFamily="2" charset="0"/>
            </a:endParaRPr>
          </a:p>
          <a:p>
            <a:pPr lvl="1">
              <a:spcAft>
                <a:spcPts val="300"/>
              </a:spcAft>
              <a:buClr>
                <a:srgbClr val="00B050"/>
              </a:buClr>
            </a:pPr>
            <a:r>
              <a:rPr lang="en-US" altLang="en-US" sz="2100" dirty="0">
                <a:latin typeface="Roboto" panose="02000000000000000000" pitchFamily="2" charset="0"/>
                <a:ea typeface="Roboto" panose="02000000000000000000" pitchFamily="2" charset="0"/>
              </a:rPr>
              <a:t>** Complete a background Check every fifth year</a:t>
            </a:r>
          </a:p>
          <a:p>
            <a:pPr marL="914400" lvl="1" indent="-457200">
              <a:lnSpc>
                <a:spcPct val="90000"/>
              </a:lnSpc>
              <a:buClr>
                <a:srgbClr val="00B050"/>
              </a:buClr>
              <a:buFont typeface="Arial" panose="020B0604020202020204" pitchFamily="34" charset="0"/>
              <a:buChar char="•"/>
            </a:pPr>
            <a:endParaRPr lang="en-US" altLang="en-US" sz="2600" dirty="0">
              <a:latin typeface="Roboto" panose="02000000000000000000" pitchFamily="2" charset="0"/>
              <a:ea typeface="Roboto" panose="02000000000000000000" pitchFamily="2" charset="0"/>
            </a:endParaRPr>
          </a:p>
          <a:p>
            <a:pPr>
              <a:lnSpc>
                <a:spcPct val="90000"/>
              </a:lnSpc>
              <a:buClr>
                <a:srgbClr val="00B050"/>
              </a:buClr>
            </a:pPr>
            <a:r>
              <a:rPr lang="en-US" altLang="en-US" sz="2100" b="1" dirty="0">
                <a:latin typeface="Roboto" panose="02000000000000000000" pitchFamily="2" charset="0"/>
                <a:ea typeface="Roboto" panose="02000000000000000000" pitchFamily="2" charset="0"/>
              </a:rPr>
              <a:t>Continuing Education </a:t>
            </a:r>
            <a:r>
              <a:rPr lang="en-US" altLang="en-US" sz="2100" dirty="0">
                <a:latin typeface="Roboto" panose="02000000000000000000" pitchFamily="2" charset="0"/>
                <a:ea typeface="Roboto" panose="02000000000000000000" pitchFamily="2" charset="0"/>
              </a:rPr>
              <a:t>– Participate in opportunities at the county, district, state, and regional levels, webinars, and online learning management systems.</a:t>
            </a:r>
          </a:p>
          <a:p>
            <a:pPr>
              <a:lnSpc>
                <a:spcPct val="90000"/>
              </a:lnSpc>
              <a:buClr>
                <a:srgbClr val="00B050"/>
              </a:buClr>
            </a:pPr>
            <a:endParaRPr lang="en-US" altLang="en-US" sz="2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3406330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C12260-B814-4450-9FF6-D1D3A32E50A7}"/>
              </a:ext>
            </a:extLst>
          </p:cNvPr>
          <p:cNvSpPr>
            <a:spLocks noGrp="1"/>
          </p:cNvSpPr>
          <p:nvPr>
            <p:ph type="body" idx="1"/>
          </p:nvPr>
        </p:nvSpPr>
        <p:spPr/>
        <p:txBody>
          <a:bodyPr/>
          <a:lstStyle/>
          <a:p>
            <a:r>
              <a:rPr lang="en-US" dirty="0"/>
              <a:t>VOLUNTEERS</a:t>
            </a:r>
          </a:p>
        </p:txBody>
      </p:sp>
      <p:sp>
        <p:nvSpPr>
          <p:cNvPr id="9" name="Content Placeholder 1">
            <a:extLst>
              <a:ext uri="{FF2B5EF4-FFF2-40B4-BE49-F238E27FC236}">
                <a16:creationId xmlns:a16="http://schemas.microsoft.com/office/drawing/2014/main" id="{D6529F27-DBDD-4E9E-914F-EA92801D8AEF}"/>
              </a:ext>
            </a:extLst>
          </p:cNvPr>
          <p:cNvSpPr txBox="1">
            <a:spLocks/>
          </p:cNvSpPr>
          <p:nvPr/>
        </p:nvSpPr>
        <p:spPr>
          <a:xfrm>
            <a:off x="8421900" y="1123268"/>
            <a:ext cx="3186648" cy="4385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tx1"/>
              </a:buClr>
              <a:buFont typeface="Arial" panose="020B0604020202020204" pitchFamily="34" charset="0"/>
              <a:buNone/>
            </a:pPr>
            <a:r>
              <a:rPr lang="en-US" altLang="en-US" sz="2400" dirty="0">
                <a:latin typeface="Fjalla One" panose="02000506040000020004" pitchFamily="2" charset="0"/>
              </a:rPr>
              <a:t>Certified Adult Volunteers</a:t>
            </a:r>
          </a:p>
          <a:p>
            <a:pPr marL="0" indent="0">
              <a:lnSpc>
                <a:spcPct val="100000"/>
              </a:lnSpc>
              <a:spcBef>
                <a:spcPts val="0"/>
              </a:spcBef>
              <a:buClr>
                <a:schemeClr val="tx1"/>
              </a:buClr>
              <a:buNone/>
            </a:pPr>
            <a:r>
              <a:rPr lang="en-US" altLang="en-US" sz="2400" dirty="0"/>
              <a:t>Must be 21 or older</a:t>
            </a:r>
          </a:p>
          <a:p>
            <a:pPr marL="0" indent="0">
              <a:lnSpc>
                <a:spcPct val="100000"/>
              </a:lnSpc>
              <a:spcBef>
                <a:spcPts val="0"/>
              </a:spcBef>
              <a:buClr>
                <a:schemeClr val="tx1"/>
              </a:buClr>
              <a:buNone/>
            </a:pPr>
            <a:endParaRPr lang="en-US" altLang="en-US" sz="1400" dirty="0"/>
          </a:p>
          <a:p>
            <a:pPr marL="0" indent="0">
              <a:lnSpc>
                <a:spcPct val="100000"/>
              </a:lnSpc>
              <a:spcBef>
                <a:spcPts val="0"/>
              </a:spcBef>
              <a:buClr>
                <a:schemeClr val="tx1"/>
              </a:buClr>
              <a:buFont typeface="Arial" panose="020B0604020202020204" pitchFamily="34" charset="0"/>
              <a:buNone/>
            </a:pPr>
            <a:r>
              <a:rPr lang="en-US" altLang="en-US" sz="2400" dirty="0">
                <a:latin typeface="Fjalla One" panose="02000506040000020004" pitchFamily="2" charset="0"/>
              </a:rPr>
              <a:t>Teen Leader</a:t>
            </a:r>
          </a:p>
          <a:p>
            <a:pPr marL="0" indent="0">
              <a:lnSpc>
                <a:spcPct val="100000"/>
              </a:lnSpc>
              <a:spcBef>
                <a:spcPts val="0"/>
              </a:spcBef>
              <a:buClr>
                <a:schemeClr val="tx1"/>
              </a:buClr>
              <a:buNone/>
            </a:pPr>
            <a:r>
              <a:rPr lang="en-US" sz="2400" dirty="0"/>
              <a:t>Assists with or takes complete responsibility for a learning group such as a 4‑H project, activity or special interest group</a:t>
            </a:r>
          </a:p>
        </p:txBody>
      </p:sp>
      <p:pic>
        <p:nvPicPr>
          <p:cNvPr id="10" name="Picture Placeholder 10" descr="A group of people sitting at a table with laptops&#10;&#10;Description automatically generated with medium confidence">
            <a:extLst>
              <a:ext uri="{FF2B5EF4-FFF2-40B4-BE49-F238E27FC236}">
                <a16:creationId xmlns:a16="http://schemas.microsoft.com/office/drawing/2014/main" id="{32A85D2F-0165-41A5-920D-8407D6B15E90}"/>
              </a:ext>
            </a:extLst>
          </p:cNvPr>
          <p:cNvPicPr>
            <a:picLocks noChangeAspect="1"/>
          </p:cNvPicPr>
          <p:nvPr/>
        </p:nvPicPr>
        <p:blipFill>
          <a:blip r:embed="rId3">
            <a:extLst>
              <a:ext uri="{28A0092B-C50C-407E-A947-70E740481C1C}">
                <a14:useLocalDpi xmlns:a14="http://schemas.microsoft.com/office/drawing/2010/main" val="0"/>
              </a:ext>
            </a:extLst>
          </a:blip>
          <a:srcRect l="21829" r="21829"/>
          <a:stretch>
            <a:fillRect/>
          </a:stretch>
        </p:blipFill>
        <p:spPr>
          <a:xfrm>
            <a:off x="929024" y="1123268"/>
            <a:ext cx="3592947" cy="4256705"/>
          </a:xfrm>
          <a:prstGeom prst="rect">
            <a:avLst/>
          </a:prstGeom>
        </p:spPr>
      </p:pic>
      <p:pic>
        <p:nvPicPr>
          <p:cNvPr id="11" name="Picture Placeholder 8" descr="A group of people looking at a map&#10;&#10;Description automatically generated with medium confidence">
            <a:extLst>
              <a:ext uri="{FF2B5EF4-FFF2-40B4-BE49-F238E27FC236}">
                <a16:creationId xmlns:a16="http://schemas.microsoft.com/office/drawing/2014/main" id="{D0A0DD3F-2854-40A4-8929-E6EDFE90A84C}"/>
              </a:ext>
            </a:extLst>
          </p:cNvPr>
          <p:cNvPicPr>
            <a:picLocks noChangeAspect="1"/>
          </p:cNvPicPr>
          <p:nvPr/>
        </p:nvPicPr>
        <p:blipFill>
          <a:blip r:embed="rId4">
            <a:extLst>
              <a:ext uri="{28A0092B-C50C-407E-A947-70E740481C1C}">
                <a14:useLocalDpi xmlns:a14="http://schemas.microsoft.com/office/drawing/2010/main" val="0"/>
              </a:ext>
            </a:extLst>
          </a:blip>
          <a:srcRect l="21829" r="21829"/>
          <a:stretch>
            <a:fillRect/>
          </a:stretch>
        </p:blipFill>
        <p:spPr>
          <a:xfrm>
            <a:off x="4675462" y="1123268"/>
            <a:ext cx="3592947" cy="4256705"/>
          </a:xfrm>
          <a:prstGeom prst="rect">
            <a:avLst/>
          </a:prstGeom>
        </p:spPr>
      </p:pic>
    </p:spTree>
    <p:extLst>
      <p:ext uri="{BB962C8B-B14F-4D97-AF65-F5344CB8AC3E}">
        <p14:creationId xmlns:p14="http://schemas.microsoft.com/office/powerpoint/2010/main" val="116649419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828D8C-1D21-43C9-98F9-B15C33C12174}"/>
              </a:ext>
            </a:extLst>
          </p:cNvPr>
          <p:cNvSpPr>
            <a:spLocks noGrp="1"/>
          </p:cNvSpPr>
          <p:nvPr>
            <p:ph sz="half" idx="10"/>
          </p:nvPr>
        </p:nvSpPr>
        <p:spPr>
          <a:xfrm>
            <a:off x="783835" y="1123268"/>
            <a:ext cx="6515870" cy="4539704"/>
          </a:xfrm>
        </p:spPr>
        <p:txBody>
          <a:bodyPr/>
          <a:lstStyle/>
          <a:p>
            <a:pPr marL="285750" indent="-285750">
              <a:lnSpc>
                <a:spcPct val="100000"/>
              </a:lnSpc>
              <a:spcBef>
                <a:spcPts val="0"/>
              </a:spcBef>
              <a:spcAft>
                <a:spcPts val="1200"/>
              </a:spcAft>
              <a:buClr>
                <a:srgbClr val="00B050"/>
              </a:buClr>
              <a:buFont typeface="Wingdings" panose="05000000000000000000" pitchFamily="2" charset="2"/>
              <a:buChar char="§"/>
            </a:pPr>
            <a:r>
              <a:rPr lang="en-US" sz="1700" b="0" i="0" dirty="0">
                <a:solidFill>
                  <a:srgbClr val="000000"/>
                </a:solidFill>
                <a:effectLst/>
              </a:rPr>
              <a:t>4‑H is delivered by Cooperative Extension—a community of more than 100 public universities that provide experiences where young people learn by doing.</a:t>
            </a:r>
            <a:endParaRPr lang="en-US" sz="1700" dirty="0"/>
          </a:p>
          <a:p>
            <a:pPr marL="285750" indent="-285750">
              <a:lnSpc>
                <a:spcPct val="100000"/>
              </a:lnSpc>
              <a:spcBef>
                <a:spcPts val="0"/>
              </a:spcBef>
              <a:spcAft>
                <a:spcPts val="1200"/>
              </a:spcAft>
              <a:buClr>
                <a:srgbClr val="00B050"/>
              </a:buClr>
              <a:buFont typeface="Wingdings" panose="05000000000000000000" pitchFamily="2" charset="2"/>
              <a:buChar char="§"/>
            </a:pPr>
            <a:r>
              <a:rPr lang="en-US" sz="1700" dirty="0"/>
              <a:t>4-H programming provides positive learning experiences; positive relationships for and between youth and adults; safe environments; and opportunities for positive risk taking.</a:t>
            </a:r>
          </a:p>
          <a:p>
            <a:pPr marL="285750" indent="-285750">
              <a:lnSpc>
                <a:spcPct val="100000"/>
              </a:lnSpc>
              <a:spcBef>
                <a:spcPts val="0"/>
              </a:spcBef>
              <a:spcAft>
                <a:spcPts val="1200"/>
              </a:spcAft>
              <a:buClr>
                <a:srgbClr val="00B050"/>
              </a:buClr>
              <a:buFont typeface="Wingdings" panose="05000000000000000000" pitchFamily="2" charset="2"/>
              <a:buChar char="§"/>
            </a:pPr>
            <a:r>
              <a:rPr lang="en-US" sz="1700" i="0" dirty="0">
                <a:solidFill>
                  <a:srgbClr val="202124"/>
                </a:solidFill>
                <a:effectLst/>
                <a:latin typeface="Roboto" panose="02000000000000000000" pitchFamily="2" charset="0"/>
              </a:rPr>
              <a:t>Positive youth development engages youth along with their families, and communities, so that youth are empowered to reach their full potential.</a:t>
            </a:r>
          </a:p>
          <a:p>
            <a:pPr marL="285750" indent="-285750">
              <a:lnSpc>
                <a:spcPct val="100000"/>
              </a:lnSpc>
              <a:spcBef>
                <a:spcPts val="0"/>
              </a:spcBef>
              <a:spcAft>
                <a:spcPts val="1200"/>
              </a:spcAft>
              <a:buClr>
                <a:srgbClr val="00B050"/>
              </a:buClr>
              <a:buFont typeface="Wingdings" panose="05000000000000000000" pitchFamily="2" charset="2"/>
              <a:buChar char="§"/>
            </a:pPr>
            <a:r>
              <a:rPr lang="en-US" sz="1700" dirty="0"/>
              <a:t>4-H learning experiences are reflective and intentional. </a:t>
            </a:r>
          </a:p>
          <a:p>
            <a:pPr marL="285750" indent="-285750">
              <a:lnSpc>
                <a:spcPct val="100000"/>
              </a:lnSpc>
              <a:spcBef>
                <a:spcPts val="0"/>
              </a:spcBef>
              <a:spcAft>
                <a:spcPts val="1200"/>
              </a:spcAft>
              <a:buClr>
                <a:srgbClr val="00B050"/>
              </a:buClr>
              <a:buFont typeface="Wingdings" panose="05000000000000000000" pitchFamily="2" charset="2"/>
              <a:buChar char="§"/>
            </a:pPr>
            <a:r>
              <a:rPr lang="en-US" sz="1700" dirty="0"/>
              <a:t>4-H learning is progressive, with experiences building on each other over time. </a:t>
            </a:r>
          </a:p>
          <a:p>
            <a:pPr marL="285750" indent="-285750">
              <a:lnSpc>
                <a:spcPct val="100000"/>
              </a:lnSpc>
              <a:spcBef>
                <a:spcPts val="0"/>
              </a:spcBef>
              <a:spcAft>
                <a:spcPts val="1200"/>
              </a:spcAft>
              <a:buClr>
                <a:srgbClr val="00B050"/>
              </a:buClr>
              <a:buFont typeface="Wingdings" panose="05000000000000000000" pitchFamily="2" charset="2"/>
              <a:buChar char="§"/>
            </a:pPr>
            <a:r>
              <a:rPr lang="en-US" sz="1700" dirty="0"/>
              <a:t>4-H learning is social and connected to a larger, real-world setting.</a:t>
            </a:r>
            <a:r>
              <a:rPr lang="en-US" dirty="0"/>
              <a:t> </a:t>
            </a:r>
            <a:endParaRPr lang="en-US" dirty="0">
              <a:solidFill>
                <a:srgbClr val="202124"/>
              </a:solidFill>
            </a:endParaRPr>
          </a:p>
        </p:txBody>
      </p:sp>
      <p:sp>
        <p:nvSpPr>
          <p:cNvPr id="3" name="Text Placeholder 2">
            <a:extLst>
              <a:ext uri="{FF2B5EF4-FFF2-40B4-BE49-F238E27FC236}">
                <a16:creationId xmlns:a16="http://schemas.microsoft.com/office/drawing/2014/main" id="{FF028AEF-64E3-4B1C-A30E-82E6026780AA}"/>
              </a:ext>
            </a:extLst>
          </p:cNvPr>
          <p:cNvSpPr>
            <a:spLocks noGrp="1"/>
          </p:cNvSpPr>
          <p:nvPr>
            <p:ph type="body" idx="1"/>
          </p:nvPr>
        </p:nvSpPr>
        <p:spPr/>
        <p:txBody>
          <a:bodyPr/>
          <a:lstStyle/>
          <a:p>
            <a:r>
              <a:rPr lang="en-US" dirty="0"/>
              <a:t>WHAT IS 4-H?</a:t>
            </a:r>
          </a:p>
        </p:txBody>
      </p:sp>
      <p:grpSp>
        <p:nvGrpSpPr>
          <p:cNvPr id="4" name="Group 3">
            <a:extLst>
              <a:ext uri="{FF2B5EF4-FFF2-40B4-BE49-F238E27FC236}">
                <a16:creationId xmlns:a16="http://schemas.microsoft.com/office/drawing/2014/main" id="{D80ED175-F276-4633-BABB-FB0711B99FA2}"/>
              </a:ext>
            </a:extLst>
          </p:cNvPr>
          <p:cNvGrpSpPr/>
          <p:nvPr/>
        </p:nvGrpSpPr>
        <p:grpSpPr>
          <a:xfrm>
            <a:off x="7177917" y="1676507"/>
            <a:ext cx="4418307" cy="3433225"/>
            <a:chOff x="7177917" y="1676507"/>
            <a:chExt cx="4418307" cy="3433225"/>
          </a:xfrm>
        </p:grpSpPr>
        <p:pic>
          <p:nvPicPr>
            <p:cNvPr id="6" name="Picture 4" descr="University of Idaho Extension 4-H Youth Development">
              <a:extLst>
                <a:ext uri="{FF2B5EF4-FFF2-40B4-BE49-F238E27FC236}">
                  <a16:creationId xmlns:a16="http://schemas.microsoft.com/office/drawing/2014/main" id="{24B7411A-AC8D-48E4-97C8-31C776BD4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30930"/>
            <a:stretch/>
          </p:blipFill>
          <p:spPr bwMode="auto">
            <a:xfrm>
              <a:off x="7177917" y="1676507"/>
              <a:ext cx="4418307" cy="34332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65285D3-D0E3-4E87-B9B7-15B717CF87F5}"/>
                </a:ext>
              </a:extLst>
            </p:cNvPr>
            <p:cNvGrpSpPr/>
            <p:nvPr/>
          </p:nvGrpSpPr>
          <p:grpSpPr>
            <a:xfrm>
              <a:off x="9414167" y="3451730"/>
              <a:ext cx="2108076" cy="1585163"/>
              <a:chOff x="9770721" y="3868923"/>
              <a:chExt cx="2060723" cy="1585163"/>
            </a:xfrm>
          </p:grpSpPr>
          <p:sp>
            <p:nvSpPr>
              <p:cNvPr id="12" name="Rectangle 11">
                <a:extLst>
                  <a:ext uri="{FF2B5EF4-FFF2-40B4-BE49-F238E27FC236}">
                    <a16:creationId xmlns:a16="http://schemas.microsoft.com/office/drawing/2014/main" id="{D0F1C144-B31B-419C-8029-5570F3CF6BC3}"/>
                  </a:ext>
                </a:extLst>
              </p:cNvPr>
              <p:cNvSpPr/>
              <p:nvPr/>
            </p:nvSpPr>
            <p:spPr>
              <a:xfrm>
                <a:off x="9776935" y="3868923"/>
                <a:ext cx="2054509" cy="1585163"/>
              </a:xfrm>
              <a:prstGeom prst="rect">
                <a:avLst/>
              </a:prstGeom>
              <a:solidFill>
                <a:srgbClr val="FFFF53"/>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3" name="Picture 12" descr="Icon&#10;&#10;Description automatically generated">
                <a:extLst>
                  <a:ext uri="{FF2B5EF4-FFF2-40B4-BE49-F238E27FC236}">
                    <a16:creationId xmlns:a16="http://schemas.microsoft.com/office/drawing/2014/main" id="{3ECFBB67-9C47-46CA-BDE1-B5A9D4B07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2614" y="4293123"/>
                <a:ext cx="666241" cy="688020"/>
              </a:xfrm>
              <a:prstGeom prst="rect">
                <a:avLst/>
              </a:prstGeom>
            </p:spPr>
          </p:pic>
          <p:sp>
            <p:nvSpPr>
              <p:cNvPr id="14" name="TextBox 13">
                <a:extLst>
                  <a:ext uri="{FF2B5EF4-FFF2-40B4-BE49-F238E27FC236}">
                    <a16:creationId xmlns:a16="http://schemas.microsoft.com/office/drawing/2014/main" id="{9EB82EF6-9139-4D3A-B4DB-633708B41CA0}"/>
                  </a:ext>
                </a:extLst>
              </p:cNvPr>
              <p:cNvSpPr txBox="1"/>
              <p:nvPr/>
            </p:nvSpPr>
            <p:spPr>
              <a:xfrm>
                <a:off x="9770721" y="4243545"/>
                <a:ext cx="1271881" cy="830997"/>
              </a:xfrm>
              <a:prstGeom prst="rect">
                <a:avLst/>
              </a:prstGeom>
              <a:noFill/>
            </p:spPr>
            <p:txBody>
              <a:bodyPr wrap="square" rtlCol="0">
                <a:spAutoFit/>
              </a:bodyPr>
              <a:lstStyle/>
              <a:p>
                <a:pPr algn="r"/>
                <a:r>
                  <a:rPr lang="en-US" sz="2400" dirty="0">
                    <a:solidFill>
                      <a:schemeClr val="bg1">
                        <a:lumMod val="50000"/>
                      </a:schemeClr>
                    </a:solidFill>
                    <a:latin typeface="Fjalla One" panose="02000506040000020004" pitchFamily="2" charset="0"/>
                  </a:rPr>
                  <a:t>Building</a:t>
                </a:r>
              </a:p>
              <a:p>
                <a:pPr algn="r"/>
                <a:r>
                  <a:rPr lang="en-US" sz="2400" dirty="0">
                    <a:solidFill>
                      <a:srgbClr val="00B050"/>
                    </a:solidFill>
                    <a:latin typeface="Fjalla One" panose="02000506040000020004" pitchFamily="2" charset="0"/>
                  </a:rPr>
                  <a:t>Capacity</a:t>
                </a:r>
              </a:p>
            </p:txBody>
          </p:sp>
        </p:grpSp>
        <p:grpSp>
          <p:nvGrpSpPr>
            <p:cNvPr id="8" name="Group 7">
              <a:extLst>
                <a:ext uri="{FF2B5EF4-FFF2-40B4-BE49-F238E27FC236}">
                  <a16:creationId xmlns:a16="http://schemas.microsoft.com/office/drawing/2014/main" id="{DC0F0396-B385-4647-A7DF-AB029499CC6A}"/>
                </a:ext>
              </a:extLst>
            </p:cNvPr>
            <p:cNvGrpSpPr/>
            <p:nvPr/>
          </p:nvGrpSpPr>
          <p:grpSpPr>
            <a:xfrm>
              <a:off x="7206916" y="1755715"/>
              <a:ext cx="2199135" cy="1585163"/>
              <a:chOff x="9847275" y="3833753"/>
              <a:chExt cx="2153929" cy="1585163"/>
            </a:xfrm>
          </p:grpSpPr>
          <p:sp>
            <p:nvSpPr>
              <p:cNvPr id="9" name="Rectangle 8">
                <a:extLst>
                  <a:ext uri="{FF2B5EF4-FFF2-40B4-BE49-F238E27FC236}">
                    <a16:creationId xmlns:a16="http://schemas.microsoft.com/office/drawing/2014/main" id="{E5B03C09-D1D5-433B-B228-6AA66BFA8060}"/>
                  </a:ext>
                </a:extLst>
              </p:cNvPr>
              <p:cNvSpPr/>
              <p:nvPr/>
            </p:nvSpPr>
            <p:spPr>
              <a:xfrm>
                <a:off x="9847275" y="3833753"/>
                <a:ext cx="2054509" cy="1585163"/>
              </a:xfrm>
              <a:prstGeom prst="rect">
                <a:avLst/>
              </a:prstGeom>
              <a:solidFill>
                <a:srgbClr val="FFFF53"/>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0" name="Picture 9" descr="Icon&#10;&#10;Description automatically generated">
                <a:extLst>
                  <a:ext uri="{FF2B5EF4-FFF2-40B4-BE49-F238E27FC236}">
                    <a16:creationId xmlns:a16="http://schemas.microsoft.com/office/drawing/2014/main" id="{265E1418-10AA-4781-A6F6-3647D076B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799" y="4312398"/>
                <a:ext cx="666241" cy="688020"/>
              </a:xfrm>
              <a:prstGeom prst="rect">
                <a:avLst/>
              </a:prstGeom>
            </p:spPr>
          </p:pic>
          <p:sp>
            <p:nvSpPr>
              <p:cNvPr id="11" name="TextBox 10">
                <a:extLst>
                  <a:ext uri="{FF2B5EF4-FFF2-40B4-BE49-F238E27FC236}">
                    <a16:creationId xmlns:a16="http://schemas.microsoft.com/office/drawing/2014/main" id="{88B7AE6C-2300-4E88-AB4A-0F02E6CA9A68}"/>
                  </a:ext>
                </a:extLst>
              </p:cNvPr>
              <p:cNvSpPr txBox="1"/>
              <p:nvPr/>
            </p:nvSpPr>
            <p:spPr>
              <a:xfrm>
                <a:off x="10729323" y="4267888"/>
                <a:ext cx="1271881" cy="830997"/>
              </a:xfrm>
              <a:prstGeom prst="rect">
                <a:avLst/>
              </a:prstGeom>
              <a:noFill/>
            </p:spPr>
            <p:txBody>
              <a:bodyPr wrap="square" rtlCol="0">
                <a:spAutoFit/>
              </a:bodyPr>
              <a:lstStyle/>
              <a:p>
                <a:r>
                  <a:rPr lang="en-US" sz="2400" dirty="0">
                    <a:solidFill>
                      <a:srgbClr val="00B050"/>
                    </a:solidFill>
                    <a:latin typeface="Fjalla One" panose="02000506040000020004" pitchFamily="2" charset="0"/>
                  </a:rPr>
                  <a:t>Healthy</a:t>
                </a:r>
              </a:p>
              <a:p>
                <a:r>
                  <a:rPr lang="en-US" sz="2400" dirty="0">
                    <a:solidFill>
                      <a:schemeClr val="bg1">
                        <a:lumMod val="50000"/>
                      </a:schemeClr>
                    </a:solidFill>
                    <a:latin typeface="Fjalla One" panose="02000506040000020004" pitchFamily="2" charset="0"/>
                  </a:rPr>
                  <a:t>Habits</a:t>
                </a:r>
                <a:endParaRPr lang="en-US" sz="2400" dirty="0">
                  <a:solidFill>
                    <a:srgbClr val="00B050"/>
                  </a:solidFill>
                  <a:latin typeface="Fjalla One" panose="02000506040000020004" pitchFamily="2" charset="0"/>
                </a:endParaRPr>
              </a:p>
            </p:txBody>
          </p:sp>
        </p:grpSp>
      </p:grpSp>
    </p:spTree>
    <p:extLst>
      <p:ext uri="{BB962C8B-B14F-4D97-AF65-F5344CB8AC3E}">
        <p14:creationId xmlns:p14="http://schemas.microsoft.com/office/powerpoint/2010/main" val="2908576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z="8000" dirty="0"/>
              <a:t>Managing Risk</a:t>
            </a:r>
            <a:r>
              <a:rPr lang="en-US" altLang="en-US" sz="5400" dirty="0"/>
              <a:t>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E0EB74-5E32-4989-9357-EA46B3398E70}"/>
              </a:ext>
            </a:extLst>
          </p:cNvPr>
          <p:cNvSpPr>
            <a:spLocks noGrp="1"/>
          </p:cNvSpPr>
          <p:nvPr>
            <p:ph sz="half" idx="11"/>
          </p:nvPr>
        </p:nvSpPr>
        <p:spPr>
          <a:xfrm>
            <a:off x="5514900" y="1443014"/>
            <a:ext cx="5995864" cy="3313728"/>
          </a:xfrm>
        </p:spPr>
        <p:txBody>
          <a:bodyPr/>
          <a:lstStyle/>
          <a:p>
            <a:pPr marL="285750" indent="-285750" eaLnBrk="1" hangingPunct="1">
              <a:lnSpc>
                <a:spcPct val="100000"/>
              </a:lnSpc>
              <a:spcBef>
                <a:spcPts val="0"/>
              </a:spcBef>
              <a:spcAft>
                <a:spcPts val="1000"/>
              </a:spcAft>
              <a:buFont typeface="Arial" panose="020B0604020202020204" pitchFamily="34" charset="0"/>
              <a:buChar char="•"/>
            </a:pPr>
            <a:r>
              <a:rPr lang="en-US" sz="2200" dirty="0"/>
              <a:t>Avoid one-on-one contact with Minors</a:t>
            </a:r>
          </a:p>
          <a:p>
            <a:pPr marL="285750" indent="-285750" eaLnBrk="1" hangingPunct="1">
              <a:lnSpc>
                <a:spcPct val="100000"/>
              </a:lnSpc>
              <a:spcBef>
                <a:spcPts val="0"/>
              </a:spcBef>
              <a:spcAft>
                <a:spcPts val="1000"/>
              </a:spcAft>
              <a:buFont typeface="Arial" panose="020B0604020202020204" pitchFamily="34" charset="0"/>
              <a:buChar char="•"/>
            </a:pPr>
            <a:r>
              <a:rPr lang="en-US" sz="2200" dirty="0"/>
              <a:t>Adequate Supervision – certified volunteer(s) and/or Extension staff</a:t>
            </a:r>
          </a:p>
          <a:p>
            <a:pPr marL="342900" indent="-342900">
              <a:lnSpc>
                <a:spcPct val="100000"/>
              </a:lnSpc>
              <a:spcBef>
                <a:spcPts val="0"/>
              </a:spcBef>
              <a:spcAft>
                <a:spcPts val="1000"/>
              </a:spcAft>
              <a:buFont typeface="Arial" panose="020B0604020202020204" pitchFamily="34" charset="0"/>
              <a:buChar char="•"/>
              <a:defRPr/>
            </a:pPr>
            <a:r>
              <a:rPr lang="en-US" sz="2200" dirty="0"/>
              <a:t>Appropriate Youth-Adult ratio for the setting and activity</a:t>
            </a:r>
          </a:p>
          <a:p>
            <a:pPr marL="285750" indent="-285750" eaLnBrk="1" hangingPunct="1">
              <a:lnSpc>
                <a:spcPct val="100000"/>
              </a:lnSpc>
              <a:spcBef>
                <a:spcPts val="0"/>
              </a:spcBef>
              <a:spcAft>
                <a:spcPts val="1000"/>
              </a:spcAft>
              <a:buFont typeface="Arial" panose="020B0604020202020204" pitchFamily="34" charset="0"/>
              <a:buChar char="•"/>
            </a:pPr>
            <a:r>
              <a:rPr lang="en-US" sz="2200" dirty="0"/>
              <a:t>Meet in open well-lit spaces, with windows when possible.</a:t>
            </a:r>
          </a:p>
          <a:p>
            <a:pPr marL="280988">
              <a:lnSpc>
                <a:spcPct val="100000"/>
              </a:lnSpc>
              <a:spcBef>
                <a:spcPts val="0"/>
              </a:spcBef>
              <a:spcAft>
                <a:spcPts val="1000"/>
              </a:spcAft>
            </a:pPr>
            <a:r>
              <a:rPr lang="en-US" sz="2200" dirty="0"/>
              <a:t>Health care providers are an exception</a:t>
            </a:r>
          </a:p>
        </p:txBody>
      </p:sp>
      <p:sp>
        <p:nvSpPr>
          <p:cNvPr id="3" name="Text Placeholder 2">
            <a:extLst>
              <a:ext uri="{FF2B5EF4-FFF2-40B4-BE49-F238E27FC236}">
                <a16:creationId xmlns:a16="http://schemas.microsoft.com/office/drawing/2014/main" id="{89E7BDE3-78E8-4970-A290-B4CFE543BB17}"/>
              </a:ext>
            </a:extLst>
          </p:cNvPr>
          <p:cNvSpPr>
            <a:spLocks noGrp="1"/>
          </p:cNvSpPr>
          <p:nvPr>
            <p:ph type="body" idx="1"/>
          </p:nvPr>
        </p:nvSpPr>
        <p:spPr>
          <a:xfrm>
            <a:off x="617723" y="617445"/>
            <a:ext cx="10515600" cy="424732"/>
          </a:xfrm>
        </p:spPr>
        <p:txBody>
          <a:bodyPr/>
          <a:lstStyle/>
          <a:p>
            <a:r>
              <a:rPr lang="en-US" dirty="0"/>
              <a:t>SUPERVISING MINORS</a:t>
            </a:r>
          </a:p>
        </p:txBody>
      </p:sp>
      <p:graphicFrame>
        <p:nvGraphicFramePr>
          <p:cNvPr id="5" name="Table 4">
            <a:extLst>
              <a:ext uri="{FF2B5EF4-FFF2-40B4-BE49-F238E27FC236}">
                <a16:creationId xmlns:a16="http://schemas.microsoft.com/office/drawing/2014/main" id="{34B3A52A-C835-4882-A716-97908F2DC643}"/>
              </a:ext>
            </a:extLst>
          </p:cNvPr>
          <p:cNvGraphicFramePr>
            <a:graphicFrameLocks noGrp="1"/>
          </p:cNvGraphicFramePr>
          <p:nvPr>
            <p:extLst>
              <p:ext uri="{D42A27DB-BD31-4B8C-83A1-F6EECF244321}">
                <p14:modId xmlns:p14="http://schemas.microsoft.com/office/powerpoint/2010/main" val="925017013"/>
              </p:ext>
            </p:extLst>
          </p:nvPr>
        </p:nvGraphicFramePr>
        <p:xfrm>
          <a:off x="1050579" y="2232847"/>
          <a:ext cx="3891337" cy="2806528"/>
        </p:xfrm>
        <a:graphic>
          <a:graphicData uri="http://schemas.openxmlformats.org/drawingml/2006/table">
            <a:tbl>
              <a:tblPr firstRow="1" bandRow="1">
                <a:tableStyleId>{93296810-A885-4BE3-A3E7-6D5BEEA58F35}</a:tableStyleId>
              </a:tblPr>
              <a:tblGrid>
                <a:gridCol w="2103425">
                  <a:extLst>
                    <a:ext uri="{9D8B030D-6E8A-4147-A177-3AD203B41FA5}">
                      <a16:colId xmlns:a16="http://schemas.microsoft.com/office/drawing/2014/main" val="20000"/>
                    </a:ext>
                  </a:extLst>
                </a:gridCol>
                <a:gridCol w="1787912">
                  <a:extLst>
                    <a:ext uri="{9D8B030D-6E8A-4147-A177-3AD203B41FA5}">
                      <a16:colId xmlns:a16="http://schemas.microsoft.com/office/drawing/2014/main" val="20001"/>
                    </a:ext>
                  </a:extLst>
                </a:gridCol>
              </a:tblGrid>
              <a:tr h="4431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Age</a:t>
                      </a:r>
                      <a:endParaRPr lang="en-US" dirty="0">
                        <a:latin typeface="Roboto" panose="02000000000000000000" pitchFamily="2" charset="0"/>
                        <a:ea typeface="Roboto" panose="02000000000000000000" pitchFamily="2" charset="0"/>
                      </a:endParaRPr>
                    </a:p>
                  </a:txBody>
                  <a:tcPr>
                    <a:solidFill>
                      <a:srgbClr val="4499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Ratio</a:t>
                      </a:r>
                      <a:endParaRPr lang="en-US" sz="1400" dirty="0">
                        <a:effectLst/>
                        <a:latin typeface="Roboto" panose="02000000000000000000" pitchFamily="2" charset="0"/>
                        <a:ea typeface="Roboto" panose="02000000000000000000" pitchFamily="2" charset="0"/>
                      </a:endParaRPr>
                    </a:p>
                  </a:txBody>
                  <a:tcPr>
                    <a:solidFill>
                      <a:srgbClr val="449966"/>
                    </a:solidFill>
                  </a:tcPr>
                </a:tc>
                <a:extLst>
                  <a:ext uri="{0D108BD9-81ED-4DB2-BD59-A6C34878D82A}">
                    <a16:rowId xmlns:a16="http://schemas.microsoft.com/office/drawing/2014/main" val="10000"/>
                  </a:ext>
                </a:extLst>
              </a:tr>
              <a:tr h="7385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effectLst/>
                          <a:latin typeface="Roboto" panose="02000000000000000000" pitchFamily="2" charset="0"/>
                          <a:ea typeface="Roboto" panose="02000000000000000000" pitchFamily="2" charset="0"/>
                        </a:rPr>
                        <a:t>Cloverbuds</a:t>
                      </a:r>
                      <a:endParaRPr lang="en-US" b="1" dirty="0">
                        <a:latin typeface="Roboto" panose="02000000000000000000" pitchFamily="2" charset="0"/>
                        <a:ea typeface="Roboto" panose="02000000000000000000"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a:effectLst/>
                          <a:latin typeface="Roboto" panose="02000000000000000000" pitchFamily="2" charset="0"/>
                          <a:ea typeface="Roboto" panose="02000000000000000000" pitchFamily="2" charset="0"/>
                        </a:rPr>
                        <a:t>5–8-year-olds</a:t>
                      </a:r>
                      <a:endParaRPr lang="en-US" dirty="0">
                        <a:latin typeface="Roboto" panose="02000000000000000000" pitchFamily="2" charset="0"/>
                        <a:ea typeface="Roboto" panose="02000000000000000000" pitchFamily="2"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One Adult to 6 youth</a:t>
                      </a:r>
                      <a:endParaRPr lang="en-US" sz="1400" dirty="0">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0001"/>
                  </a:ext>
                </a:extLst>
              </a:tr>
              <a:tr h="7385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9-14</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year olds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One Adult to 8 youth</a:t>
                      </a:r>
                      <a:endParaRPr lang="en-US"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0002"/>
                  </a:ext>
                </a:extLst>
              </a:tr>
              <a:tr h="8862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15-17</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year olds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Roboto" panose="02000000000000000000" pitchFamily="2" charset="0"/>
                          <a:ea typeface="Roboto" panose="02000000000000000000" pitchFamily="2" charset="0"/>
                        </a:rPr>
                        <a:t>One Adult per 10</a:t>
                      </a:r>
                      <a:r>
                        <a:rPr lang="en-US" sz="1800" baseline="0" dirty="0">
                          <a:effectLst/>
                          <a:latin typeface="Roboto" panose="02000000000000000000" pitchFamily="2" charset="0"/>
                          <a:ea typeface="Roboto" panose="02000000000000000000" pitchFamily="2" charset="0"/>
                        </a:rPr>
                        <a:t> </a:t>
                      </a:r>
                      <a:r>
                        <a:rPr lang="en-US" sz="1800" dirty="0">
                          <a:effectLst/>
                          <a:latin typeface="Roboto" panose="02000000000000000000" pitchFamily="2" charset="0"/>
                          <a:ea typeface="Roboto" panose="02000000000000000000" pitchFamily="2" charset="0"/>
                        </a:rPr>
                        <a:t>youth</a:t>
                      </a:r>
                      <a:endParaRPr lang="en-US" sz="1400" dirty="0">
                        <a:effectLst/>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0003"/>
                  </a:ext>
                </a:extLst>
              </a:tr>
            </a:tbl>
          </a:graphicData>
        </a:graphic>
      </p:graphicFrame>
      <p:grpSp>
        <p:nvGrpSpPr>
          <p:cNvPr id="11" name="Group 10">
            <a:extLst>
              <a:ext uri="{FF2B5EF4-FFF2-40B4-BE49-F238E27FC236}">
                <a16:creationId xmlns:a16="http://schemas.microsoft.com/office/drawing/2014/main" id="{9622B1F8-A82F-4FF7-8FF5-7E0A8792ADF1}"/>
              </a:ext>
            </a:extLst>
          </p:cNvPr>
          <p:cNvGrpSpPr/>
          <p:nvPr/>
        </p:nvGrpSpPr>
        <p:grpSpPr>
          <a:xfrm>
            <a:off x="1123193" y="1322311"/>
            <a:ext cx="3760292" cy="728930"/>
            <a:chOff x="8201015" y="1411843"/>
            <a:chExt cx="3358660" cy="728930"/>
          </a:xfrm>
        </p:grpSpPr>
        <p:sp>
          <p:nvSpPr>
            <p:cNvPr id="6" name="TextBox 5">
              <a:extLst>
                <a:ext uri="{FF2B5EF4-FFF2-40B4-BE49-F238E27FC236}">
                  <a16:creationId xmlns:a16="http://schemas.microsoft.com/office/drawing/2014/main" id="{6E921991-42B7-4CCB-AF3C-71DF86DCDF5B}"/>
                </a:ext>
              </a:extLst>
            </p:cNvPr>
            <p:cNvSpPr txBox="1"/>
            <p:nvPr/>
          </p:nvSpPr>
          <p:spPr>
            <a:xfrm>
              <a:off x="8227072" y="1411843"/>
              <a:ext cx="3332603" cy="707886"/>
            </a:xfrm>
            <a:prstGeom prst="rect">
              <a:avLst/>
            </a:prstGeom>
            <a:noFill/>
          </p:spPr>
          <p:txBody>
            <a:bodyPr wrap="square" rtlCol="0">
              <a:spAutoFit/>
            </a:bodyPr>
            <a:lstStyle/>
            <a:p>
              <a:pPr algn="ctr"/>
              <a:r>
                <a:rPr lang="en-US" sz="2000" b="1" dirty="0"/>
                <a:t>Oklahoma 4-H Youth-Adult Ratio </a:t>
              </a:r>
            </a:p>
          </p:txBody>
        </p:sp>
        <p:sp>
          <p:nvSpPr>
            <p:cNvPr id="7" name="TextBox 6">
              <a:extLst>
                <a:ext uri="{FF2B5EF4-FFF2-40B4-BE49-F238E27FC236}">
                  <a16:creationId xmlns:a16="http://schemas.microsoft.com/office/drawing/2014/main" id="{475CB5C5-34BF-41D2-9F76-54B6390710BB}"/>
                </a:ext>
              </a:extLst>
            </p:cNvPr>
            <p:cNvSpPr txBox="1"/>
            <p:nvPr/>
          </p:nvSpPr>
          <p:spPr>
            <a:xfrm>
              <a:off x="8201015" y="1771441"/>
              <a:ext cx="3358660" cy="369332"/>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cs typeface="Rubik" panose="020B0604020202020204" charset="-79"/>
                </a:rPr>
                <a:t>These are </a:t>
              </a:r>
              <a:r>
                <a:rPr lang="en-US" u="sng" dirty="0">
                  <a:latin typeface="Roboto" panose="02000000000000000000" pitchFamily="2" charset="0"/>
                  <a:ea typeface="Roboto" panose="02000000000000000000" pitchFamily="2" charset="0"/>
                  <a:cs typeface="Rubik" panose="020B0604020202020204" charset="-79"/>
                </a:rPr>
                <a:t>minimal</a:t>
              </a:r>
              <a:r>
                <a:rPr lang="en-US" dirty="0">
                  <a:latin typeface="Roboto" panose="02000000000000000000" pitchFamily="2" charset="0"/>
                  <a:ea typeface="Roboto" panose="02000000000000000000" pitchFamily="2" charset="0"/>
                  <a:cs typeface="Rubik" panose="020B0604020202020204" charset="-79"/>
                </a:rPr>
                <a:t> guidelines.</a:t>
              </a:r>
            </a:p>
          </p:txBody>
        </p:sp>
        <p:cxnSp>
          <p:nvCxnSpPr>
            <p:cNvPr id="9" name="Straight Connector 8">
              <a:extLst>
                <a:ext uri="{FF2B5EF4-FFF2-40B4-BE49-F238E27FC236}">
                  <a16:creationId xmlns:a16="http://schemas.microsoft.com/office/drawing/2014/main" id="{B4668485-CE97-4DB5-B75F-C5DF9D696039}"/>
                </a:ext>
              </a:extLst>
            </p:cNvPr>
            <p:cNvCxnSpPr>
              <a:cxnSpLocks/>
            </p:cNvCxnSpPr>
            <p:nvPr/>
          </p:nvCxnSpPr>
          <p:spPr>
            <a:xfrm>
              <a:off x="8227072" y="1753429"/>
              <a:ext cx="3332603" cy="18012"/>
            </a:xfrm>
            <a:prstGeom prst="line">
              <a:avLst/>
            </a:prstGeom>
            <a:ln w="9525">
              <a:solidFill>
                <a:srgbClr val="44996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5204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B13409-B19D-484F-BF30-354356616F7C}"/>
              </a:ext>
            </a:extLst>
          </p:cNvPr>
          <p:cNvSpPr>
            <a:spLocks noGrp="1"/>
          </p:cNvSpPr>
          <p:nvPr>
            <p:ph sz="half" idx="10"/>
          </p:nvPr>
        </p:nvSpPr>
        <p:spPr>
          <a:xfrm>
            <a:off x="5155325" y="1280918"/>
            <a:ext cx="6449966" cy="4418325"/>
          </a:xfrm>
        </p:spPr>
        <p:txBody>
          <a:bodyPr/>
          <a:lstStyle/>
          <a:p>
            <a:r>
              <a:rPr lang="en-US" altLang="en-US" sz="2000" dirty="0"/>
              <a:t>“…any person who is authorized to act on behalf of a political subdivision or the state whether that person is acting on a permanent or temporary basis, with or without being compensated on a full-time or part-time basis.” (51 O.S. 1991, 152)</a:t>
            </a:r>
          </a:p>
          <a:p>
            <a:r>
              <a:rPr lang="en-US" altLang="en-US" sz="2400" b="1" i="1" dirty="0">
                <a:solidFill>
                  <a:srgbClr val="FF6600"/>
                </a:solidFill>
                <a:latin typeface="Abadi MT Condensed" pitchFamily="34" charset="0"/>
              </a:rPr>
              <a:t>Oklahoma Cooperative Extension views volunteers as an extended employee when they are acting in the scope of their duties as a sanctioned volunteer for an approved/official 4-H activity.</a:t>
            </a:r>
          </a:p>
        </p:txBody>
      </p:sp>
      <p:sp>
        <p:nvSpPr>
          <p:cNvPr id="6" name="Text Placeholder 1">
            <a:extLst>
              <a:ext uri="{FF2B5EF4-FFF2-40B4-BE49-F238E27FC236}">
                <a16:creationId xmlns:a16="http://schemas.microsoft.com/office/drawing/2014/main" id="{BE984FFA-7D8F-4C1A-8F7D-481D4454949D}"/>
              </a:ext>
            </a:extLst>
          </p:cNvPr>
          <p:cNvSpPr txBox="1">
            <a:spLocks/>
          </p:cNvSpPr>
          <p:nvPr/>
        </p:nvSpPr>
        <p:spPr>
          <a:xfrm>
            <a:off x="708929" y="579152"/>
            <a:ext cx="10515600" cy="424732"/>
          </a:xfrm>
          <a:prstGeom prst="rect">
            <a:avLst/>
          </a:prstGeom>
        </p:spPr>
        <p:txBody>
          <a:bodyPr>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3666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UNDER OKLAHOMA LAW…</a:t>
            </a:r>
          </a:p>
        </p:txBody>
      </p:sp>
      <p:pic>
        <p:nvPicPr>
          <p:cNvPr id="10" name="Picture 9" descr="A picture containing text&#10;&#10;Description automatically generated">
            <a:extLst>
              <a:ext uri="{FF2B5EF4-FFF2-40B4-BE49-F238E27FC236}">
                <a16:creationId xmlns:a16="http://schemas.microsoft.com/office/drawing/2014/main" id="{AEABBFB6-2AB9-45C7-97AD-5F3E02FBF92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8929" y="2589096"/>
            <a:ext cx="4115318" cy="2191407"/>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table, window, indoor&#10;&#10;Description automatically generated">
            <a:extLst>
              <a:ext uri="{FF2B5EF4-FFF2-40B4-BE49-F238E27FC236}">
                <a16:creationId xmlns:a16="http://schemas.microsoft.com/office/drawing/2014/main" id="{FC294F71-4311-47D7-8F42-8E7BB5176D54}"/>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1186" b="11186"/>
          <a:stretch>
            <a:fillRect/>
          </a:stretch>
        </p:blipFill>
        <p:spPr>
          <a:xfrm>
            <a:off x="912813" y="1116013"/>
            <a:ext cx="3887787" cy="2014537"/>
          </a:xfrm>
        </p:spPr>
      </p:pic>
      <p:pic>
        <p:nvPicPr>
          <p:cNvPr id="9" name="Picture Placeholder 8" descr="A picture containing child, young, table&#10;&#10;Description automatically generated">
            <a:extLst>
              <a:ext uri="{FF2B5EF4-FFF2-40B4-BE49-F238E27FC236}">
                <a16:creationId xmlns:a16="http://schemas.microsoft.com/office/drawing/2014/main" id="{68F58282-AA91-4A6C-8038-0E65EA3062BA}"/>
              </a:ext>
            </a:extLst>
          </p:cNvPr>
          <p:cNvPicPr>
            <a:picLocks noGrp="1" noChangeAspect="1"/>
          </p:cNvPicPr>
          <p:nvPr>
            <p:ph type="pic" idx="15"/>
          </p:nvPr>
        </p:nvPicPr>
        <p:blipFill>
          <a:blip r:embed="rId4">
            <a:extLst>
              <a:ext uri="{28A0092B-C50C-407E-A947-70E740481C1C}">
                <a14:useLocalDpi xmlns:a14="http://schemas.microsoft.com/office/drawing/2010/main" val="0"/>
              </a:ext>
            </a:extLst>
          </a:blip>
          <a:srcRect t="6819" b="6819"/>
          <a:stretch>
            <a:fillRect/>
          </a:stretch>
        </p:blipFill>
        <p:spPr>
          <a:xfrm>
            <a:off x="912813" y="3362325"/>
            <a:ext cx="3887787" cy="2014538"/>
          </a:xfrm>
        </p:spPr>
      </p:pic>
      <p:sp>
        <p:nvSpPr>
          <p:cNvPr id="36867" name="Rectangle 3"/>
          <p:cNvSpPr>
            <a:spLocks noGrp="1" noChangeArrowheads="1"/>
          </p:cNvSpPr>
          <p:nvPr>
            <p:ph type="body" idx="14"/>
          </p:nvPr>
        </p:nvSpPr>
        <p:spPr>
          <a:xfrm>
            <a:off x="5040029" y="990599"/>
            <a:ext cx="6503917" cy="3966855"/>
          </a:xfrm>
        </p:spPr>
        <p:txBody>
          <a:bodyPr/>
          <a:lstStyle/>
          <a:p>
            <a:pPr marL="236538" indent="-236538">
              <a:lnSpc>
                <a:spcPct val="80000"/>
              </a:lnSpc>
              <a:buClr>
                <a:srgbClr val="00B050"/>
              </a:buClr>
              <a:buFont typeface="Wingdings" panose="05000000000000000000" pitchFamily="2" charset="2"/>
              <a:buChar char="§"/>
            </a:pPr>
            <a:r>
              <a:rPr lang="en-US" altLang="en-US" sz="2100" b="0" dirty="0">
                <a:solidFill>
                  <a:schemeClr val="tx1"/>
                </a:solidFill>
              </a:rPr>
              <a:t>Participate in sufficient training about supervising minors</a:t>
            </a:r>
          </a:p>
          <a:p>
            <a:pPr marL="236538" indent="-236538">
              <a:lnSpc>
                <a:spcPct val="80000"/>
              </a:lnSpc>
              <a:buClr>
                <a:srgbClr val="00B050"/>
              </a:buClr>
              <a:buFont typeface="Wingdings" panose="05000000000000000000" pitchFamily="2" charset="2"/>
              <a:buChar char="§"/>
            </a:pPr>
            <a:r>
              <a:rPr lang="en-US" altLang="en-US" sz="2100" b="0" dirty="0">
                <a:solidFill>
                  <a:schemeClr val="tx1"/>
                </a:solidFill>
              </a:rPr>
              <a:t>Reduce risk - Identify risks, report them and/or correct the identified risk(s).</a:t>
            </a:r>
          </a:p>
          <a:p>
            <a:pPr marL="236538" indent="-236538">
              <a:lnSpc>
                <a:spcPct val="80000"/>
              </a:lnSpc>
              <a:buClr>
                <a:srgbClr val="00B050"/>
              </a:buClr>
              <a:buFont typeface="Wingdings" panose="05000000000000000000" pitchFamily="2" charset="2"/>
              <a:buChar char="§"/>
            </a:pPr>
            <a:r>
              <a:rPr lang="en-US" altLang="en-US" sz="2100" b="0" dirty="0">
                <a:solidFill>
                  <a:schemeClr val="tx1"/>
                </a:solidFill>
              </a:rPr>
              <a:t>Avoid situations of negligence.</a:t>
            </a:r>
          </a:p>
          <a:p>
            <a:pPr marL="236538" indent="-236538">
              <a:lnSpc>
                <a:spcPct val="80000"/>
              </a:lnSpc>
              <a:buClr>
                <a:srgbClr val="00B050"/>
              </a:buClr>
              <a:buFont typeface="Wingdings" panose="05000000000000000000" pitchFamily="2" charset="2"/>
              <a:buChar char="§"/>
            </a:pPr>
            <a:r>
              <a:rPr lang="en-US" altLang="en-US" sz="2100" b="0" dirty="0">
                <a:solidFill>
                  <a:schemeClr val="tx1"/>
                </a:solidFill>
              </a:rPr>
              <a:t>Be sure of insurance coverage.</a:t>
            </a:r>
          </a:p>
          <a:p>
            <a:pPr marL="236538" indent="-236538">
              <a:lnSpc>
                <a:spcPct val="80000"/>
              </a:lnSpc>
              <a:buClr>
                <a:srgbClr val="00B050"/>
              </a:buClr>
              <a:buFont typeface="Wingdings" panose="05000000000000000000" pitchFamily="2" charset="2"/>
              <a:buChar char="§"/>
            </a:pPr>
            <a:r>
              <a:rPr lang="en-US" altLang="en-US" sz="2100" b="0" dirty="0">
                <a:solidFill>
                  <a:schemeClr val="tx1"/>
                </a:solidFill>
              </a:rPr>
              <a:t>Report plans to club leader(s) and OCES</a:t>
            </a:r>
          </a:p>
          <a:p>
            <a:pPr marL="236538" indent="-236538">
              <a:lnSpc>
                <a:spcPct val="80000"/>
              </a:lnSpc>
              <a:buClr>
                <a:srgbClr val="00B050"/>
              </a:buClr>
              <a:buFont typeface="Wingdings" panose="05000000000000000000" pitchFamily="2" charset="2"/>
              <a:buChar char="§"/>
            </a:pPr>
            <a:r>
              <a:rPr lang="en-US" altLang="en-US" sz="2100" b="0" dirty="0">
                <a:solidFill>
                  <a:schemeClr val="tx1"/>
                </a:solidFill>
              </a:rPr>
              <a:t>Report (through written documentation claims or losses:  date, time, details leading up to the accident, treatment administered, persons contacted, etc.</a:t>
            </a:r>
          </a:p>
          <a:p>
            <a:pPr marL="236538" indent="-236538">
              <a:lnSpc>
                <a:spcPct val="80000"/>
              </a:lnSpc>
              <a:buClr>
                <a:srgbClr val="00B050"/>
              </a:buClr>
              <a:buFont typeface="Wingdings" panose="05000000000000000000" pitchFamily="2" charset="2"/>
              <a:buChar char="§"/>
            </a:pPr>
            <a:r>
              <a:rPr lang="en-US" altLang="en-US" sz="2100" b="0" dirty="0">
                <a:solidFill>
                  <a:schemeClr val="tx1"/>
                </a:solidFill>
              </a:rPr>
              <a:t>Participate in health and safety training.</a:t>
            </a:r>
          </a:p>
        </p:txBody>
      </p:sp>
      <p:sp>
        <p:nvSpPr>
          <p:cNvPr id="7" name="Text Placeholder 1">
            <a:extLst>
              <a:ext uri="{FF2B5EF4-FFF2-40B4-BE49-F238E27FC236}">
                <a16:creationId xmlns:a16="http://schemas.microsoft.com/office/drawing/2014/main" id="{387ADC3B-40DC-4207-A61E-4D795445701F}"/>
              </a:ext>
            </a:extLst>
          </p:cNvPr>
          <p:cNvSpPr txBox="1">
            <a:spLocks/>
          </p:cNvSpPr>
          <p:nvPr/>
        </p:nvSpPr>
        <p:spPr>
          <a:xfrm>
            <a:off x="708929" y="579152"/>
            <a:ext cx="10515600" cy="424732"/>
          </a:xfrm>
          <a:prstGeom prst="rect">
            <a:avLst/>
          </a:prstGeom>
        </p:spPr>
        <p:txBody>
          <a:bodyPr>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3666A"/>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SAFETY FIRST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7B8131-9507-4870-B6B6-BFF08C3B74A0}"/>
              </a:ext>
            </a:extLst>
          </p:cNvPr>
          <p:cNvSpPr>
            <a:spLocks noGrp="1"/>
          </p:cNvSpPr>
          <p:nvPr>
            <p:ph sz="half" idx="10"/>
          </p:nvPr>
        </p:nvSpPr>
        <p:spPr>
          <a:xfrm>
            <a:off x="876822" y="1123268"/>
            <a:ext cx="5301240" cy="3584956"/>
          </a:xfrm>
        </p:spPr>
        <p:txBody>
          <a:bodyPr/>
          <a:lstStyle/>
          <a:p>
            <a:pPr>
              <a:lnSpc>
                <a:spcPct val="100000"/>
              </a:lnSpc>
              <a:spcBef>
                <a:spcPts val="0"/>
              </a:spcBef>
              <a:spcAft>
                <a:spcPts val="1200"/>
              </a:spcAft>
            </a:pPr>
            <a:r>
              <a:rPr lang="en-US" sz="2400" b="1" i="1" dirty="0"/>
              <a:t>Activity and Event Intent</a:t>
            </a:r>
            <a:r>
              <a:rPr lang="en-US" sz="2400" b="1" dirty="0"/>
              <a:t> </a:t>
            </a:r>
            <a:r>
              <a:rPr lang="en-US" sz="2400" dirty="0"/>
              <a:t>form is a useful reference tool to limit risk and liability</a:t>
            </a:r>
          </a:p>
          <a:p>
            <a:pPr>
              <a:lnSpc>
                <a:spcPct val="100000"/>
              </a:lnSpc>
              <a:spcBef>
                <a:spcPts val="0"/>
              </a:spcBef>
              <a:spcAft>
                <a:spcPts val="1200"/>
              </a:spcAft>
            </a:pPr>
            <a:r>
              <a:rPr lang="en-US" sz="2400" dirty="0"/>
              <a:t>Place a copy of the </a:t>
            </a:r>
            <a:r>
              <a:rPr lang="en-US" sz="2400" b="1" dirty="0"/>
              <a:t>Crisis Management Plan </a:t>
            </a:r>
            <a:r>
              <a:rPr lang="en-US" sz="2400" dirty="0"/>
              <a:t>with your blank </a:t>
            </a:r>
            <a:r>
              <a:rPr lang="en-US" sz="2400" b="1" i="1" dirty="0"/>
              <a:t>Incident and Accident</a:t>
            </a:r>
            <a:r>
              <a:rPr lang="en-US" sz="2400" dirty="0"/>
              <a:t> forms.</a:t>
            </a:r>
          </a:p>
          <a:p>
            <a:pPr>
              <a:lnSpc>
                <a:spcPct val="100000"/>
              </a:lnSpc>
              <a:spcBef>
                <a:spcPts val="0"/>
              </a:spcBef>
              <a:spcAft>
                <a:spcPts val="1200"/>
              </a:spcAft>
            </a:pPr>
            <a:r>
              <a:rPr lang="en-US" sz="2400" b="1" dirty="0"/>
              <a:t>Insurance</a:t>
            </a:r>
            <a:endParaRPr lang="en-US" sz="2400" dirty="0"/>
          </a:p>
          <a:p>
            <a:endParaRPr lang="en-US" dirty="0"/>
          </a:p>
        </p:txBody>
      </p:sp>
      <p:sp>
        <p:nvSpPr>
          <p:cNvPr id="3" name="Text Placeholder 2">
            <a:extLst>
              <a:ext uri="{FF2B5EF4-FFF2-40B4-BE49-F238E27FC236}">
                <a16:creationId xmlns:a16="http://schemas.microsoft.com/office/drawing/2014/main" id="{E30F8C82-0401-45B7-968C-59BD721CDC5F}"/>
              </a:ext>
            </a:extLst>
          </p:cNvPr>
          <p:cNvSpPr>
            <a:spLocks noGrp="1"/>
          </p:cNvSpPr>
          <p:nvPr>
            <p:ph type="body" idx="1"/>
          </p:nvPr>
        </p:nvSpPr>
        <p:spPr/>
        <p:txBody>
          <a:bodyPr/>
          <a:lstStyle/>
          <a:p>
            <a:r>
              <a:rPr lang="en-US" dirty="0"/>
              <a:t>PLANNING LIMITS RISK AND LIABILITY</a:t>
            </a:r>
          </a:p>
        </p:txBody>
      </p:sp>
      <p:pic>
        <p:nvPicPr>
          <p:cNvPr id="5" name="Picture 4">
            <a:extLst>
              <a:ext uri="{FF2B5EF4-FFF2-40B4-BE49-F238E27FC236}">
                <a16:creationId xmlns:a16="http://schemas.microsoft.com/office/drawing/2014/main" id="{B833B579-9528-4FC7-A613-383D59D4AFD9}"/>
              </a:ext>
            </a:extLst>
          </p:cNvPr>
          <p:cNvPicPr>
            <a:picLocks noChangeAspect="1"/>
          </p:cNvPicPr>
          <p:nvPr/>
        </p:nvPicPr>
        <p:blipFill>
          <a:blip r:embed="rId3"/>
          <a:stretch>
            <a:fillRect/>
          </a:stretch>
        </p:blipFill>
        <p:spPr>
          <a:xfrm>
            <a:off x="7880638" y="1123268"/>
            <a:ext cx="3202809" cy="41160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2788A85A-DD48-4F1D-994B-7EBB51597979}"/>
              </a:ext>
            </a:extLst>
          </p:cNvPr>
          <p:cNvSpPr txBox="1"/>
          <p:nvPr/>
        </p:nvSpPr>
        <p:spPr>
          <a:xfrm>
            <a:off x="720444" y="5144875"/>
            <a:ext cx="57155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Current Forms: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https://4h.okstate.edu/educators/forms-and-applications/index.html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4691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1100E4-7457-497D-A5B5-39D70D65DB48}"/>
              </a:ext>
            </a:extLst>
          </p:cNvPr>
          <p:cNvSpPr>
            <a:spLocks noGrp="1"/>
          </p:cNvSpPr>
          <p:nvPr>
            <p:ph sz="half" idx="11"/>
          </p:nvPr>
        </p:nvSpPr>
        <p:spPr>
          <a:xfrm>
            <a:off x="7535917" y="1123268"/>
            <a:ext cx="4072631" cy="4676537"/>
          </a:xfrm>
        </p:spPr>
        <p:txBody>
          <a:bodyPr/>
          <a:lstStyle/>
          <a:p>
            <a:pPr marL="342900" indent="-342900">
              <a:lnSpc>
                <a:spcPct val="90000"/>
              </a:lnSpc>
              <a:buClr>
                <a:srgbClr val="00B050"/>
              </a:buClr>
              <a:buFont typeface="Wingdings" panose="05000000000000000000" pitchFamily="2" charset="2"/>
              <a:buChar char="§"/>
            </a:pPr>
            <a:r>
              <a:rPr lang="en-US" altLang="en-US" sz="1800" b="0" dirty="0"/>
              <a:t>Identify and reduce opportunities for risk</a:t>
            </a:r>
          </a:p>
          <a:p>
            <a:pPr marL="342900" indent="-342900">
              <a:lnSpc>
                <a:spcPct val="90000"/>
              </a:lnSpc>
              <a:buClr>
                <a:srgbClr val="00B050"/>
              </a:buClr>
              <a:buFont typeface="Wingdings" panose="05000000000000000000" pitchFamily="2" charset="2"/>
              <a:buChar char="§"/>
            </a:pPr>
            <a:r>
              <a:rPr lang="en-US" altLang="en-US" sz="1800" b="0" dirty="0"/>
              <a:t>Avoid situations of negligence</a:t>
            </a:r>
          </a:p>
          <a:p>
            <a:pPr marL="342900" indent="-342900">
              <a:lnSpc>
                <a:spcPct val="90000"/>
              </a:lnSpc>
              <a:buClr>
                <a:srgbClr val="00B050"/>
              </a:buClr>
              <a:buFont typeface="Wingdings" panose="05000000000000000000" pitchFamily="2" charset="2"/>
              <a:buChar char="§"/>
            </a:pPr>
            <a:r>
              <a:rPr lang="en-US" altLang="en-US" sz="1800" b="0" dirty="0"/>
              <a:t>Be sure there is insurance for an activity or event</a:t>
            </a:r>
          </a:p>
          <a:p>
            <a:pPr marL="342900" indent="-342900">
              <a:lnSpc>
                <a:spcPct val="90000"/>
              </a:lnSpc>
              <a:buClr>
                <a:srgbClr val="00B050"/>
              </a:buClr>
              <a:buFont typeface="Wingdings" panose="05000000000000000000" pitchFamily="2" charset="2"/>
              <a:buChar char="§"/>
            </a:pPr>
            <a:r>
              <a:rPr lang="en-US" altLang="en-US" sz="1800" b="0" dirty="0"/>
              <a:t>Have a copy of the child’s Medical Release form quickly accessible</a:t>
            </a:r>
          </a:p>
          <a:p>
            <a:pPr marL="342900" indent="-342900">
              <a:lnSpc>
                <a:spcPct val="90000"/>
              </a:lnSpc>
              <a:buClr>
                <a:srgbClr val="00B050"/>
              </a:buClr>
              <a:buFont typeface="Wingdings" panose="05000000000000000000" pitchFamily="2" charset="2"/>
              <a:buChar char="§"/>
            </a:pPr>
            <a:r>
              <a:rPr lang="en-US" altLang="en-US" sz="1800" b="0" dirty="0"/>
              <a:t>Avoid transporting one child</a:t>
            </a:r>
          </a:p>
          <a:p>
            <a:pPr marL="342900" indent="-342900">
              <a:lnSpc>
                <a:spcPct val="90000"/>
              </a:lnSpc>
              <a:buClr>
                <a:srgbClr val="00B050"/>
              </a:buClr>
              <a:buFont typeface="Wingdings" panose="05000000000000000000" pitchFamily="2" charset="2"/>
              <a:buChar char="§"/>
            </a:pPr>
            <a:r>
              <a:rPr lang="en-US" altLang="en-US" sz="1800" b="0" dirty="0"/>
              <a:t>Do not leave children alone</a:t>
            </a:r>
          </a:p>
          <a:p>
            <a:pPr marL="342900" indent="-342900">
              <a:lnSpc>
                <a:spcPct val="90000"/>
              </a:lnSpc>
              <a:buClr>
                <a:srgbClr val="00B050"/>
              </a:buClr>
              <a:buFont typeface="Wingdings" panose="05000000000000000000" pitchFamily="2" charset="2"/>
              <a:buChar char="§"/>
            </a:pPr>
            <a:r>
              <a:rPr lang="en-US" altLang="en-US" sz="1800" b="0" dirty="0"/>
              <a:t>Do not house youth and adults together</a:t>
            </a:r>
          </a:p>
          <a:p>
            <a:pPr marL="342900" indent="-342900">
              <a:lnSpc>
                <a:spcPct val="90000"/>
              </a:lnSpc>
              <a:buClr>
                <a:srgbClr val="00B050"/>
              </a:buClr>
              <a:buFont typeface="Wingdings" panose="05000000000000000000" pitchFamily="2" charset="2"/>
              <a:buChar char="§"/>
            </a:pPr>
            <a:r>
              <a:rPr lang="en-US" altLang="en-US" sz="1800" b="0" dirty="0"/>
              <a:t>Well oriented/trained in expectations and responsibilities</a:t>
            </a:r>
          </a:p>
          <a:p>
            <a:endParaRPr lang="en-US" dirty="0"/>
          </a:p>
        </p:txBody>
      </p:sp>
      <p:pic>
        <p:nvPicPr>
          <p:cNvPr id="10" name="Picture Placeholder 9">
            <a:extLst>
              <a:ext uri="{FF2B5EF4-FFF2-40B4-BE49-F238E27FC236}">
                <a16:creationId xmlns:a16="http://schemas.microsoft.com/office/drawing/2014/main" id="{6F624F22-0F73-45BC-B104-B6DDA62CDE01}"/>
              </a:ext>
            </a:extLst>
          </p:cNvPr>
          <p:cNvPicPr>
            <a:picLocks noGrp="1" noChangeAspect="1"/>
          </p:cNvPicPr>
          <p:nvPr>
            <p:ph type="pic" idx="10"/>
          </p:nvPr>
        </p:nvPicPr>
        <p:blipFill rotWithShape="1">
          <a:blip r:embed="rId3"/>
          <a:srcRect t="4167" b="4167"/>
          <a:stretch/>
        </p:blipFill>
        <p:spPr>
          <a:xfrm>
            <a:off x="3812603" y="1223492"/>
            <a:ext cx="2908316" cy="34455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Placeholder 7">
            <a:extLst>
              <a:ext uri="{FF2B5EF4-FFF2-40B4-BE49-F238E27FC236}">
                <a16:creationId xmlns:a16="http://schemas.microsoft.com/office/drawing/2014/main" id="{8CE60EBA-54C8-4C8A-8C83-BDCDE5797741}"/>
              </a:ext>
            </a:extLst>
          </p:cNvPr>
          <p:cNvPicPr>
            <a:picLocks noGrp="1" noChangeAspect="1"/>
          </p:cNvPicPr>
          <p:nvPr>
            <p:ph type="pic" idx="1"/>
          </p:nvPr>
        </p:nvPicPr>
        <p:blipFill rotWithShape="1">
          <a:blip r:embed="rId4"/>
          <a:srcRect t="5991" b="5991"/>
          <a:stretch/>
        </p:blipFill>
        <p:spPr>
          <a:xfrm>
            <a:off x="988292" y="2064173"/>
            <a:ext cx="2908316" cy="34455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a:extLst>
              <a:ext uri="{FF2B5EF4-FFF2-40B4-BE49-F238E27FC236}">
                <a16:creationId xmlns:a16="http://schemas.microsoft.com/office/drawing/2014/main" id="{2D924FE7-A36A-4541-84DA-DA34B155B53A}"/>
              </a:ext>
            </a:extLst>
          </p:cNvPr>
          <p:cNvSpPr>
            <a:spLocks noGrp="1"/>
          </p:cNvSpPr>
          <p:nvPr>
            <p:ph type="body" idx="13"/>
          </p:nvPr>
        </p:nvSpPr>
        <p:spPr/>
        <p:txBody>
          <a:bodyPr/>
          <a:lstStyle/>
          <a:p>
            <a:r>
              <a:rPr lang="en-US" dirty="0"/>
              <a:t>AS A CHAPERONE…</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876822" y="1123268"/>
            <a:ext cx="5969455" cy="1815882"/>
          </a:xfrm>
        </p:spPr>
        <p:txBody>
          <a:bodyPr/>
          <a:lstStyle/>
          <a:p>
            <a:pPr marL="285750" indent="-285750">
              <a:lnSpc>
                <a:spcPct val="100000"/>
              </a:lnSpc>
              <a:spcBef>
                <a:spcPts val="0"/>
              </a:spcBef>
              <a:spcAft>
                <a:spcPts val="1200"/>
              </a:spcAft>
              <a:buFont typeface="Arial" panose="020B0604020202020204" pitchFamily="34" charset="0"/>
              <a:buChar char="•"/>
            </a:pPr>
            <a:r>
              <a:rPr lang="en-US" sz="2800" dirty="0"/>
              <a:t>Travel and Transportation Best Practices, Form 3</a:t>
            </a:r>
            <a:endParaRPr lang="en-US" sz="2800" dirty="0">
              <a:latin typeface="Roboto" panose="02000000000000000000" pitchFamily="2" charset="0"/>
              <a:ea typeface="Roboto" panose="02000000000000000000" pitchFamily="2" charset="0"/>
            </a:endParaRPr>
          </a:p>
          <a:p>
            <a:pPr marL="285750" indent="-285750">
              <a:lnSpc>
                <a:spcPct val="100000"/>
              </a:lnSpc>
              <a:spcBef>
                <a:spcPts val="0"/>
              </a:spcBef>
              <a:spcAft>
                <a:spcPts val="1200"/>
              </a:spcAft>
              <a:buFont typeface="Arial" panose="020B0604020202020204" pitchFamily="34" charset="0"/>
              <a:buChar char="•"/>
            </a:pPr>
            <a:r>
              <a:rPr lang="en-US" sz="2800" dirty="0">
                <a:latin typeface="Roboto" panose="02000000000000000000" pitchFamily="2" charset="0"/>
                <a:ea typeface="Roboto" panose="02000000000000000000" pitchFamily="2" charset="0"/>
              </a:rPr>
              <a:t>OSU Student Travel Policy 1-0133 </a:t>
            </a:r>
            <a:r>
              <a:rPr lang="en-US" dirty="0">
                <a:latin typeface="Roboto" panose="02000000000000000000" pitchFamily="2" charset="0"/>
                <a:ea typeface="Roboto" panose="02000000000000000000" pitchFamily="2" charset="0"/>
              </a:rPr>
              <a:t>(March 2015)</a:t>
            </a:r>
            <a:endParaRPr lang="en-US" sz="2800" dirty="0"/>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body" idx="1"/>
          </p:nvPr>
        </p:nvSpPr>
        <p:spPr/>
        <p:txBody>
          <a:bodyPr/>
          <a:lstStyle/>
          <a:p>
            <a:r>
              <a:rPr lang="en-US" dirty="0"/>
              <a:t>TRANSPORTING MINORS</a:t>
            </a:r>
          </a:p>
        </p:txBody>
      </p:sp>
      <p:pic>
        <p:nvPicPr>
          <p:cNvPr id="5" name="Picture 4">
            <a:extLst>
              <a:ext uri="{FF2B5EF4-FFF2-40B4-BE49-F238E27FC236}">
                <a16:creationId xmlns:a16="http://schemas.microsoft.com/office/drawing/2014/main" id="{DF38F7DF-573B-4E3B-85E1-320B2F95EAD1}"/>
              </a:ext>
            </a:extLst>
          </p:cNvPr>
          <p:cNvPicPr>
            <a:picLocks noChangeAspect="1"/>
          </p:cNvPicPr>
          <p:nvPr/>
        </p:nvPicPr>
        <p:blipFill>
          <a:blip r:embed="rId3"/>
          <a:stretch>
            <a:fillRect/>
          </a:stretch>
        </p:blipFill>
        <p:spPr>
          <a:xfrm>
            <a:off x="7755617" y="594917"/>
            <a:ext cx="3327830" cy="44569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1719EEE6-AC35-4C5B-9755-8E092CA33C9A}"/>
              </a:ext>
            </a:extLst>
          </p:cNvPr>
          <p:cNvSpPr txBox="1"/>
          <p:nvPr/>
        </p:nvSpPr>
        <p:spPr>
          <a:xfrm>
            <a:off x="747933" y="3886306"/>
            <a:ext cx="6098344" cy="1200329"/>
          </a:xfrm>
          <a:prstGeom prst="rect">
            <a:avLst/>
          </a:prstGeom>
          <a:solidFill>
            <a:srgbClr val="FB6400"/>
          </a:solidFill>
        </p:spPr>
        <p:txBody>
          <a:bodyPr wrap="square">
            <a:spAutoFit/>
          </a:bodyPr>
          <a:lstStyle/>
          <a:p>
            <a:pPr algn="ctr" eaLnBrk="1" hangingPunct="1">
              <a:spcAft>
                <a:spcPts val="1200"/>
              </a:spcAft>
            </a:pPr>
            <a:r>
              <a:rPr lang="en-US" sz="2400" dirty="0">
                <a:solidFill>
                  <a:schemeClr val="bg1"/>
                </a:solidFill>
                <a:latin typeface="Roboto" panose="02000000000000000000" pitchFamily="2" charset="0"/>
                <a:ea typeface="Roboto" panose="02000000000000000000" pitchFamily="2" charset="0"/>
              </a:rPr>
              <a:t>Be diligent of adequate adult supervision, road and weather conditions, vehicle maintenance and Oklahoma laws. </a:t>
            </a:r>
          </a:p>
        </p:txBody>
      </p:sp>
    </p:spTree>
    <p:extLst>
      <p:ext uri="{BB962C8B-B14F-4D97-AF65-F5344CB8AC3E}">
        <p14:creationId xmlns:p14="http://schemas.microsoft.com/office/powerpoint/2010/main" val="1389754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876822" y="1123268"/>
            <a:ext cx="5969455" cy="4585871"/>
          </a:xfrm>
        </p:spPr>
        <p:txBody>
          <a:bodyPr/>
          <a:lstStyle/>
          <a:p>
            <a:pPr marL="285750" indent="-285750" eaLnBrk="1" hangingPunct="1">
              <a:lnSpc>
                <a:spcPct val="100000"/>
              </a:lnSpc>
              <a:spcBef>
                <a:spcPts val="0"/>
              </a:spcBef>
              <a:spcAft>
                <a:spcPts val="1200"/>
              </a:spcAft>
              <a:buFont typeface="Arial" panose="020B0604020202020204" pitchFamily="34" charset="0"/>
              <a:buChar char="•"/>
            </a:pPr>
            <a:r>
              <a:rPr lang="en-US" sz="2800" dirty="0"/>
              <a:t>Best practice - more than one adult in vehicle</a:t>
            </a:r>
          </a:p>
          <a:p>
            <a:pPr marL="285750" indent="-285750" eaLnBrk="1" hangingPunct="1">
              <a:lnSpc>
                <a:spcPct val="100000"/>
              </a:lnSpc>
              <a:spcBef>
                <a:spcPts val="0"/>
              </a:spcBef>
              <a:spcAft>
                <a:spcPts val="1200"/>
              </a:spcAft>
              <a:buFont typeface="Arial" panose="020B0604020202020204" pitchFamily="34" charset="0"/>
              <a:buChar char="•"/>
            </a:pPr>
            <a:r>
              <a:rPr lang="en-US" sz="2800" dirty="0"/>
              <a:t>One working seatbelt per passenger</a:t>
            </a:r>
          </a:p>
          <a:p>
            <a:pPr marL="280988" indent="-280988">
              <a:lnSpc>
                <a:spcPct val="100000"/>
              </a:lnSpc>
              <a:spcBef>
                <a:spcPts val="0"/>
              </a:spcBef>
              <a:spcAft>
                <a:spcPts val="1200"/>
              </a:spcAft>
              <a:buFont typeface="Arial" panose="020B0604020202020204" pitchFamily="34" charset="0"/>
              <a:buChar char="•"/>
            </a:pPr>
            <a:r>
              <a:rPr lang="en-US" sz="2800" dirty="0"/>
              <a:t>Knowledgeable of Oklahoma’s Graduated Driving Law</a:t>
            </a:r>
            <a:endParaRPr lang="en-US" sz="2000" dirty="0"/>
          </a:p>
          <a:p>
            <a:pPr marL="280988" indent="-280988" eaLnBrk="1" hangingPunct="1">
              <a:lnSpc>
                <a:spcPct val="100000"/>
              </a:lnSpc>
              <a:spcBef>
                <a:spcPts val="0"/>
              </a:spcBef>
              <a:spcAft>
                <a:spcPts val="1200"/>
              </a:spcAft>
              <a:buFont typeface="Arial" panose="020B0604020202020204" pitchFamily="34" charset="0"/>
              <a:buChar char="•"/>
            </a:pPr>
            <a:r>
              <a:rPr lang="en-US" sz="2800" dirty="0"/>
              <a:t>NEVER transport youth in the bed of a pickup.</a:t>
            </a:r>
          </a:p>
          <a:p>
            <a:pPr marL="280988" indent="-280988" eaLnBrk="1" hangingPunct="1">
              <a:lnSpc>
                <a:spcPct val="100000"/>
              </a:lnSpc>
              <a:spcBef>
                <a:spcPts val="0"/>
              </a:spcBef>
              <a:spcAft>
                <a:spcPts val="1200"/>
              </a:spcAft>
              <a:buFont typeface="Arial" panose="020B0604020202020204" pitchFamily="34" charset="0"/>
              <a:buChar char="•"/>
            </a:pPr>
            <a:r>
              <a:rPr lang="en-US" sz="2800" dirty="0"/>
              <a:t>Health forms for those in vehicle</a:t>
            </a:r>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body" idx="1"/>
          </p:nvPr>
        </p:nvSpPr>
        <p:spPr/>
        <p:txBody>
          <a:bodyPr/>
          <a:lstStyle/>
          <a:p>
            <a:r>
              <a:rPr lang="en-US" dirty="0"/>
              <a:t>TRANSPORTING MINORS CONTINUED…</a:t>
            </a:r>
          </a:p>
        </p:txBody>
      </p:sp>
      <p:pic>
        <p:nvPicPr>
          <p:cNvPr id="5" name="Picture 4" descr="Orange beetle car headlight">
            <a:extLst>
              <a:ext uri="{FF2B5EF4-FFF2-40B4-BE49-F238E27FC236}">
                <a16:creationId xmlns:a16="http://schemas.microsoft.com/office/drawing/2014/main" id="{E5EDE701-1475-4F80-A3A5-A6222382351C}"/>
              </a:ext>
            </a:extLst>
          </p:cNvPr>
          <p:cNvPicPr>
            <a:picLocks noChangeAspect="1"/>
          </p:cNvPicPr>
          <p:nvPr/>
        </p:nvPicPr>
        <p:blipFill>
          <a:blip r:embed="rId3"/>
          <a:stretch>
            <a:fillRect/>
          </a:stretch>
        </p:blipFill>
        <p:spPr>
          <a:xfrm flipH="1">
            <a:off x="8189825" y="1123268"/>
            <a:ext cx="3036068" cy="20240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Closeup of yellow classic vintage car">
            <a:extLst>
              <a:ext uri="{FF2B5EF4-FFF2-40B4-BE49-F238E27FC236}">
                <a16:creationId xmlns:a16="http://schemas.microsoft.com/office/drawing/2014/main" id="{3C500678-6678-42F5-8488-C5213267E4F8}"/>
              </a:ext>
            </a:extLst>
          </p:cNvPr>
          <p:cNvPicPr>
            <a:picLocks noChangeAspect="1"/>
          </p:cNvPicPr>
          <p:nvPr/>
        </p:nvPicPr>
        <p:blipFill>
          <a:blip r:embed="rId4"/>
          <a:stretch>
            <a:fillRect/>
          </a:stretch>
        </p:blipFill>
        <p:spPr>
          <a:xfrm rot="532132">
            <a:off x="6918887" y="3107672"/>
            <a:ext cx="3036810" cy="20240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99719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876822" y="1123268"/>
            <a:ext cx="5969455" cy="2385268"/>
          </a:xfrm>
        </p:spPr>
        <p:txBody>
          <a:bodyPr/>
          <a:lstStyle/>
          <a:p>
            <a:pPr marL="339725" indent="-339725">
              <a:lnSpc>
                <a:spcPct val="100000"/>
              </a:lnSpc>
              <a:spcBef>
                <a:spcPts val="0"/>
              </a:spcBef>
              <a:spcAft>
                <a:spcPts val="600"/>
              </a:spcAft>
              <a:buFont typeface="Arial" panose="020B0604020202020204" pitchFamily="34" charset="0"/>
              <a:buChar char="•"/>
            </a:pPr>
            <a:r>
              <a:rPr lang="en-US" sz="2400" dirty="0"/>
              <a:t>Drivers and chaperones – provided adequate orientation of their role</a:t>
            </a:r>
          </a:p>
          <a:p>
            <a:pPr marL="339725" indent="-339725">
              <a:lnSpc>
                <a:spcPct val="100000"/>
              </a:lnSpc>
              <a:spcBef>
                <a:spcPts val="0"/>
              </a:spcBef>
              <a:spcAft>
                <a:spcPts val="600"/>
              </a:spcAft>
              <a:buFont typeface="Arial" panose="020B0604020202020204" pitchFamily="34" charset="0"/>
              <a:buChar char="•"/>
            </a:pPr>
            <a:r>
              <a:rPr lang="en-US" sz="2400" dirty="0"/>
              <a:t>Parent/Guardian is responsible for providing transportation or making other-arrangements for the transportation of their child.</a:t>
            </a:r>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body" idx="1"/>
          </p:nvPr>
        </p:nvSpPr>
        <p:spPr/>
        <p:txBody>
          <a:bodyPr/>
          <a:lstStyle/>
          <a:p>
            <a:r>
              <a:rPr lang="en-US" dirty="0"/>
              <a:t>TRANSPORTING MINORS CONTINUED…</a:t>
            </a:r>
          </a:p>
        </p:txBody>
      </p:sp>
      <p:grpSp>
        <p:nvGrpSpPr>
          <p:cNvPr id="9" name="Group 8">
            <a:extLst>
              <a:ext uri="{FF2B5EF4-FFF2-40B4-BE49-F238E27FC236}">
                <a16:creationId xmlns:a16="http://schemas.microsoft.com/office/drawing/2014/main" id="{0F029F13-4A0B-4459-A3D1-8AE42BB3932C}"/>
              </a:ext>
            </a:extLst>
          </p:cNvPr>
          <p:cNvGrpSpPr/>
          <p:nvPr/>
        </p:nvGrpSpPr>
        <p:grpSpPr>
          <a:xfrm>
            <a:off x="7384163" y="855677"/>
            <a:ext cx="3931015" cy="4201330"/>
            <a:chOff x="7384163" y="855677"/>
            <a:chExt cx="3931015" cy="4201330"/>
          </a:xfrm>
        </p:grpSpPr>
        <p:pic>
          <p:nvPicPr>
            <p:cNvPr id="6" name="Picture 5">
              <a:extLst>
                <a:ext uri="{FF2B5EF4-FFF2-40B4-BE49-F238E27FC236}">
                  <a16:creationId xmlns:a16="http://schemas.microsoft.com/office/drawing/2014/main" id="{BC106728-EAB7-4010-90BB-9800475CA58A}"/>
                </a:ext>
              </a:extLst>
            </p:cNvPr>
            <p:cNvPicPr>
              <a:picLocks noChangeAspect="1"/>
            </p:cNvPicPr>
            <p:nvPr/>
          </p:nvPicPr>
          <p:blipFill>
            <a:blip r:embed="rId3"/>
            <a:stretch>
              <a:fillRect/>
            </a:stretch>
          </p:blipFill>
          <p:spPr>
            <a:xfrm>
              <a:off x="8725546" y="855677"/>
              <a:ext cx="2589632" cy="33982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18CEA513-91DA-4521-9CAD-1EF83A6F1D1F}"/>
                </a:ext>
              </a:extLst>
            </p:cNvPr>
            <p:cNvPicPr>
              <a:picLocks noChangeAspect="1"/>
            </p:cNvPicPr>
            <p:nvPr/>
          </p:nvPicPr>
          <p:blipFill>
            <a:blip r:embed="rId4"/>
            <a:stretch>
              <a:fillRect/>
            </a:stretch>
          </p:blipFill>
          <p:spPr>
            <a:xfrm>
              <a:off x="7384163" y="1658797"/>
              <a:ext cx="2475271" cy="33982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11" name="TextBox 10">
            <a:extLst>
              <a:ext uri="{FF2B5EF4-FFF2-40B4-BE49-F238E27FC236}">
                <a16:creationId xmlns:a16="http://schemas.microsoft.com/office/drawing/2014/main" id="{A890E459-4F4F-4A3F-A341-078874614B1B}"/>
              </a:ext>
            </a:extLst>
          </p:cNvPr>
          <p:cNvSpPr txBox="1"/>
          <p:nvPr/>
        </p:nvSpPr>
        <p:spPr>
          <a:xfrm>
            <a:off x="668215" y="5152292"/>
            <a:ext cx="5969455" cy="646331"/>
          </a:xfrm>
          <a:prstGeom prst="rect">
            <a:avLst/>
          </a:prstGeom>
          <a:noFill/>
        </p:spPr>
        <p:txBody>
          <a:bodyPr wrap="square">
            <a:spAutoFit/>
          </a:bodyPr>
          <a:lstStyle/>
          <a:p>
            <a:r>
              <a:rPr lang="en-US" dirty="0"/>
              <a:t>Current Forms: </a:t>
            </a:r>
            <a:r>
              <a:rPr lang="en-US" dirty="0">
                <a:hlinkClick r:id="rId5"/>
              </a:rPr>
              <a:t>https://4h.okstate.edu/educators/forms-and-applications/index.html</a:t>
            </a:r>
            <a:r>
              <a:rPr lang="en-US" dirty="0"/>
              <a:t> </a:t>
            </a:r>
          </a:p>
        </p:txBody>
      </p:sp>
    </p:spTree>
    <p:extLst>
      <p:ext uri="{BB962C8B-B14F-4D97-AF65-F5344CB8AC3E}">
        <p14:creationId xmlns:p14="http://schemas.microsoft.com/office/powerpoint/2010/main" val="2472331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24BFD0-B3E0-44F3-A5D1-5D82541CCA24}"/>
              </a:ext>
            </a:extLst>
          </p:cNvPr>
          <p:cNvSpPr>
            <a:spLocks noGrp="1"/>
          </p:cNvSpPr>
          <p:nvPr>
            <p:ph sz="half" idx="10"/>
          </p:nvPr>
        </p:nvSpPr>
        <p:spPr>
          <a:xfrm>
            <a:off x="876823" y="1406098"/>
            <a:ext cx="5699824" cy="3416320"/>
          </a:xfrm>
          <a:solidFill>
            <a:schemeClr val="accent6">
              <a:lumMod val="40000"/>
              <a:lumOff val="60000"/>
            </a:schemeClr>
          </a:solidFill>
        </p:spPr>
        <p:txBody>
          <a:bodyPr/>
          <a:lstStyle/>
          <a:p>
            <a:pPr>
              <a:lnSpc>
                <a:spcPct val="100000"/>
              </a:lnSpc>
              <a:spcBef>
                <a:spcPts val="0"/>
              </a:spcBef>
              <a:spcAft>
                <a:spcPts val="1200"/>
              </a:spcAft>
            </a:pPr>
            <a:r>
              <a:rPr lang="en-US" sz="2000" dirty="0"/>
              <a:t>Oklahoma’s Graduated Driving Law</a:t>
            </a:r>
          </a:p>
          <a:p>
            <a:pPr>
              <a:lnSpc>
                <a:spcPct val="100000"/>
              </a:lnSpc>
              <a:spcBef>
                <a:spcPts val="0"/>
              </a:spcBef>
              <a:spcAft>
                <a:spcPts val="1200"/>
              </a:spcAft>
            </a:pPr>
            <a:r>
              <a:rPr lang="en-US" sz="1600" b="0" i="0" dirty="0">
                <a:solidFill>
                  <a:srgbClr val="464646"/>
                </a:solidFill>
                <a:effectLst/>
              </a:rPr>
              <a:t>House Bill 1599 requires teens to apply for the license which restricts their driving time to the hours of 5 a.m. to 10 p.m. with the exceptions for driving to work, school, church or related activities, or if a licensed driver over 21 years of age is seated next to the teenager.</a:t>
            </a:r>
          </a:p>
          <a:p>
            <a:pPr>
              <a:lnSpc>
                <a:spcPct val="100000"/>
              </a:lnSpc>
              <a:spcBef>
                <a:spcPts val="0"/>
              </a:spcBef>
              <a:spcAft>
                <a:spcPts val="1200"/>
              </a:spcAft>
            </a:pPr>
            <a:r>
              <a:rPr lang="en-US" sz="1600" b="0" i="0" dirty="0">
                <a:solidFill>
                  <a:srgbClr val="464646"/>
                </a:solidFill>
                <a:effectLst/>
              </a:rPr>
              <a:t>The bill also prevents teenage drivers from chauffeuring their friends around town, prohibiting teens with a restricted license from driving with multiple passengers younger than 21 (other than family). Listed below are some questions and answers about Oklahoma's Graduated Driver License law and how it affects young people under the age of 18.</a:t>
            </a:r>
            <a:endParaRPr lang="en-US" sz="1600" dirty="0"/>
          </a:p>
        </p:txBody>
      </p:sp>
      <p:sp>
        <p:nvSpPr>
          <p:cNvPr id="3" name="Text Placeholder 2">
            <a:extLst>
              <a:ext uri="{FF2B5EF4-FFF2-40B4-BE49-F238E27FC236}">
                <a16:creationId xmlns:a16="http://schemas.microsoft.com/office/drawing/2014/main" id="{46FD821A-6FA7-4240-9FF4-75BC6579D1A8}"/>
              </a:ext>
            </a:extLst>
          </p:cNvPr>
          <p:cNvSpPr>
            <a:spLocks noGrp="1"/>
          </p:cNvSpPr>
          <p:nvPr>
            <p:ph type="body" idx="1"/>
          </p:nvPr>
        </p:nvSpPr>
        <p:spPr/>
        <p:txBody>
          <a:bodyPr/>
          <a:lstStyle/>
          <a:p>
            <a:r>
              <a:rPr lang="en-US" dirty="0"/>
              <a:t>TEEN DRIVERS</a:t>
            </a:r>
          </a:p>
        </p:txBody>
      </p:sp>
      <p:pic>
        <p:nvPicPr>
          <p:cNvPr id="5" name="Picture 4" descr="Woman sitting in driving seat testing car">
            <a:extLst>
              <a:ext uri="{FF2B5EF4-FFF2-40B4-BE49-F238E27FC236}">
                <a16:creationId xmlns:a16="http://schemas.microsoft.com/office/drawing/2014/main" id="{388E0DDB-6DA5-436A-8F76-D2215EEF459F}"/>
              </a:ext>
            </a:extLst>
          </p:cNvPr>
          <p:cNvPicPr>
            <a:picLocks noChangeAspect="1"/>
          </p:cNvPicPr>
          <p:nvPr/>
        </p:nvPicPr>
        <p:blipFill>
          <a:blip r:embed="rId3"/>
          <a:stretch>
            <a:fillRect/>
          </a:stretch>
        </p:blipFill>
        <p:spPr>
          <a:xfrm>
            <a:off x="7129964" y="1912205"/>
            <a:ext cx="4185213" cy="27915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1EEE6395-B5EA-43A5-995C-044300A09632}"/>
              </a:ext>
            </a:extLst>
          </p:cNvPr>
          <p:cNvSpPr txBox="1"/>
          <p:nvPr/>
        </p:nvSpPr>
        <p:spPr>
          <a:xfrm>
            <a:off x="876823" y="4958862"/>
            <a:ext cx="5699824" cy="1015663"/>
          </a:xfrm>
          <a:prstGeom prst="rect">
            <a:avLst/>
          </a:prstGeom>
          <a:noFill/>
        </p:spPr>
        <p:txBody>
          <a:bodyPr wrap="square" rtlCol="0">
            <a:spAutoFit/>
          </a:bodyPr>
          <a:lstStyle/>
          <a:p>
            <a:r>
              <a:rPr lang="en-US" sz="2000" dirty="0"/>
              <a:t>Oklahoma 4-H expectations of teens driving vehicle to an activity or event. ** </a:t>
            </a:r>
            <a:r>
              <a:rPr lang="en-US" sz="2000" i="1" dirty="0"/>
              <a:t>Section III Youth Code of Conduct</a:t>
            </a:r>
          </a:p>
        </p:txBody>
      </p:sp>
    </p:spTree>
    <p:extLst>
      <p:ext uri="{BB962C8B-B14F-4D97-AF65-F5344CB8AC3E}">
        <p14:creationId xmlns:p14="http://schemas.microsoft.com/office/powerpoint/2010/main" val="1404375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7F68-BD57-408B-8AAE-697D927537B2}"/>
              </a:ext>
            </a:extLst>
          </p:cNvPr>
          <p:cNvSpPr>
            <a:spLocks noGrp="1"/>
          </p:cNvSpPr>
          <p:nvPr>
            <p:ph type="title"/>
          </p:nvPr>
        </p:nvSpPr>
        <p:spPr/>
        <p:txBody>
          <a:bodyPr/>
          <a:lstStyle/>
          <a:p>
            <a:r>
              <a:rPr lang="en-US" dirty="0"/>
              <a:t>Positive Youth Development</a:t>
            </a:r>
          </a:p>
        </p:txBody>
      </p:sp>
    </p:spTree>
    <p:extLst>
      <p:ext uri="{BB962C8B-B14F-4D97-AF65-F5344CB8AC3E}">
        <p14:creationId xmlns:p14="http://schemas.microsoft.com/office/powerpoint/2010/main" val="177697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0EE8D2-0D46-47A8-826F-5DC28924A1DB}"/>
              </a:ext>
            </a:extLst>
          </p:cNvPr>
          <p:cNvSpPr>
            <a:spLocks noGrp="1"/>
          </p:cNvSpPr>
          <p:nvPr>
            <p:ph sz="half" idx="10"/>
          </p:nvPr>
        </p:nvSpPr>
        <p:spPr>
          <a:xfrm>
            <a:off x="876822" y="1123268"/>
            <a:ext cx="10734804" cy="1105431"/>
          </a:xfrm>
        </p:spPr>
        <p:txBody>
          <a:bodyPr/>
          <a:lstStyle/>
          <a:p>
            <a:pPr marL="342900" indent="-342900">
              <a:buClr>
                <a:srgbClr val="00B050"/>
              </a:buClr>
              <a:buFont typeface="Wingdings" panose="05000000000000000000" pitchFamily="2" charset="2"/>
              <a:buChar char="§"/>
            </a:pPr>
            <a:r>
              <a:rPr lang="en-US" sz="2400" dirty="0"/>
              <a:t>Filing Deadlines</a:t>
            </a:r>
          </a:p>
          <a:p>
            <a:pPr marL="342900" indent="-342900">
              <a:buClr>
                <a:srgbClr val="00B050"/>
              </a:buClr>
              <a:buFont typeface="Wingdings" panose="05000000000000000000" pitchFamily="2" charset="2"/>
              <a:buChar char="§"/>
            </a:pPr>
            <a:r>
              <a:rPr lang="en-US" sz="2400" dirty="0"/>
              <a:t>Forms</a:t>
            </a:r>
          </a:p>
        </p:txBody>
      </p:sp>
      <p:sp>
        <p:nvSpPr>
          <p:cNvPr id="3" name="Text Placeholder 2">
            <a:extLst>
              <a:ext uri="{FF2B5EF4-FFF2-40B4-BE49-F238E27FC236}">
                <a16:creationId xmlns:a16="http://schemas.microsoft.com/office/drawing/2014/main" id="{DCEE169C-A4BC-45C2-820B-192EB707B5B3}"/>
              </a:ext>
            </a:extLst>
          </p:cNvPr>
          <p:cNvSpPr>
            <a:spLocks noGrp="1"/>
          </p:cNvSpPr>
          <p:nvPr>
            <p:ph type="body" idx="1"/>
          </p:nvPr>
        </p:nvSpPr>
        <p:spPr/>
        <p:txBody>
          <a:bodyPr/>
          <a:lstStyle/>
          <a:p>
            <a:r>
              <a:rPr lang="en-US" dirty="0"/>
              <a:t>COUNTY RISK MANAGEMENT EXPECTATIONS</a:t>
            </a:r>
          </a:p>
        </p:txBody>
      </p:sp>
      <p:sp>
        <p:nvSpPr>
          <p:cNvPr id="4" name="Rectangle 3">
            <a:extLst>
              <a:ext uri="{FF2B5EF4-FFF2-40B4-BE49-F238E27FC236}">
                <a16:creationId xmlns:a16="http://schemas.microsoft.com/office/drawing/2014/main" id="{094CC0D5-2723-4800-A172-CACA1D526AF2}"/>
              </a:ext>
            </a:extLst>
          </p:cNvPr>
          <p:cNvSpPr/>
          <p:nvPr/>
        </p:nvSpPr>
        <p:spPr>
          <a:xfrm rot="1815329">
            <a:off x="5235175" y="2131843"/>
            <a:ext cx="5654498" cy="2585323"/>
          </a:xfrm>
          <a:prstGeom prst="rect">
            <a:avLst/>
          </a:prstGeom>
          <a:noFill/>
        </p:spPr>
        <p:txBody>
          <a:bodyPr wrap="squar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Personalize this slide for your county.</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1652359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p:txBody>
          <a:bodyPr/>
          <a:lstStyle/>
          <a:p>
            <a:r>
              <a:rPr lang="en-US" altLang="en-US" sz="6600" dirty="0"/>
              <a:t>Club Management</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48DA870-45C5-44C9-B9E8-25FF6CBCBE2F}"/>
              </a:ext>
            </a:extLst>
          </p:cNvPr>
          <p:cNvGrpSpPr/>
          <p:nvPr/>
        </p:nvGrpSpPr>
        <p:grpSpPr>
          <a:xfrm>
            <a:off x="1761023" y="1493949"/>
            <a:ext cx="3888510" cy="4248777"/>
            <a:chOff x="4708534" y="620841"/>
            <a:chExt cx="4740266" cy="5268785"/>
          </a:xfrm>
        </p:grpSpPr>
        <p:grpSp>
          <p:nvGrpSpPr>
            <p:cNvPr id="6" name="Group 5">
              <a:extLst>
                <a:ext uri="{FF2B5EF4-FFF2-40B4-BE49-F238E27FC236}">
                  <a16:creationId xmlns:a16="http://schemas.microsoft.com/office/drawing/2014/main" id="{AB64951B-FF73-4EDC-AE2B-9B2521F9B9F5}"/>
                </a:ext>
              </a:extLst>
            </p:cNvPr>
            <p:cNvGrpSpPr/>
            <p:nvPr/>
          </p:nvGrpSpPr>
          <p:grpSpPr>
            <a:xfrm>
              <a:off x="4750158" y="2523824"/>
              <a:ext cx="2508461" cy="2383806"/>
              <a:chOff x="4724400" y="2536703"/>
              <a:chExt cx="2508461" cy="2383806"/>
            </a:xfrm>
          </p:grpSpPr>
          <p:sp>
            <p:nvSpPr>
              <p:cNvPr id="17" name="Heart 16">
                <a:extLst>
                  <a:ext uri="{FF2B5EF4-FFF2-40B4-BE49-F238E27FC236}">
                    <a16:creationId xmlns:a16="http://schemas.microsoft.com/office/drawing/2014/main" id="{8F52A633-818A-43CC-A308-7292DCF354F7}"/>
                  </a:ext>
                </a:extLst>
              </p:cNvPr>
              <p:cNvSpPr/>
              <p:nvPr/>
            </p:nvSpPr>
            <p:spPr>
              <a:xfrm rot="13622853">
                <a:off x="4820744" y="2508392"/>
                <a:ext cx="2383806" cy="2440428"/>
              </a:xfrm>
              <a:prstGeom prst="hear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0" name="Text Box 26"/>
              <p:cNvSpPr txBox="1">
                <a:spLocks noChangeArrowheads="1"/>
              </p:cNvSpPr>
              <p:nvPr/>
            </p:nvSpPr>
            <p:spPr bwMode="auto">
              <a:xfrm>
                <a:off x="4724400" y="3124202"/>
                <a:ext cx="2209800" cy="49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lgn="ctr" eaLnBrk="1" hangingPunct="1">
                  <a:spcBef>
                    <a:spcPct val="50000"/>
                  </a:spcBef>
                  <a:buFontTx/>
                  <a:buNone/>
                </a:pPr>
                <a:r>
                  <a:rPr lang="en-US" altLang="en-US" sz="2000" dirty="0">
                    <a:solidFill>
                      <a:schemeClr val="bg1"/>
                    </a:solidFill>
                    <a:latin typeface="Abadi MT Condensed" pitchFamily="34" charset="0"/>
                  </a:rPr>
                  <a:t>Project Leader</a:t>
                </a:r>
              </a:p>
            </p:txBody>
          </p:sp>
        </p:grpSp>
        <p:grpSp>
          <p:nvGrpSpPr>
            <p:cNvPr id="5" name="Group 4">
              <a:extLst>
                <a:ext uri="{FF2B5EF4-FFF2-40B4-BE49-F238E27FC236}">
                  <a16:creationId xmlns:a16="http://schemas.microsoft.com/office/drawing/2014/main" id="{ABF2D02C-1D5B-4E73-BFA8-C3642537EF3C}"/>
                </a:ext>
              </a:extLst>
            </p:cNvPr>
            <p:cNvGrpSpPr/>
            <p:nvPr/>
          </p:nvGrpSpPr>
          <p:grpSpPr>
            <a:xfrm>
              <a:off x="6852008" y="2481221"/>
              <a:ext cx="2545276" cy="2383806"/>
              <a:chOff x="6903524" y="2481221"/>
              <a:chExt cx="2545276" cy="2383806"/>
            </a:xfrm>
          </p:grpSpPr>
          <p:sp>
            <p:nvSpPr>
              <p:cNvPr id="19" name="Heart 18">
                <a:extLst>
                  <a:ext uri="{FF2B5EF4-FFF2-40B4-BE49-F238E27FC236}">
                    <a16:creationId xmlns:a16="http://schemas.microsoft.com/office/drawing/2014/main" id="{B16DD71A-DCA0-4261-99D4-2BE81FC4D280}"/>
                  </a:ext>
                </a:extLst>
              </p:cNvPr>
              <p:cNvSpPr/>
              <p:nvPr/>
            </p:nvSpPr>
            <p:spPr>
              <a:xfrm rot="7717061">
                <a:off x="6931835" y="2452910"/>
                <a:ext cx="2383806" cy="2440428"/>
              </a:xfrm>
              <a:prstGeom prst="hear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2" name="Text Box 28"/>
              <p:cNvSpPr txBox="1">
                <a:spLocks noChangeArrowheads="1"/>
              </p:cNvSpPr>
              <p:nvPr/>
            </p:nvSpPr>
            <p:spPr bwMode="auto">
              <a:xfrm>
                <a:off x="7239000" y="3124202"/>
                <a:ext cx="2209800" cy="49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lgn="ctr" eaLnBrk="1" hangingPunct="1">
                  <a:spcBef>
                    <a:spcPct val="50000"/>
                  </a:spcBef>
                  <a:buFontTx/>
                  <a:buNone/>
                </a:pPr>
                <a:r>
                  <a:rPr lang="en-US" altLang="en-US" sz="2000" dirty="0">
                    <a:solidFill>
                      <a:schemeClr val="bg1"/>
                    </a:solidFill>
                    <a:latin typeface="Abadi MT Condensed" pitchFamily="34" charset="0"/>
                  </a:rPr>
                  <a:t>Teen Leader</a:t>
                </a:r>
              </a:p>
            </p:txBody>
          </p:sp>
        </p:grpSp>
        <p:sp>
          <p:nvSpPr>
            <p:cNvPr id="20493" name="Rectangle 29"/>
            <p:cNvSpPr>
              <a:spLocks noChangeArrowheads="1"/>
            </p:cNvSpPr>
            <p:nvPr/>
          </p:nvSpPr>
          <p:spPr bwMode="auto">
            <a:xfrm>
              <a:off x="4800600" y="5334001"/>
              <a:ext cx="4648200" cy="555625"/>
            </a:xfrm>
            <a:prstGeom prst="rect">
              <a:avLst/>
            </a:prstGeom>
            <a:solidFill>
              <a:srgbClr val="00B050"/>
            </a:solidFill>
            <a:ln w="9525">
              <a:solidFill>
                <a:srgbClr val="00B050"/>
              </a:solidFill>
              <a:miter lim="800000"/>
              <a:headEnd/>
              <a:tailEnd/>
            </a:ln>
          </p:spPr>
          <p:txBody>
            <a:bodyPr wrap="none" anchor="ct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lgn="ctr" eaLnBrk="1" hangingPunct="1">
                <a:spcBef>
                  <a:spcPct val="0"/>
                </a:spcBef>
                <a:buFontTx/>
                <a:buNone/>
              </a:pPr>
              <a:r>
                <a:rPr lang="en-US" altLang="en-US" sz="1800" dirty="0">
                  <a:solidFill>
                    <a:schemeClr val="bg1"/>
                  </a:solidFill>
                  <a:latin typeface="Abadi MT Condensed" pitchFamily="34" charset="0"/>
                </a:rPr>
                <a:t>Committee(s) of members and parents</a:t>
              </a:r>
            </a:p>
          </p:txBody>
        </p:sp>
        <p:sp>
          <p:nvSpPr>
            <p:cNvPr id="20494" name="AutoShape 30"/>
            <p:cNvSpPr>
              <a:spLocks noChangeArrowheads="1"/>
            </p:cNvSpPr>
            <p:nvPr/>
          </p:nvSpPr>
          <p:spPr bwMode="auto">
            <a:xfrm>
              <a:off x="6705600" y="3451226"/>
              <a:ext cx="685800" cy="1981200"/>
            </a:xfrm>
            <a:prstGeom prst="triangle">
              <a:avLst>
                <a:gd name="adj" fmla="val 50000"/>
              </a:avLst>
            </a:prstGeom>
            <a:solidFill>
              <a:srgbClr val="00B050"/>
            </a:solidFill>
            <a:ln w="9525">
              <a:solidFill>
                <a:srgbClr val="00B050"/>
              </a:solidFill>
              <a:miter lim="800000"/>
              <a:headEnd/>
              <a:tailEnd/>
            </a:ln>
          </p:spPr>
          <p:txBody>
            <a:bodyPr wrap="none" anchor="ct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spcBef>
                  <a:spcPct val="0"/>
                </a:spcBef>
                <a:buFontTx/>
                <a:buNone/>
              </a:pPr>
              <a:endParaRPr lang="en-US" altLang="en-US" sz="2400">
                <a:latin typeface="Abadi MT Condensed" pitchFamily="34" charset="0"/>
              </a:endParaRPr>
            </a:p>
          </p:txBody>
        </p:sp>
        <p:grpSp>
          <p:nvGrpSpPr>
            <p:cNvPr id="11" name="Group 10">
              <a:extLst>
                <a:ext uri="{FF2B5EF4-FFF2-40B4-BE49-F238E27FC236}">
                  <a16:creationId xmlns:a16="http://schemas.microsoft.com/office/drawing/2014/main" id="{4D17B873-2302-4E9E-AB34-FC2950C15761}"/>
                </a:ext>
              </a:extLst>
            </p:cNvPr>
            <p:cNvGrpSpPr/>
            <p:nvPr/>
          </p:nvGrpSpPr>
          <p:grpSpPr>
            <a:xfrm>
              <a:off x="4708534" y="627373"/>
              <a:ext cx="2556224" cy="2383806"/>
              <a:chOff x="4708534" y="627373"/>
              <a:chExt cx="2556224" cy="2383806"/>
            </a:xfrm>
          </p:grpSpPr>
          <p:sp>
            <p:nvSpPr>
              <p:cNvPr id="2" name="Heart 1">
                <a:extLst>
                  <a:ext uri="{FF2B5EF4-FFF2-40B4-BE49-F238E27FC236}">
                    <a16:creationId xmlns:a16="http://schemas.microsoft.com/office/drawing/2014/main" id="{CBC6D042-9148-428F-9994-4329EC19494C}"/>
                  </a:ext>
                </a:extLst>
              </p:cNvPr>
              <p:cNvSpPr/>
              <p:nvPr/>
            </p:nvSpPr>
            <p:spPr>
              <a:xfrm rot="18658496">
                <a:off x="4852641" y="599062"/>
                <a:ext cx="2383806" cy="2440428"/>
              </a:xfrm>
              <a:prstGeom prst="hear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1" name="Text Box 27"/>
              <p:cNvSpPr txBox="1">
                <a:spLocks noChangeArrowheads="1"/>
              </p:cNvSpPr>
              <p:nvPr/>
            </p:nvSpPr>
            <p:spPr bwMode="auto">
              <a:xfrm>
                <a:off x="4708534" y="1732798"/>
                <a:ext cx="2362200" cy="87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lgn="ctr" eaLnBrk="1" hangingPunct="1">
                  <a:spcBef>
                    <a:spcPct val="50000"/>
                  </a:spcBef>
                  <a:buFontTx/>
                  <a:buNone/>
                </a:pPr>
                <a:r>
                  <a:rPr lang="en-US" altLang="en-US" sz="2000" dirty="0">
                    <a:solidFill>
                      <a:schemeClr val="bg1"/>
                    </a:solidFill>
                    <a:latin typeface="Abadi MT Condensed" pitchFamily="34" charset="0"/>
                  </a:rPr>
                  <a:t>Organizational Leader</a:t>
                </a:r>
              </a:p>
            </p:txBody>
          </p:sp>
        </p:grpSp>
        <p:grpSp>
          <p:nvGrpSpPr>
            <p:cNvPr id="4" name="Group 3">
              <a:extLst>
                <a:ext uri="{FF2B5EF4-FFF2-40B4-BE49-F238E27FC236}">
                  <a16:creationId xmlns:a16="http://schemas.microsoft.com/office/drawing/2014/main" id="{39686A40-7C0C-4FF3-9EBF-C6A719E42E3D}"/>
                </a:ext>
              </a:extLst>
            </p:cNvPr>
            <p:cNvGrpSpPr/>
            <p:nvPr/>
          </p:nvGrpSpPr>
          <p:grpSpPr>
            <a:xfrm>
              <a:off x="6779115" y="620841"/>
              <a:ext cx="2502258" cy="2383806"/>
              <a:chOff x="6946542" y="620841"/>
              <a:chExt cx="2502258" cy="2383806"/>
            </a:xfrm>
          </p:grpSpPr>
          <p:sp>
            <p:nvSpPr>
              <p:cNvPr id="18" name="Heart 17">
                <a:extLst>
                  <a:ext uri="{FF2B5EF4-FFF2-40B4-BE49-F238E27FC236}">
                    <a16:creationId xmlns:a16="http://schemas.microsoft.com/office/drawing/2014/main" id="{FE49A9C5-BD8F-4BB2-9A42-23C35317F840}"/>
                  </a:ext>
                </a:extLst>
              </p:cNvPr>
              <p:cNvSpPr/>
              <p:nvPr/>
            </p:nvSpPr>
            <p:spPr>
              <a:xfrm rot="2862677">
                <a:off x="6974853" y="592530"/>
                <a:ext cx="2383806" cy="2440428"/>
              </a:xfrm>
              <a:prstGeom prst="hear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9" name="Text Box 25"/>
              <p:cNvSpPr txBox="1">
                <a:spLocks noChangeArrowheads="1"/>
              </p:cNvSpPr>
              <p:nvPr/>
            </p:nvSpPr>
            <p:spPr bwMode="auto">
              <a:xfrm>
                <a:off x="7239000" y="1737768"/>
                <a:ext cx="2209800" cy="49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lgn="ctr" eaLnBrk="1" hangingPunct="1">
                  <a:spcBef>
                    <a:spcPct val="50000"/>
                  </a:spcBef>
                  <a:buFontTx/>
                  <a:buNone/>
                </a:pPr>
                <a:r>
                  <a:rPr lang="en-US" altLang="en-US" sz="2000" dirty="0">
                    <a:solidFill>
                      <a:schemeClr val="bg1"/>
                    </a:solidFill>
                    <a:latin typeface="Abadi MT Condensed" pitchFamily="34" charset="0"/>
                  </a:rPr>
                  <a:t>Activity Leader</a:t>
                </a:r>
              </a:p>
            </p:txBody>
          </p:sp>
        </p:grpSp>
      </p:grpSp>
      <p:pic>
        <p:nvPicPr>
          <p:cNvPr id="14" name="Picture Placeholder 13" descr="A picture containing person&#10;&#10;Description automatically generated">
            <a:extLst>
              <a:ext uri="{FF2B5EF4-FFF2-40B4-BE49-F238E27FC236}">
                <a16:creationId xmlns:a16="http://schemas.microsoft.com/office/drawing/2014/main" id="{4836C2B5-B104-41F7-B5AC-5BF95C9CF2A5}"/>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4648" r="4648"/>
          <a:stretch>
            <a:fillRect/>
          </a:stretch>
        </p:blipFill>
        <p:spPr/>
      </p:pic>
      <p:pic>
        <p:nvPicPr>
          <p:cNvPr id="16" name="Picture Placeholder 15" descr="A picture containing grass, outdoor, sky, tree&#10;&#10;Description automatically generated">
            <a:extLst>
              <a:ext uri="{FF2B5EF4-FFF2-40B4-BE49-F238E27FC236}">
                <a16:creationId xmlns:a16="http://schemas.microsoft.com/office/drawing/2014/main" id="{1191D6C9-64CA-41FF-BBB4-4D14521246AF}"/>
              </a:ext>
            </a:extLst>
          </p:cNvPr>
          <p:cNvPicPr>
            <a:picLocks noGrp="1" noChangeAspect="1"/>
          </p:cNvPicPr>
          <p:nvPr>
            <p:ph type="pic" idx="15"/>
          </p:nvPr>
        </p:nvPicPr>
        <p:blipFill>
          <a:blip r:embed="rId4">
            <a:extLst>
              <a:ext uri="{28A0092B-C50C-407E-A947-70E740481C1C}">
                <a14:useLocalDpi xmlns:a14="http://schemas.microsoft.com/office/drawing/2010/main" val="0"/>
              </a:ext>
            </a:extLst>
          </a:blip>
          <a:srcRect t="9140" b="9140"/>
          <a:stretch>
            <a:fillRect/>
          </a:stretch>
        </p:blipFill>
        <p:spPr/>
      </p:pic>
      <p:sp>
        <p:nvSpPr>
          <p:cNvPr id="9" name="Text Placeholder 8">
            <a:extLst>
              <a:ext uri="{FF2B5EF4-FFF2-40B4-BE49-F238E27FC236}">
                <a16:creationId xmlns:a16="http://schemas.microsoft.com/office/drawing/2014/main" id="{E8643352-D4C6-43F6-A978-A6E044228482}"/>
              </a:ext>
            </a:extLst>
          </p:cNvPr>
          <p:cNvSpPr>
            <a:spLocks noGrp="1"/>
          </p:cNvSpPr>
          <p:nvPr>
            <p:ph type="body" idx="14"/>
          </p:nvPr>
        </p:nvSpPr>
        <p:spPr/>
        <p:txBody>
          <a:bodyPr/>
          <a:lstStyle/>
          <a:p>
            <a:r>
              <a:rPr lang="en-US" dirty="0"/>
              <a:t>LOCAL 4-H CLUB STRUCTURE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688083" y="1019649"/>
            <a:ext cx="5902903" cy="438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eaLnBrk="1" hangingPunct="1">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Meet regularly providing a safe healthy  environment for fellowship and growth</a:t>
            </a:r>
          </a:p>
          <a:p>
            <a:pPr>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Fun and enjoyable for members and families</a:t>
            </a:r>
          </a:p>
          <a:p>
            <a:pPr eaLnBrk="1" hangingPunct="1">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Run by youth officers who are supervised and guided by a caring adult</a:t>
            </a:r>
          </a:p>
          <a:p>
            <a:pPr eaLnBrk="1" hangingPunct="1">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Have an educational emphasis</a:t>
            </a:r>
          </a:p>
          <a:p>
            <a:pPr eaLnBrk="1" hangingPunct="1">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Provide opportunity for developing communication skills</a:t>
            </a:r>
          </a:p>
          <a:p>
            <a:pPr eaLnBrk="1" hangingPunct="1">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Encourage cooperation and participation</a:t>
            </a:r>
          </a:p>
        </p:txBody>
      </p:sp>
      <p:sp>
        <p:nvSpPr>
          <p:cNvPr id="4" name="Text Placeholder 3">
            <a:extLst>
              <a:ext uri="{FF2B5EF4-FFF2-40B4-BE49-F238E27FC236}">
                <a16:creationId xmlns:a16="http://schemas.microsoft.com/office/drawing/2014/main" id="{71A5BD78-C9FA-46CC-93CB-AF442801662A}"/>
              </a:ext>
            </a:extLst>
          </p:cNvPr>
          <p:cNvSpPr>
            <a:spLocks noGrp="1"/>
          </p:cNvSpPr>
          <p:nvPr>
            <p:ph type="body" idx="14"/>
          </p:nvPr>
        </p:nvSpPr>
        <p:spPr/>
        <p:txBody>
          <a:bodyPr/>
          <a:lstStyle/>
          <a:p>
            <a:r>
              <a:rPr lang="en-US" dirty="0"/>
              <a:t>4-H CLUBS</a:t>
            </a:r>
          </a:p>
        </p:txBody>
      </p:sp>
      <p:pic>
        <p:nvPicPr>
          <p:cNvPr id="6" name="Picture Placeholder 5" descr="A group of people sitting at a table with flags&#10;&#10;Description automatically generated with low confidence">
            <a:extLst>
              <a:ext uri="{FF2B5EF4-FFF2-40B4-BE49-F238E27FC236}">
                <a16:creationId xmlns:a16="http://schemas.microsoft.com/office/drawing/2014/main" id="{EF4DC242-F593-4829-9CEA-7D433ED5294F}"/>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1155" b="11155"/>
          <a:stretch>
            <a:fillRect/>
          </a:stretch>
        </p:blipFill>
        <p:spPr>
          <a:xfrm>
            <a:off x="989013" y="1260475"/>
            <a:ext cx="3887787" cy="2016125"/>
          </a:xfrm>
        </p:spPr>
      </p:pic>
      <p:pic>
        <p:nvPicPr>
          <p:cNvPr id="11" name="Picture Placeholder 10" descr="A group of people in a classroom&#10;&#10;Description automatically generated with medium confidence">
            <a:extLst>
              <a:ext uri="{FF2B5EF4-FFF2-40B4-BE49-F238E27FC236}">
                <a16:creationId xmlns:a16="http://schemas.microsoft.com/office/drawing/2014/main" id="{9E6BD055-89A7-4863-AC85-35E71911ABA0}"/>
              </a:ext>
            </a:extLst>
          </p:cNvPr>
          <p:cNvPicPr>
            <a:picLocks noGrp="1" noChangeAspect="1"/>
          </p:cNvPicPr>
          <p:nvPr>
            <p:ph type="pic" idx="15"/>
          </p:nvPr>
        </p:nvPicPr>
        <p:blipFill>
          <a:blip r:embed="rId4">
            <a:extLst>
              <a:ext uri="{28A0092B-C50C-407E-A947-70E740481C1C}">
                <a14:useLocalDpi xmlns:a14="http://schemas.microsoft.com/office/drawing/2010/main" val="0"/>
              </a:ext>
            </a:extLst>
          </a:blip>
          <a:srcRect t="11186" b="11186"/>
          <a:stretch>
            <a:fillRect/>
          </a:stretch>
        </p:blipFill>
        <p:spPr>
          <a:xfrm>
            <a:off x="989013" y="3517900"/>
            <a:ext cx="3887787" cy="2014538"/>
          </a:xfr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a:xfrm>
            <a:off x="1064089" y="1107937"/>
            <a:ext cx="5048041" cy="4642126"/>
          </a:xfrm>
        </p:spPr>
        <p:txBody>
          <a:bodyPr/>
          <a:lstStyle/>
          <a:p>
            <a:pPr>
              <a:buFontTx/>
              <a:buNone/>
              <a:defRPr/>
            </a:pPr>
            <a:r>
              <a:rPr lang="en-US" sz="2000" b="1" dirty="0">
                <a:solidFill>
                  <a:schemeClr val="accent2"/>
                </a:solidFill>
              </a:rPr>
              <a:t>Business</a:t>
            </a:r>
            <a:endParaRPr lang="en-US" sz="2000" dirty="0">
              <a:solidFill>
                <a:schemeClr val="accent2"/>
              </a:solidFill>
            </a:endParaRPr>
          </a:p>
          <a:p>
            <a:pPr>
              <a:spcBef>
                <a:spcPct val="0"/>
              </a:spcBef>
              <a:buFontTx/>
              <a:buNone/>
              <a:defRPr/>
            </a:pPr>
            <a:r>
              <a:rPr lang="en-US" sz="1400" dirty="0"/>
              <a:t>	</a:t>
            </a:r>
            <a:r>
              <a:rPr lang="en-US" sz="1400" b="0" dirty="0">
                <a:solidFill>
                  <a:schemeClr val="tx1"/>
                </a:solidFill>
              </a:rPr>
              <a:t>Call to Order</a:t>
            </a:r>
          </a:p>
          <a:p>
            <a:pPr>
              <a:spcBef>
                <a:spcPct val="0"/>
              </a:spcBef>
              <a:buFontTx/>
              <a:buNone/>
              <a:defRPr/>
            </a:pPr>
            <a:r>
              <a:rPr lang="en-US" sz="1400" b="0" dirty="0">
                <a:solidFill>
                  <a:schemeClr val="tx1"/>
                </a:solidFill>
              </a:rPr>
              <a:t>	Opening with Pledges and Ritual</a:t>
            </a:r>
          </a:p>
          <a:p>
            <a:pPr>
              <a:spcBef>
                <a:spcPct val="0"/>
              </a:spcBef>
              <a:buFontTx/>
              <a:buNone/>
              <a:defRPr/>
            </a:pPr>
            <a:r>
              <a:rPr lang="en-US" sz="1400" b="0" dirty="0">
                <a:solidFill>
                  <a:schemeClr val="tx1"/>
                </a:solidFill>
              </a:rPr>
              <a:t>	Roll call/sign in</a:t>
            </a:r>
          </a:p>
          <a:p>
            <a:pPr>
              <a:spcBef>
                <a:spcPct val="0"/>
              </a:spcBef>
              <a:buFontTx/>
              <a:buNone/>
              <a:defRPr/>
            </a:pPr>
            <a:r>
              <a:rPr lang="en-US" sz="1400" b="0" dirty="0">
                <a:solidFill>
                  <a:schemeClr val="tx1"/>
                </a:solidFill>
              </a:rPr>
              <a:t>	Introduction of Guests</a:t>
            </a:r>
          </a:p>
          <a:p>
            <a:pPr>
              <a:spcBef>
                <a:spcPct val="0"/>
              </a:spcBef>
              <a:buFontTx/>
              <a:buNone/>
              <a:defRPr/>
            </a:pPr>
            <a:r>
              <a:rPr lang="en-US" sz="1400" b="0" dirty="0">
                <a:solidFill>
                  <a:schemeClr val="tx1"/>
                </a:solidFill>
              </a:rPr>
              <a:t>	Minutes &amp; Correspondence</a:t>
            </a:r>
          </a:p>
          <a:p>
            <a:pPr>
              <a:spcBef>
                <a:spcPct val="0"/>
              </a:spcBef>
              <a:buFontTx/>
              <a:buNone/>
              <a:defRPr/>
            </a:pPr>
            <a:r>
              <a:rPr lang="en-US" sz="1400" b="0" dirty="0">
                <a:solidFill>
                  <a:schemeClr val="tx1"/>
                </a:solidFill>
              </a:rPr>
              <a:t>	Treasurer’s Report</a:t>
            </a:r>
          </a:p>
          <a:p>
            <a:pPr>
              <a:spcBef>
                <a:spcPct val="0"/>
              </a:spcBef>
              <a:buFontTx/>
              <a:buNone/>
              <a:defRPr/>
            </a:pPr>
            <a:r>
              <a:rPr lang="en-US" sz="1400" b="0" dirty="0">
                <a:solidFill>
                  <a:schemeClr val="tx1"/>
                </a:solidFill>
              </a:rPr>
              <a:t>	Reports of Committees</a:t>
            </a:r>
          </a:p>
          <a:p>
            <a:pPr>
              <a:spcBef>
                <a:spcPct val="0"/>
              </a:spcBef>
              <a:buFontTx/>
              <a:buNone/>
              <a:defRPr/>
            </a:pPr>
            <a:r>
              <a:rPr lang="en-US" sz="1400" b="0" dirty="0">
                <a:solidFill>
                  <a:schemeClr val="tx1"/>
                </a:solidFill>
              </a:rPr>
              <a:t>	Unfinished Business</a:t>
            </a:r>
          </a:p>
          <a:p>
            <a:pPr>
              <a:spcBef>
                <a:spcPct val="0"/>
              </a:spcBef>
              <a:buFontTx/>
              <a:buNone/>
              <a:defRPr/>
            </a:pPr>
            <a:r>
              <a:rPr lang="en-US" sz="1400" b="0" dirty="0">
                <a:solidFill>
                  <a:schemeClr val="tx1"/>
                </a:solidFill>
              </a:rPr>
              <a:t>	New Business</a:t>
            </a:r>
          </a:p>
          <a:p>
            <a:pPr>
              <a:spcBef>
                <a:spcPct val="0"/>
              </a:spcBef>
              <a:buFontTx/>
              <a:buNone/>
              <a:defRPr/>
            </a:pPr>
            <a:r>
              <a:rPr lang="en-US" sz="1400" b="0" dirty="0">
                <a:solidFill>
                  <a:schemeClr val="tx1"/>
                </a:solidFill>
              </a:rPr>
              <a:t>	Announcements</a:t>
            </a:r>
          </a:p>
          <a:p>
            <a:pPr>
              <a:spcBef>
                <a:spcPct val="0"/>
              </a:spcBef>
              <a:buFontTx/>
              <a:buNone/>
              <a:defRPr/>
            </a:pPr>
            <a:r>
              <a:rPr lang="en-US" sz="1400" b="0" dirty="0">
                <a:solidFill>
                  <a:schemeClr val="tx1"/>
                </a:solidFill>
              </a:rPr>
              <a:t>	Adjournment</a:t>
            </a:r>
          </a:p>
          <a:p>
            <a:pPr>
              <a:buFontTx/>
              <a:buNone/>
              <a:defRPr/>
            </a:pPr>
            <a:r>
              <a:rPr lang="en-US" sz="2000" b="1" dirty="0">
                <a:solidFill>
                  <a:schemeClr val="accent1"/>
                </a:solidFill>
              </a:rPr>
              <a:t>Program or Education</a:t>
            </a:r>
            <a:endParaRPr lang="en-US" dirty="0"/>
          </a:p>
          <a:p>
            <a:pPr>
              <a:spcBef>
                <a:spcPct val="0"/>
              </a:spcBef>
              <a:buFontTx/>
              <a:buNone/>
              <a:defRPr/>
            </a:pPr>
            <a:r>
              <a:rPr lang="en-US" sz="1400" dirty="0"/>
              <a:t>	</a:t>
            </a:r>
            <a:r>
              <a:rPr lang="en-US" sz="1400" b="0" dirty="0">
                <a:solidFill>
                  <a:schemeClr val="tx1"/>
                </a:solidFill>
              </a:rPr>
              <a:t>Talks &amp; Demonstrations by Members</a:t>
            </a:r>
          </a:p>
          <a:p>
            <a:pPr>
              <a:spcBef>
                <a:spcPct val="0"/>
              </a:spcBef>
              <a:buFontTx/>
              <a:buNone/>
              <a:defRPr/>
            </a:pPr>
            <a:r>
              <a:rPr lang="en-US" sz="1400" b="0" dirty="0">
                <a:solidFill>
                  <a:schemeClr val="tx1"/>
                </a:solidFill>
              </a:rPr>
              <a:t>	Judging Activity or Project Lesson</a:t>
            </a:r>
          </a:p>
          <a:p>
            <a:pPr>
              <a:spcBef>
                <a:spcPct val="0"/>
              </a:spcBef>
              <a:buFontTx/>
              <a:buNone/>
              <a:defRPr/>
            </a:pPr>
            <a:r>
              <a:rPr lang="en-US" sz="1400" b="0" dirty="0">
                <a:solidFill>
                  <a:schemeClr val="tx1"/>
                </a:solidFill>
              </a:rPr>
              <a:t>	Opportunities to Learn by Doing</a:t>
            </a:r>
          </a:p>
          <a:p>
            <a:pPr>
              <a:spcBef>
                <a:spcPct val="0"/>
              </a:spcBef>
              <a:buFontTx/>
              <a:buNone/>
              <a:defRPr/>
            </a:pPr>
            <a:r>
              <a:rPr lang="en-US" sz="1400" b="0" dirty="0">
                <a:solidFill>
                  <a:schemeClr val="tx1"/>
                </a:solidFill>
              </a:rPr>
              <a:t>	Guest Speakers, Films, etc.</a:t>
            </a:r>
          </a:p>
          <a:p>
            <a:pPr>
              <a:spcBef>
                <a:spcPct val="0"/>
              </a:spcBef>
              <a:buFontTx/>
              <a:buNone/>
              <a:defRPr/>
            </a:pPr>
            <a:r>
              <a:rPr lang="en-US" sz="1400" b="0" dirty="0">
                <a:solidFill>
                  <a:schemeClr val="tx1"/>
                </a:solidFill>
              </a:rPr>
              <a:t>	Special Tours or Group Activities</a:t>
            </a:r>
          </a:p>
          <a:p>
            <a:pPr>
              <a:buFontTx/>
              <a:buNone/>
              <a:defRPr/>
            </a:pPr>
            <a:r>
              <a:rPr lang="en-US" sz="2000" b="1" dirty="0">
                <a:solidFill>
                  <a:srgbClr val="808080"/>
                </a:solidFill>
                <a:effectLst>
                  <a:outerShdw blurRad="38100" dist="38100" dir="2700000" algn="tl">
                    <a:srgbClr val="C0C0C0"/>
                  </a:outerShdw>
                </a:effectLst>
              </a:rPr>
              <a:t>Recreation &amp; Refreshments</a:t>
            </a:r>
            <a:endParaRPr lang="en-US" dirty="0">
              <a:solidFill>
                <a:srgbClr val="808080"/>
              </a:solidFill>
            </a:endParaRPr>
          </a:p>
          <a:p>
            <a:pPr>
              <a:spcBef>
                <a:spcPct val="0"/>
              </a:spcBef>
              <a:buFontTx/>
              <a:buNone/>
              <a:defRPr/>
            </a:pPr>
            <a:r>
              <a:rPr lang="en-US" sz="1400" dirty="0"/>
              <a:t>	</a:t>
            </a:r>
            <a:r>
              <a:rPr lang="en-US" sz="1400" b="0" dirty="0">
                <a:solidFill>
                  <a:schemeClr val="tx1"/>
                </a:solidFill>
              </a:rPr>
              <a:t>Games, skits, plays, parties, songs, etc..</a:t>
            </a:r>
          </a:p>
          <a:p>
            <a:pPr>
              <a:spcBef>
                <a:spcPct val="0"/>
              </a:spcBef>
              <a:buFontTx/>
              <a:buNone/>
              <a:defRPr/>
            </a:pPr>
            <a:r>
              <a:rPr lang="en-US" sz="1400" b="0" dirty="0">
                <a:solidFill>
                  <a:schemeClr val="tx1"/>
                </a:solidFill>
              </a:rPr>
              <a:t>	Snacks or meal</a:t>
            </a:r>
            <a:endParaRPr lang="en-US" b="0" dirty="0">
              <a:solidFill>
                <a:schemeClr val="tx1"/>
              </a:solidFill>
            </a:endParaRPr>
          </a:p>
        </p:txBody>
      </p:sp>
      <p:grpSp>
        <p:nvGrpSpPr>
          <p:cNvPr id="2" name="Group 1">
            <a:extLst>
              <a:ext uri="{FF2B5EF4-FFF2-40B4-BE49-F238E27FC236}">
                <a16:creationId xmlns:a16="http://schemas.microsoft.com/office/drawing/2014/main" id="{E4B48E03-F45A-47AD-89E6-5985438A6DE6}"/>
              </a:ext>
            </a:extLst>
          </p:cNvPr>
          <p:cNvGrpSpPr/>
          <p:nvPr/>
        </p:nvGrpSpPr>
        <p:grpSpPr>
          <a:xfrm>
            <a:off x="6750447" y="1265238"/>
            <a:ext cx="4596736" cy="3949513"/>
            <a:chOff x="6310948" y="2133632"/>
            <a:chExt cx="4335274" cy="3478369"/>
          </a:xfrm>
        </p:grpSpPr>
        <p:graphicFrame>
          <p:nvGraphicFramePr>
            <p:cNvPr id="6" name="Object 4"/>
            <p:cNvGraphicFramePr>
              <a:graphicFrameLocks noChangeAspect="1"/>
            </p:cNvGraphicFramePr>
            <p:nvPr>
              <p:extLst>
                <p:ext uri="{D42A27DB-BD31-4B8C-83A1-F6EECF244321}">
                  <p14:modId xmlns:p14="http://schemas.microsoft.com/office/powerpoint/2010/main" val="3132333051"/>
                </p:ext>
              </p:extLst>
            </p:nvPr>
          </p:nvGraphicFramePr>
          <p:xfrm>
            <a:off x="6341461" y="2133632"/>
            <a:ext cx="4043299" cy="3478369"/>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6310948" y="2192476"/>
              <a:ext cx="4335274" cy="3217724"/>
              <a:chOff x="4343400" y="2192476"/>
              <a:chExt cx="4335274" cy="3217724"/>
            </a:xfrm>
          </p:grpSpPr>
          <p:sp>
            <p:nvSpPr>
              <p:cNvPr id="22534" name="Text Box 6"/>
              <p:cNvSpPr txBox="1">
                <a:spLocks noChangeArrowheads="1"/>
              </p:cNvSpPr>
              <p:nvPr/>
            </p:nvSpPr>
            <p:spPr bwMode="auto">
              <a:xfrm>
                <a:off x="4343400" y="4953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spcBef>
                    <a:spcPct val="50000"/>
                  </a:spcBef>
                  <a:buFontTx/>
                  <a:buNone/>
                </a:pPr>
                <a:r>
                  <a:rPr lang="en-US" altLang="en-US" sz="2400" b="1" dirty="0">
                    <a:solidFill>
                      <a:schemeClr val="accent2"/>
                    </a:solidFill>
                    <a:latin typeface="Roboto" panose="02000000000000000000" pitchFamily="2" charset="0"/>
                    <a:ea typeface="Roboto" panose="02000000000000000000" pitchFamily="2" charset="0"/>
                  </a:rPr>
                  <a:t>Business</a:t>
                </a:r>
                <a:endParaRPr lang="en-US" altLang="en-US" sz="2400" dirty="0">
                  <a:latin typeface="Roboto" panose="02000000000000000000" pitchFamily="2" charset="0"/>
                  <a:ea typeface="Roboto" panose="02000000000000000000" pitchFamily="2" charset="0"/>
                </a:endParaRPr>
              </a:p>
            </p:txBody>
          </p:sp>
          <p:sp>
            <p:nvSpPr>
              <p:cNvPr id="174087" name="Text Box 7"/>
              <p:cNvSpPr txBox="1">
                <a:spLocks noChangeArrowheads="1"/>
              </p:cNvSpPr>
              <p:nvPr/>
            </p:nvSpPr>
            <p:spPr bwMode="auto">
              <a:xfrm>
                <a:off x="4343400" y="2192476"/>
                <a:ext cx="1828800" cy="461665"/>
              </a:xfrm>
              <a:prstGeom prst="rect">
                <a:avLst/>
              </a:prstGeom>
              <a:noFill/>
              <a:ln w="9525">
                <a:noFill/>
                <a:miter lim="800000"/>
                <a:headEnd/>
                <a:tailEnd/>
              </a:ln>
              <a:effectLst/>
            </p:spPr>
            <p:txBody>
              <a:bodyPr>
                <a:spAutoFit/>
              </a:bodyPr>
              <a:lstStyle/>
              <a:p>
                <a:pPr>
                  <a:spcBef>
                    <a:spcPct val="50000"/>
                  </a:spcBef>
                  <a:defRPr/>
                </a:pPr>
                <a:r>
                  <a:rPr lang="en-US" sz="2400" b="1" dirty="0">
                    <a:solidFill>
                      <a:srgbClr val="808080"/>
                    </a:solidFill>
                    <a:effectLst>
                      <a:outerShdw blurRad="38100" dist="38100" dir="2700000" algn="tl">
                        <a:srgbClr val="C0C0C0"/>
                      </a:outerShdw>
                    </a:effectLst>
                    <a:latin typeface="Roboto" panose="02000000000000000000" pitchFamily="2" charset="0"/>
                    <a:ea typeface="Roboto" panose="02000000000000000000" pitchFamily="2" charset="0"/>
                  </a:rPr>
                  <a:t>Recreation</a:t>
                </a:r>
                <a:endParaRPr lang="en-US" sz="2400" dirty="0">
                  <a:solidFill>
                    <a:srgbClr val="808080"/>
                  </a:solidFill>
                  <a:latin typeface="Roboto" panose="02000000000000000000" pitchFamily="2" charset="0"/>
                  <a:ea typeface="Roboto" panose="02000000000000000000" pitchFamily="2" charset="0"/>
                </a:endParaRPr>
              </a:p>
            </p:txBody>
          </p:sp>
          <p:sp>
            <p:nvSpPr>
              <p:cNvPr id="22536" name="Text Box 8"/>
              <p:cNvSpPr txBox="1">
                <a:spLocks noChangeArrowheads="1"/>
              </p:cNvSpPr>
              <p:nvPr/>
            </p:nvSpPr>
            <p:spPr bwMode="auto">
              <a:xfrm>
                <a:off x="7002274" y="26666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spcBef>
                    <a:spcPct val="50000"/>
                  </a:spcBef>
                  <a:buFontTx/>
                  <a:buNone/>
                </a:pPr>
                <a:r>
                  <a:rPr lang="en-US" altLang="en-US" sz="2400" b="1" dirty="0">
                    <a:solidFill>
                      <a:schemeClr val="accent1"/>
                    </a:solidFill>
                    <a:latin typeface="Roboto" panose="02000000000000000000" pitchFamily="2" charset="0"/>
                    <a:ea typeface="Roboto" panose="02000000000000000000" pitchFamily="2" charset="0"/>
                  </a:rPr>
                  <a:t>Education</a:t>
                </a:r>
                <a:endParaRPr lang="en-US" altLang="en-US" sz="2400" dirty="0">
                  <a:latin typeface="Roboto" panose="02000000000000000000" pitchFamily="2" charset="0"/>
                  <a:ea typeface="Roboto" panose="02000000000000000000" pitchFamily="2" charset="0"/>
                </a:endParaRPr>
              </a:p>
            </p:txBody>
          </p:sp>
          <p:sp>
            <p:nvSpPr>
              <p:cNvPr id="22537" name="Text Box 9"/>
              <p:cNvSpPr txBox="1">
                <a:spLocks noChangeArrowheads="1"/>
              </p:cNvSpPr>
              <p:nvPr/>
            </p:nvSpPr>
            <p:spPr bwMode="auto">
              <a:xfrm>
                <a:off x="6654136" y="3547924"/>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spcBef>
                    <a:spcPct val="50000"/>
                  </a:spcBef>
                  <a:buFontTx/>
                  <a:buNone/>
                </a:pPr>
                <a:r>
                  <a:rPr lang="en-US" altLang="en-US" sz="2400" dirty="0">
                    <a:solidFill>
                      <a:schemeClr val="bg1"/>
                    </a:solidFill>
                    <a:latin typeface="Arial" charset="0"/>
                  </a:rPr>
                  <a:t>50%</a:t>
                </a:r>
              </a:p>
            </p:txBody>
          </p:sp>
          <p:sp>
            <p:nvSpPr>
              <p:cNvPr id="22538" name="Text Box 10"/>
              <p:cNvSpPr txBox="1">
                <a:spLocks noChangeArrowheads="1"/>
              </p:cNvSpPr>
              <p:nvPr/>
            </p:nvSpPr>
            <p:spPr bwMode="auto">
              <a:xfrm>
                <a:off x="5334000" y="3297319"/>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spcBef>
                    <a:spcPct val="50000"/>
                  </a:spcBef>
                  <a:buFontTx/>
                  <a:buNone/>
                </a:pPr>
                <a:r>
                  <a:rPr lang="en-US" altLang="en-US" sz="2400" dirty="0">
                    <a:solidFill>
                      <a:schemeClr val="bg1"/>
                    </a:solidFill>
                    <a:latin typeface="Arial" charset="0"/>
                  </a:rPr>
                  <a:t>33%</a:t>
                </a:r>
              </a:p>
            </p:txBody>
          </p:sp>
          <p:sp>
            <p:nvSpPr>
              <p:cNvPr id="22539" name="Text Box 11"/>
              <p:cNvSpPr txBox="1">
                <a:spLocks noChangeArrowheads="1"/>
              </p:cNvSpPr>
              <p:nvPr/>
            </p:nvSpPr>
            <p:spPr bwMode="auto">
              <a:xfrm>
                <a:off x="5562600" y="388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spcBef>
                    <a:spcPct val="50000"/>
                  </a:spcBef>
                  <a:buFontTx/>
                  <a:buNone/>
                </a:pPr>
                <a:r>
                  <a:rPr lang="en-US" altLang="en-US" sz="2400">
                    <a:solidFill>
                      <a:schemeClr val="bg1"/>
                    </a:solidFill>
                    <a:latin typeface="Arial" charset="0"/>
                  </a:rPr>
                  <a:t>17%</a:t>
                </a:r>
                <a:endParaRPr lang="en-US" altLang="en-US" sz="2400">
                  <a:latin typeface="Arial" charset="0"/>
                </a:endParaRPr>
              </a:p>
            </p:txBody>
          </p:sp>
        </p:grpSp>
      </p:grpSp>
      <p:sp>
        <p:nvSpPr>
          <p:cNvPr id="22540" name="Text Box 12"/>
          <p:cNvSpPr txBox="1">
            <a:spLocks noChangeArrowheads="1"/>
          </p:cNvSpPr>
          <p:nvPr/>
        </p:nvSpPr>
        <p:spPr bwMode="auto">
          <a:xfrm>
            <a:off x="3200400" y="990600"/>
            <a:ext cx="2286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a:spcBef>
                <a:spcPct val="50000"/>
              </a:spcBef>
              <a:buFontTx/>
              <a:buNone/>
            </a:pPr>
            <a:endParaRPr lang="en-US" altLang="en-US" sz="1200">
              <a:latin typeface="Arial" charset="0"/>
            </a:endParaRPr>
          </a:p>
        </p:txBody>
      </p:sp>
      <p:sp>
        <p:nvSpPr>
          <p:cNvPr id="17" name="Text Placeholder 3">
            <a:extLst>
              <a:ext uri="{FF2B5EF4-FFF2-40B4-BE49-F238E27FC236}">
                <a16:creationId xmlns:a16="http://schemas.microsoft.com/office/drawing/2014/main" id="{15D8E707-D967-48B0-8E90-8D7ADB9D25B7}"/>
              </a:ext>
            </a:extLst>
          </p:cNvPr>
          <p:cNvSpPr txBox="1">
            <a:spLocks/>
          </p:cNvSpPr>
          <p:nvPr/>
        </p:nvSpPr>
        <p:spPr>
          <a:xfrm>
            <a:off x="575153" y="580393"/>
            <a:ext cx="10515600" cy="42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cap="all" dirty="0">
                <a:solidFill>
                  <a:srgbClr val="63666A"/>
                </a:solidFill>
                <a:latin typeface="Roboto" panose="02000000000000000000" pitchFamily="2" charset="0"/>
                <a:ea typeface="Roboto" panose="02000000000000000000" pitchFamily="2" charset="0"/>
              </a:rPr>
              <a:t>4-H Club Meeting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1"/>
          </p:nvPr>
        </p:nvSpPr>
        <p:spPr>
          <a:xfrm>
            <a:off x="8551333" y="1465957"/>
            <a:ext cx="3141881" cy="3908762"/>
          </a:xfrm>
        </p:spPr>
        <p:txBody>
          <a:bodyPr/>
          <a:lstStyle/>
          <a:p>
            <a:pPr marL="285750" indent="-285750">
              <a:lnSpc>
                <a:spcPct val="100000"/>
              </a:lnSpc>
              <a:spcBef>
                <a:spcPts val="0"/>
              </a:spcBef>
              <a:spcAft>
                <a:spcPts val="1200"/>
              </a:spcAft>
              <a:buClr>
                <a:srgbClr val="00B050"/>
              </a:buClr>
              <a:buFont typeface="Wingdings" panose="05000000000000000000" pitchFamily="2" charset="2"/>
              <a:buChar char="§"/>
            </a:pPr>
            <a:r>
              <a:rPr lang="en-US" dirty="0"/>
              <a:t>4-H On TRAC Guide – Youth involved in planning process. </a:t>
            </a:r>
          </a:p>
          <a:p>
            <a:pPr marL="285750" indent="-285750">
              <a:lnSpc>
                <a:spcPct val="100000"/>
              </a:lnSpc>
              <a:spcBef>
                <a:spcPts val="0"/>
              </a:spcBef>
              <a:spcAft>
                <a:spcPts val="1200"/>
              </a:spcAft>
              <a:buClr>
                <a:srgbClr val="00B050"/>
              </a:buClr>
              <a:buFont typeface="Wingdings" panose="05000000000000000000" pitchFamily="2" charset="2"/>
              <a:buChar char="§"/>
            </a:pPr>
            <a:r>
              <a:rPr lang="en-US" dirty="0"/>
              <a:t>Officer Training – club lead by youth</a:t>
            </a:r>
          </a:p>
          <a:p>
            <a:pPr marL="285750" indent="-285750">
              <a:lnSpc>
                <a:spcPct val="100000"/>
              </a:lnSpc>
              <a:spcBef>
                <a:spcPts val="0"/>
              </a:spcBef>
              <a:spcAft>
                <a:spcPts val="1200"/>
              </a:spcAft>
              <a:buClr>
                <a:srgbClr val="00B050"/>
              </a:buClr>
              <a:buFont typeface="Wingdings" panose="05000000000000000000" pitchFamily="2" charset="2"/>
              <a:buChar char="§"/>
            </a:pPr>
            <a:r>
              <a:rPr lang="en-US" dirty="0"/>
              <a:t>Education, Fun,  and Social</a:t>
            </a:r>
          </a:p>
          <a:p>
            <a:pPr marL="285750" indent="-285750">
              <a:lnSpc>
                <a:spcPct val="100000"/>
              </a:lnSpc>
              <a:spcBef>
                <a:spcPts val="0"/>
              </a:spcBef>
              <a:spcAft>
                <a:spcPts val="1200"/>
              </a:spcAft>
              <a:buClr>
                <a:srgbClr val="00B050"/>
              </a:buClr>
              <a:buFont typeface="Wingdings" panose="05000000000000000000" pitchFamily="2" charset="2"/>
              <a:buChar char="§"/>
            </a:pPr>
            <a:r>
              <a:rPr lang="en-US" dirty="0"/>
              <a:t>Financial Management</a:t>
            </a:r>
          </a:p>
          <a:p>
            <a:pPr marL="285750" indent="-285750">
              <a:lnSpc>
                <a:spcPct val="100000"/>
              </a:lnSpc>
              <a:spcBef>
                <a:spcPts val="0"/>
              </a:spcBef>
              <a:spcAft>
                <a:spcPts val="1200"/>
              </a:spcAft>
              <a:buClr>
                <a:srgbClr val="00B050"/>
              </a:buClr>
              <a:buFont typeface="Wingdings" panose="05000000000000000000" pitchFamily="2" charset="2"/>
              <a:buChar char="§"/>
            </a:pPr>
            <a:r>
              <a:rPr lang="en-US" dirty="0"/>
              <a:t>Service-Learning Opportunities</a:t>
            </a:r>
          </a:p>
          <a:p>
            <a:pPr marL="285750" indent="-285750">
              <a:lnSpc>
                <a:spcPct val="100000"/>
              </a:lnSpc>
              <a:spcBef>
                <a:spcPts val="0"/>
              </a:spcBef>
              <a:spcAft>
                <a:spcPts val="1200"/>
              </a:spcAft>
              <a:buClr>
                <a:srgbClr val="00B050"/>
              </a:buClr>
              <a:buFont typeface="Wingdings" panose="05000000000000000000" pitchFamily="2" charset="2"/>
              <a:buChar char="§"/>
            </a:pPr>
            <a:r>
              <a:rPr lang="en-US" dirty="0"/>
              <a:t>Charter Renewed Annually</a:t>
            </a:r>
          </a:p>
        </p:txBody>
      </p:sp>
      <p:pic>
        <p:nvPicPr>
          <p:cNvPr id="8" name="Picture Placeholder 7">
            <a:extLst>
              <a:ext uri="{FF2B5EF4-FFF2-40B4-BE49-F238E27FC236}">
                <a16:creationId xmlns:a16="http://schemas.microsoft.com/office/drawing/2014/main" id="{749C1BD3-8B19-4CE9-8390-6A63D1B15EDD}"/>
              </a:ext>
            </a:extLst>
          </p:cNvPr>
          <p:cNvPicPr>
            <a:picLocks noGrp="1" noChangeAspect="1"/>
          </p:cNvPicPr>
          <p:nvPr>
            <p:ph type="pic" idx="1"/>
          </p:nvPr>
        </p:nvPicPr>
        <p:blipFill rotWithShape="1">
          <a:blip r:embed="rId3"/>
          <a:srcRect t="3895" b="3895"/>
          <a:stretch/>
        </p:blipFill>
        <p:spPr>
          <a:xfrm>
            <a:off x="1113355" y="1365161"/>
            <a:ext cx="3467883" cy="4108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a:extLst>
              <a:ext uri="{FF2B5EF4-FFF2-40B4-BE49-F238E27FC236}">
                <a16:creationId xmlns:a16="http://schemas.microsoft.com/office/drawing/2014/main" id="{94F4A228-F10B-4C44-9114-E6597BFC350A}"/>
              </a:ext>
            </a:extLst>
          </p:cNvPr>
          <p:cNvSpPr>
            <a:spLocks noGrp="1"/>
          </p:cNvSpPr>
          <p:nvPr>
            <p:ph type="body" idx="13"/>
          </p:nvPr>
        </p:nvSpPr>
        <p:spPr/>
        <p:txBody>
          <a:bodyPr/>
          <a:lstStyle/>
          <a:p>
            <a:r>
              <a:rPr lang="en-US" cap="all" dirty="0"/>
              <a:t>Chartered 4-H Club</a:t>
            </a:r>
          </a:p>
        </p:txBody>
      </p:sp>
      <p:pic>
        <p:nvPicPr>
          <p:cNvPr id="12" name="Picture 11">
            <a:extLst>
              <a:ext uri="{FF2B5EF4-FFF2-40B4-BE49-F238E27FC236}">
                <a16:creationId xmlns:a16="http://schemas.microsoft.com/office/drawing/2014/main" id="{FFE185FB-37F6-47B5-AA9D-0FEC7032189F}"/>
              </a:ext>
            </a:extLst>
          </p:cNvPr>
          <p:cNvPicPr>
            <a:picLocks noChangeAspect="1"/>
          </p:cNvPicPr>
          <p:nvPr/>
        </p:nvPicPr>
        <p:blipFill>
          <a:blip r:embed="rId4"/>
          <a:stretch>
            <a:fillRect/>
          </a:stretch>
        </p:blipFill>
        <p:spPr>
          <a:xfrm>
            <a:off x="3665808" y="1648496"/>
            <a:ext cx="4187577" cy="32182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54401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1"/>
          </p:nvPr>
        </p:nvSpPr>
        <p:spPr>
          <a:xfrm>
            <a:off x="876823" y="1823182"/>
            <a:ext cx="7211109" cy="3739485"/>
          </a:xfrm>
        </p:spPr>
        <p:txBody>
          <a:bodyPr/>
          <a:lstStyle/>
          <a:p>
            <a:pPr marL="514350" indent="-514350">
              <a:lnSpc>
                <a:spcPct val="100000"/>
              </a:lnSpc>
              <a:spcBef>
                <a:spcPts val="0"/>
              </a:spcBef>
              <a:spcAft>
                <a:spcPts val="600"/>
              </a:spcAft>
              <a:buClr>
                <a:srgbClr val="00B050"/>
              </a:buClr>
              <a:buFont typeface="Wingdings" panose="05000000000000000000" pitchFamily="2" charset="2"/>
              <a:buChar char="ü"/>
            </a:pPr>
            <a:r>
              <a:rPr lang="en-US" sz="2300" dirty="0"/>
              <a:t>Monthly Planning Guides</a:t>
            </a:r>
          </a:p>
          <a:p>
            <a:pPr marL="514350" indent="-514350">
              <a:lnSpc>
                <a:spcPct val="100000"/>
              </a:lnSpc>
              <a:spcBef>
                <a:spcPts val="0"/>
              </a:spcBef>
              <a:spcAft>
                <a:spcPts val="600"/>
              </a:spcAft>
              <a:buClr>
                <a:srgbClr val="00B050"/>
              </a:buClr>
              <a:buFont typeface="Wingdings" panose="05000000000000000000" pitchFamily="2" charset="2"/>
              <a:buChar char="ü"/>
            </a:pPr>
            <a:r>
              <a:rPr lang="en-US" sz="2300" dirty="0"/>
              <a:t>Actively recruit and retain membership through regularly scheduled quality meetings</a:t>
            </a:r>
          </a:p>
          <a:p>
            <a:pPr marL="514350" indent="-514350">
              <a:lnSpc>
                <a:spcPct val="100000"/>
              </a:lnSpc>
              <a:spcBef>
                <a:spcPts val="0"/>
              </a:spcBef>
              <a:spcAft>
                <a:spcPts val="600"/>
              </a:spcAft>
              <a:buClr>
                <a:srgbClr val="00B050"/>
              </a:buClr>
              <a:buFont typeface="Wingdings" panose="05000000000000000000" pitchFamily="2" charset="2"/>
              <a:buChar char="ü"/>
            </a:pPr>
            <a:r>
              <a:rPr lang="en-US" sz="2300" dirty="0"/>
              <a:t>Annual Club End-of-Year Evaluation and/or report</a:t>
            </a:r>
          </a:p>
          <a:p>
            <a:pPr marL="514350" indent="-514350">
              <a:lnSpc>
                <a:spcPct val="100000"/>
              </a:lnSpc>
              <a:spcBef>
                <a:spcPts val="0"/>
              </a:spcBef>
              <a:spcAft>
                <a:spcPts val="600"/>
              </a:spcAft>
              <a:buClr>
                <a:srgbClr val="00B050"/>
              </a:buClr>
              <a:buFont typeface="Wingdings" panose="05000000000000000000" pitchFamily="2" charset="2"/>
              <a:buChar char="ü"/>
            </a:pPr>
            <a:r>
              <a:rPr lang="en-US" sz="2300" dirty="0"/>
              <a:t>Annual Financial Accounting</a:t>
            </a:r>
          </a:p>
          <a:p>
            <a:pPr marL="514350" indent="-514350">
              <a:lnSpc>
                <a:spcPct val="100000"/>
              </a:lnSpc>
              <a:spcBef>
                <a:spcPts val="0"/>
              </a:spcBef>
              <a:spcAft>
                <a:spcPts val="600"/>
              </a:spcAft>
              <a:buClr>
                <a:srgbClr val="00B050"/>
              </a:buClr>
              <a:buFont typeface="Wingdings" panose="05000000000000000000" pitchFamily="2" charset="2"/>
              <a:buChar char="ü"/>
            </a:pPr>
            <a:r>
              <a:rPr lang="en-US" sz="2300" dirty="0"/>
              <a:t>Annual enrollment with healthy youth-adult ratio</a:t>
            </a:r>
          </a:p>
          <a:p>
            <a:pPr marL="514350" indent="-514350">
              <a:lnSpc>
                <a:spcPct val="100000"/>
              </a:lnSpc>
              <a:spcBef>
                <a:spcPts val="0"/>
              </a:spcBef>
              <a:spcAft>
                <a:spcPts val="600"/>
              </a:spcAft>
              <a:buClr>
                <a:srgbClr val="00B050"/>
              </a:buClr>
              <a:buFont typeface="Wingdings" panose="05000000000000000000" pitchFamily="2" charset="2"/>
              <a:buChar char="ü"/>
            </a:pPr>
            <a:r>
              <a:rPr lang="en-US" sz="2300" dirty="0"/>
              <a:t>Parent/volunteer(s) attending PV Continuing Education</a:t>
            </a:r>
          </a:p>
          <a:p>
            <a:pPr marL="514350" indent="-514350">
              <a:lnSpc>
                <a:spcPct val="100000"/>
              </a:lnSpc>
              <a:spcBef>
                <a:spcPts val="0"/>
              </a:spcBef>
              <a:spcAft>
                <a:spcPts val="600"/>
              </a:spcAft>
              <a:buClr>
                <a:srgbClr val="00B050"/>
              </a:buClr>
              <a:buFont typeface="Wingdings" panose="05000000000000000000" pitchFamily="2" charset="2"/>
              <a:buChar char="ü"/>
            </a:pPr>
            <a:r>
              <a:rPr lang="en-US" sz="2300" dirty="0"/>
              <a:t>Club represented at County PVA</a:t>
            </a:r>
          </a:p>
        </p:txBody>
      </p:sp>
      <p:sp>
        <p:nvSpPr>
          <p:cNvPr id="4" name="Text Placeholder 3">
            <a:extLst>
              <a:ext uri="{FF2B5EF4-FFF2-40B4-BE49-F238E27FC236}">
                <a16:creationId xmlns:a16="http://schemas.microsoft.com/office/drawing/2014/main" id="{78F67229-B5B1-428F-8F8D-F7A2DBEFD6D4}"/>
              </a:ext>
            </a:extLst>
          </p:cNvPr>
          <p:cNvSpPr>
            <a:spLocks noGrp="1"/>
          </p:cNvSpPr>
          <p:nvPr>
            <p:ph type="body" idx="1"/>
          </p:nvPr>
        </p:nvSpPr>
        <p:spPr/>
        <p:txBody>
          <a:bodyPr/>
          <a:lstStyle/>
          <a:p>
            <a:r>
              <a:rPr lang="en-US" dirty="0"/>
              <a:t>GUIDELINES</a:t>
            </a:r>
          </a:p>
        </p:txBody>
      </p:sp>
      <p:sp>
        <p:nvSpPr>
          <p:cNvPr id="2" name="Title 1"/>
          <p:cNvSpPr>
            <a:spLocks noGrp="1"/>
          </p:cNvSpPr>
          <p:nvPr>
            <p:ph type="title"/>
          </p:nvPr>
        </p:nvSpPr>
        <p:spPr/>
        <p:txBody>
          <a:bodyPr/>
          <a:lstStyle/>
          <a:p>
            <a:pPr algn="l"/>
            <a:r>
              <a:rPr lang="en-US" dirty="0"/>
              <a:t>Charter Renewal</a:t>
            </a:r>
          </a:p>
        </p:txBody>
      </p:sp>
      <p:pic>
        <p:nvPicPr>
          <p:cNvPr id="8" name="Picture 7" descr="A person standing in front of a group of people sitting at desks&#10;&#10;Description automatically generated with medium confidence">
            <a:extLst>
              <a:ext uri="{FF2B5EF4-FFF2-40B4-BE49-F238E27FC236}">
                <a16:creationId xmlns:a16="http://schemas.microsoft.com/office/drawing/2014/main" id="{D437433D-86AD-4025-A463-2C0B50191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897" y="3086872"/>
            <a:ext cx="3254704" cy="2172515"/>
          </a:xfrm>
          <a:prstGeom prst="rect">
            <a:avLst/>
          </a:prstGeom>
        </p:spPr>
      </p:pic>
      <p:pic>
        <p:nvPicPr>
          <p:cNvPr id="6" name="Picture 5" descr="A group of people sitting around a table&#10;&#10;Description automatically generated">
            <a:extLst>
              <a:ext uri="{FF2B5EF4-FFF2-40B4-BE49-F238E27FC236}">
                <a16:creationId xmlns:a16="http://schemas.microsoft.com/office/drawing/2014/main" id="{AF6FB997-0CE1-4539-A19B-738ADDA5C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897" y="736924"/>
            <a:ext cx="3254704" cy="2172515"/>
          </a:xfrm>
          <a:prstGeom prst="rect">
            <a:avLst/>
          </a:prstGeom>
        </p:spPr>
      </p:pic>
    </p:spTree>
    <p:extLst>
      <p:ext uri="{BB962C8B-B14F-4D97-AF65-F5344CB8AC3E}">
        <p14:creationId xmlns:p14="http://schemas.microsoft.com/office/powerpoint/2010/main" val="228910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sz="half" idx="10"/>
          </p:nvPr>
        </p:nvSpPr>
        <p:spPr>
          <a:xfrm>
            <a:off x="685912" y="1343397"/>
            <a:ext cx="3755000" cy="4450322"/>
          </a:xfrm>
        </p:spPr>
        <p:txBody>
          <a:bodyPr rtlCol="0">
            <a:noAutofit/>
          </a:bodyPr>
          <a:lstStyle/>
          <a:p>
            <a:pPr>
              <a:lnSpc>
                <a:spcPct val="100000"/>
              </a:lnSpc>
              <a:spcBef>
                <a:spcPct val="0"/>
              </a:spcBef>
              <a:spcAft>
                <a:spcPts val="300"/>
              </a:spcAft>
              <a:buNone/>
              <a:defRPr/>
            </a:pPr>
            <a:r>
              <a:rPr lang="en-US" sz="1400" dirty="0"/>
              <a:t>Ten little members standing in a line.</a:t>
            </a:r>
          </a:p>
          <a:p>
            <a:pPr>
              <a:lnSpc>
                <a:spcPct val="100000"/>
              </a:lnSpc>
              <a:spcBef>
                <a:spcPct val="0"/>
              </a:spcBef>
              <a:spcAft>
                <a:spcPts val="300"/>
              </a:spcAft>
              <a:buNone/>
              <a:defRPr/>
            </a:pPr>
            <a:r>
              <a:rPr lang="en-US" sz="1400" dirty="0"/>
              <a:t>One disliked the president, then there were nine.</a:t>
            </a:r>
          </a:p>
          <a:p>
            <a:pPr>
              <a:lnSpc>
                <a:spcPct val="100000"/>
              </a:lnSpc>
              <a:spcBef>
                <a:spcPct val="0"/>
              </a:spcBef>
              <a:spcAft>
                <a:spcPts val="300"/>
              </a:spcAft>
              <a:buNone/>
              <a:defRPr/>
            </a:pPr>
            <a:r>
              <a:rPr lang="en-US" sz="1400" dirty="0"/>
              <a:t>Nine ambitious members offered to work late.</a:t>
            </a:r>
          </a:p>
          <a:p>
            <a:pPr>
              <a:lnSpc>
                <a:spcPct val="100000"/>
              </a:lnSpc>
              <a:spcBef>
                <a:spcPct val="0"/>
              </a:spcBef>
              <a:spcAft>
                <a:spcPts val="300"/>
              </a:spcAft>
              <a:buNone/>
              <a:defRPr/>
            </a:pPr>
            <a:r>
              <a:rPr lang="en-US" sz="1400" dirty="0"/>
              <a:t>One forgot her promise, then there were eight.</a:t>
            </a:r>
          </a:p>
          <a:p>
            <a:pPr>
              <a:lnSpc>
                <a:spcPct val="100000"/>
              </a:lnSpc>
              <a:spcBef>
                <a:spcPct val="0"/>
              </a:spcBef>
              <a:spcAft>
                <a:spcPts val="300"/>
              </a:spcAft>
              <a:buNone/>
              <a:defRPr/>
            </a:pPr>
            <a:r>
              <a:rPr lang="en-US" sz="1400" dirty="0"/>
              <a:t>One lost enthusiasm, then there were seven.</a:t>
            </a:r>
          </a:p>
          <a:p>
            <a:pPr>
              <a:lnSpc>
                <a:spcPct val="100000"/>
              </a:lnSpc>
              <a:spcBef>
                <a:spcPct val="0"/>
              </a:spcBef>
              <a:spcAft>
                <a:spcPts val="300"/>
              </a:spcAft>
              <a:buNone/>
              <a:defRPr/>
            </a:pPr>
            <a:r>
              <a:rPr lang="en-US" sz="1400" dirty="0"/>
              <a:t>Seven loyal members got into a fix.</a:t>
            </a:r>
          </a:p>
          <a:p>
            <a:pPr>
              <a:lnSpc>
                <a:spcPct val="100000"/>
              </a:lnSpc>
              <a:spcBef>
                <a:spcPct val="0"/>
              </a:spcBef>
              <a:spcAft>
                <a:spcPts val="300"/>
              </a:spcAft>
              <a:buNone/>
              <a:defRPr/>
            </a:pPr>
            <a:r>
              <a:rPr lang="en-US" sz="1400" dirty="0"/>
              <a:t>They quarreled over programs, and then there were six.</a:t>
            </a:r>
          </a:p>
          <a:p>
            <a:pPr>
              <a:lnSpc>
                <a:spcPct val="100000"/>
              </a:lnSpc>
              <a:spcBef>
                <a:spcPct val="0"/>
              </a:spcBef>
              <a:spcAft>
                <a:spcPts val="300"/>
              </a:spcAft>
              <a:buNone/>
              <a:defRPr/>
            </a:pPr>
            <a:r>
              <a:rPr lang="en-US" sz="1400" dirty="0"/>
              <a:t>Six members remained with spirit and drive.</a:t>
            </a:r>
          </a:p>
          <a:p>
            <a:pPr>
              <a:lnSpc>
                <a:spcPct val="100000"/>
              </a:lnSpc>
              <a:spcBef>
                <a:spcPct val="0"/>
              </a:spcBef>
              <a:spcAft>
                <a:spcPts val="300"/>
              </a:spcAft>
              <a:buNone/>
              <a:defRPr/>
            </a:pPr>
            <a:r>
              <a:rPr lang="en-US" sz="1400" dirty="0"/>
              <a:t>One moved away, then there were five.</a:t>
            </a:r>
          </a:p>
          <a:p>
            <a:pPr>
              <a:lnSpc>
                <a:spcPct val="100000"/>
              </a:lnSpc>
              <a:spcBef>
                <a:spcPct val="0"/>
              </a:spcBef>
              <a:spcAft>
                <a:spcPts val="300"/>
              </a:spcAft>
              <a:buNone/>
              <a:defRPr/>
            </a:pPr>
            <a:r>
              <a:rPr lang="en-US" sz="1400" dirty="0"/>
              <a:t>Five steadfast members wished there were more.</a:t>
            </a:r>
          </a:p>
          <a:p>
            <a:pPr>
              <a:lnSpc>
                <a:spcPct val="100000"/>
              </a:lnSpc>
              <a:spcBef>
                <a:spcPct val="0"/>
              </a:spcBef>
              <a:spcAft>
                <a:spcPts val="300"/>
              </a:spcAft>
              <a:buNone/>
              <a:defRPr/>
            </a:pPr>
            <a:r>
              <a:rPr lang="en-US" sz="1400" dirty="0"/>
              <a:t>One became indifferent, then there were four.</a:t>
            </a:r>
          </a:p>
          <a:p>
            <a:pPr>
              <a:lnSpc>
                <a:spcPct val="100000"/>
              </a:lnSpc>
              <a:spcBef>
                <a:spcPct val="0"/>
              </a:spcBef>
              <a:spcAft>
                <a:spcPts val="300"/>
              </a:spcAft>
              <a:buNone/>
              <a:defRPr/>
            </a:pPr>
            <a:r>
              <a:rPr lang="en-US" sz="1400" dirty="0"/>
              <a:t>Four cheerful members who never disagree –‘til one complained of meetings; then there were three.</a:t>
            </a:r>
          </a:p>
        </p:txBody>
      </p:sp>
      <p:sp>
        <p:nvSpPr>
          <p:cNvPr id="2" name="Text Placeholder 1">
            <a:extLst>
              <a:ext uri="{FF2B5EF4-FFF2-40B4-BE49-F238E27FC236}">
                <a16:creationId xmlns:a16="http://schemas.microsoft.com/office/drawing/2014/main" id="{47FDA5F0-6E87-4DC4-AF96-2C978520737B}"/>
              </a:ext>
            </a:extLst>
          </p:cNvPr>
          <p:cNvSpPr>
            <a:spLocks noGrp="1"/>
          </p:cNvSpPr>
          <p:nvPr>
            <p:ph type="body" idx="1"/>
          </p:nvPr>
        </p:nvSpPr>
        <p:spPr/>
        <p:txBody>
          <a:bodyPr/>
          <a:lstStyle/>
          <a:p>
            <a:r>
              <a:rPr lang="en-US" dirty="0"/>
              <a:t>THE VALUE OF ONE MEMBER</a:t>
            </a:r>
          </a:p>
        </p:txBody>
      </p:sp>
      <p:sp>
        <p:nvSpPr>
          <p:cNvPr id="56322" name="Rectangle 2"/>
          <p:cNvSpPr>
            <a:spLocks noGrp="1" noChangeArrowheads="1"/>
          </p:cNvSpPr>
          <p:nvPr>
            <p:ph type="title" idx="4294967295"/>
          </p:nvPr>
        </p:nvSpPr>
        <p:spPr>
          <a:xfrm>
            <a:off x="567847" y="910901"/>
            <a:ext cx="3471333" cy="424733"/>
          </a:xfrm>
        </p:spPr>
        <p:txBody>
          <a:bodyPr/>
          <a:lstStyle/>
          <a:p>
            <a:pPr eaLnBrk="1" hangingPunct="1"/>
            <a:r>
              <a:rPr lang="en-US" altLang="en-US" sz="1600" dirty="0"/>
              <a:t>“Van Zandt County 4-H News”  TX</a:t>
            </a:r>
            <a:endParaRPr lang="en-US" altLang="en-US" dirty="0"/>
          </a:p>
        </p:txBody>
      </p:sp>
      <p:sp>
        <p:nvSpPr>
          <p:cNvPr id="4" name="Rectangle 3"/>
          <p:cNvSpPr txBox="1">
            <a:spLocks noChangeArrowheads="1"/>
          </p:cNvSpPr>
          <p:nvPr/>
        </p:nvSpPr>
        <p:spPr bwMode="auto">
          <a:xfrm>
            <a:off x="4709380" y="1343397"/>
            <a:ext cx="3665954" cy="4450322"/>
          </a:xfrm>
          <a:prstGeom prst="rect">
            <a:avLst/>
          </a:prstGeom>
          <a:noFill/>
          <a:ln w="9525">
            <a:noFill/>
            <a:miter lim="800000"/>
            <a:headEnd/>
            <a:tailEnd/>
          </a:ln>
        </p:spPr>
        <p:txBody>
          <a:bodyPr/>
          <a:lstStyle/>
          <a:p>
            <a:pPr marL="228600" indent="-228600">
              <a:buClr>
                <a:schemeClr val="accent1"/>
              </a:buClr>
              <a:buSzPct val="85000"/>
              <a:defRPr/>
            </a:pPr>
            <a:r>
              <a:rPr lang="en-US" sz="1400" dirty="0">
                <a:latin typeface="Roboto" panose="02000000000000000000" pitchFamily="2" charset="0"/>
                <a:ea typeface="Roboto" panose="02000000000000000000" pitchFamily="2" charset="0"/>
              </a:rPr>
              <a:t>Three eager members!  What do they do?</a:t>
            </a:r>
          </a:p>
          <a:p>
            <a:pPr marL="228600" indent="-228600">
              <a:buClr>
                <a:schemeClr val="accent1"/>
              </a:buClr>
              <a:buSzPct val="85000"/>
              <a:defRPr/>
            </a:pPr>
            <a:r>
              <a:rPr lang="en-US" sz="1400" dirty="0">
                <a:latin typeface="Roboto" panose="02000000000000000000" pitchFamily="2" charset="0"/>
                <a:ea typeface="Roboto" panose="02000000000000000000" pitchFamily="2" charset="0"/>
              </a:rPr>
              <a:t>Three eager members!  What do they do?</a:t>
            </a:r>
          </a:p>
          <a:p>
            <a:pPr marL="228600" indent="-228600">
              <a:buClr>
                <a:schemeClr val="accent1"/>
              </a:buClr>
              <a:buSzPct val="85000"/>
              <a:defRPr/>
            </a:pPr>
            <a:r>
              <a:rPr lang="en-US" sz="1400" dirty="0">
                <a:latin typeface="Roboto" panose="02000000000000000000" pitchFamily="2" charset="0"/>
                <a:ea typeface="Roboto" panose="02000000000000000000" pitchFamily="2" charset="0"/>
              </a:rPr>
              <a:t>One got discouraged, then there were two.</a:t>
            </a:r>
          </a:p>
          <a:p>
            <a:pPr marL="228600" indent="-228600">
              <a:buClr>
                <a:schemeClr val="accent1"/>
              </a:buClr>
              <a:buSzPct val="85000"/>
              <a:defRPr/>
            </a:pPr>
            <a:r>
              <a:rPr lang="en-US" sz="1400" dirty="0">
                <a:latin typeface="Roboto" panose="02000000000000000000" pitchFamily="2" charset="0"/>
                <a:ea typeface="Roboto" panose="02000000000000000000" pitchFamily="2" charset="0"/>
              </a:rPr>
              <a:t>Two lonely members; our rhyme is nearly done.</a:t>
            </a:r>
          </a:p>
          <a:p>
            <a:pPr marL="228600" indent="-228600">
              <a:buClr>
                <a:schemeClr val="accent1"/>
              </a:buClr>
              <a:buSzPct val="85000"/>
              <a:defRPr/>
            </a:pPr>
            <a:r>
              <a:rPr lang="en-US" sz="1400" dirty="0">
                <a:latin typeface="Roboto" panose="02000000000000000000" pitchFamily="2" charset="0"/>
                <a:ea typeface="Roboto" panose="02000000000000000000" pitchFamily="2" charset="0"/>
              </a:rPr>
              <a:t>One joined a bridge club, then there was one.</a:t>
            </a:r>
          </a:p>
          <a:p>
            <a:pPr marL="228600" indent="-228600">
              <a:buClr>
                <a:schemeClr val="accent1"/>
              </a:buClr>
              <a:buSzPct val="85000"/>
              <a:defRPr/>
            </a:pPr>
            <a:r>
              <a:rPr lang="en-US" sz="1400" dirty="0">
                <a:latin typeface="Roboto" panose="02000000000000000000" pitchFamily="2" charset="0"/>
                <a:ea typeface="Roboto" panose="02000000000000000000" pitchFamily="2" charset="0"/>
              </a:rPr>
              <a:t>One faithful member was feeling rather blue – met with a neighbor, then there were two.</a:t>
            </a:r>
          </a:p>
          <a:p>
            <a:pPr marL="228600" indent="-228600">
              <a:buClr>
                <a:schemeClr val="accent1"/>
              </a:buClr>
              <a:buSzPct val="85000"/>
              <a:defRPr/>
            </a:pPr>
            <a:r>
              <a:rPr lang="en-US" sz="1400" dirty="0">
                <a:latin typeface="Roboto" panose="02000000000000000000" pitchFamily="2" charset="0"/>
                <a:ea typeface="Roboto" panose="02000000000000000000" pitchFamily="2" charset="0"/>
              </a:rPr>
              <a:t>Two earnest members each enrolled one more – doubling their number, and then there were four.</a:t>
            </a:r>
          </a:p>
          <a:p>
            <a:pPr marL="228600" indent="-228600">
              <a:buClr>
                <a:schemeClr val="accent1"/>
              </a:buClr>
              <a:buSzPct val="85000"/>
              <a:defRPr/>
            </a:pPr>
            <a:r>
              <a:rPr lang="en-US" sz="1400" dirty="0">
                <a:latin typeface="Roboto" panose="02000000000000000000" pitchFamily="2" charset="0"/>
                <a:ea typeface="Roboto" panose="02000000000000000000" pitchFamily="2" charset="0"/>
              </a:rPr>
              <a:t>Four determined members just couldn’t wait – ‘til each won another, and then there were eight!</a:t>
            </a:r>
          </a:p>
          <a:p>
            <a:pPr marL="228600" indent="-228600">
              <a:buClr>
                <a:schemeClr val="accent1"/>
              </a:buClr>
              <a:buSzPct val="85000"/>
              <a:defRPr/>
            </a:pPr>
            <a:r>
              <a:rPr lang="en-US" sz="1400" dirty="0">
                <a:latin typeface="Roboto" panose="02000000000000000000" pitchFamily="2" charset="0"/>
                <a:ea typeface="Roboto" panose="02000000000000000000" pitchFamily="2" charset="0"/>
              </a:rPr>
              <a:t>Eight excited members signed up 16 more.</a:t>
            </a:r>
          </a:p>
          <a:p>
            <a:pPr marL="228600" indent="-228600">
              <a:buClr>
                <a:schemeClr val="accent1"/>
              </a:buClr>
              <a:buSzPct val="85000"/>
              <a:defRPr/>
            </a:pPr>
            <a:r>
              <a:rPr lang="en-US" sz="1400" dirty="0">
                <a:latin typeface="Roboto" panose="02000000000000000000" pitchFamily="2" charset="0"/>
                <a:ea typeface="Roboto" panose="02000000000000000000" pitchFamily="2" charset="0"/>
              </a:rPr>
              <a:t>In another six verses, there’ll be a thousand twenty-four!</a:t>
            </a:r>
          </a:p>
        </p:txBody>
      </p:sp>
      <p:pic>
        <p:nvPicPr>
          <p:cNvPr id="5" name="Picture 4" descr="Icon&#10;&#10;Description automatically generated">
            <a:extLst>
              <a:ext uri="{FF2B5EF4-FFF2-40B4-BE49-F238E27FC236}">
                <a16:creationId xmlns:a16="http://schemas.microsoft.com/office/drawing/2014/main" id="{25D8D685-A373-4664-B8BB-7F087D748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943" y="440389"/>
            <a:ext cx="652918" cy="661271"/>
          </a:xfrm>
          <a:prstGeom prst="rect">
            <a:avLst/>
          </a:prstGeom>
        </p:spPr>
      </p:pic>
      <p:pic>
        <p:nvPicPr>
          <p:cNvPr id="10" name="Picture 9" descr="Icon&#10;&#10;Description automatically generated">
            <a:extLst>
              <a:ext uri="{FF2B5EF4-FFF2-40B4-BE49-F238E27FC236}">
                <a16:creationId xmlns:a16="http://schemas.microsoft.com/office/drawing/2014/main" id="{AC381B65-7459-4685-8D0C-AA1321D4D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995" y="432929"/>
            <a:ext cx="652918" cy="661271"/>
          </a:xfrm>
          <a:prstGeom prst="rect">
            <a:avLst/>
          </a:prstGeom>
        </p:spPr>
      </p:pic>
      <p:pic>
        <p:nvPicPr>
          <p:cNvPr id="11" name="Picture 10" descr="Icon&#10;&#10;Description automatically generated">
            <a:extLst>
              <a:ext uri="{FF2B5EF4-FFF2-40B4-BE49-F238E27FC236}">
                <a16:creationId xmlns:a16="http://schemas.microsoft.com/office/drawing/2014/main" id="{A2B15F1E-E6C2-4EE2-AFF2-9911453A1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667" y="432929"/>
            <a:ext cx="652918" cy="661271"/>
          </a:xfrm>
          <a:prstGeom prst="rect">
            <a:avLst/>
          </a:prstGeom>
        </p:spPr>
      </p:pic>
      <p:pic>
        <p:nvPicPr>
          <p:cNvPr id="12" name="Picture 11" descr="Icon&#10;&#10;Description automatically generated">
            <a:extLst>
              <a:ext uri="{FF2B5EF4-FFF2-40B4-BE49-F238E27FC236}">
                <a16:creationId xmlns:a16="http://schemas.microsoft.com/office/drawing/2014/main" id="{04534AAA-52D6-4BDD-BF2B-FA205E5E2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6376" y="432929"/>
            <a:ext cx="652918" cy="661271"/>
          </a:xfrm>
          <a:prstGeom prst="rect">
            <a:avLst/>
          </a:prstGeom>
        </p:spPr>
      </p:pic>
      <p:pic>
        <p:nvPicPr>
          <p:cNvPr id="13" name="Picture 12" descr="Icon&#10;&#10;Description automatically generated">
            <a:extLst>
              <a:ext uri="{FF2B5EF4-FFF2-40B4-BE49-F238E27FC236}">
                <a16:creationId xmlns:a16="http://schemas.microsoft.com/office/drawing/2014/main" id="{CA9072D7-F44D-465B-B74A-13D28E7E7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630" y="432929"/>
            <a:ext cx="652918" cy="661271"/>
          </a:xfrm>
          <a:prstGeom prst="rect">
            <a:avLst/>
          </a:prstGeom>
        </p:spPr>
      </p:pic>
      <p:pic>
        <p:nvPicPr>
          <p:cNvPr id="14" name="Picture 13" descr="Icon&#10;&#10;Description automatically generated">
            <a:extLst>
              <a:ext uri="{FF2B5EF4-FFF2-40B4-BE49-F238E27FC236}">
                <a16:creationId xmlns:a16="http://schemas.microsoft.com/office/drawing/2014/main" id="{AD96B265-412F-4E91-847F-9A114C9B4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8407" y="424026"/>
            <a:ext cx="652918" cy="661271"/>
          </a:xfrm>
          <a:prstGeom prst="rect">
            <a:avLst/>
          </a:prstGeom>
        </p:spPr>
      </p:pic>
      <p:pic>
        <p:nvPicPr>
          <p:cNvPr id="15" name="Picture 14" descr="Icon&#10;&#10;Description automatically generated">
            <a:extLst>
              <a:ext uri="{FF2B5EF4-FFF2-40B4-BE49-F238E27FC236}">
                <a16:creationId xmlns:a16="http://schemas.microsoft.com/office/drawing/2014/main" id="{52C62F9E-8A43-47AB-AE17-977FD52D1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554" y="407663"/>
            <a:ext cx="652918" cy="661271"/>
          </a:xfrm>
          <a:prstGeom prst="rect">
            <a:avLst/>
          </a:prstGeom>
        </p:spPr>
      </p:pic>
      <p:pic>
        <p:nvPicPr>
          <p:cNvPr id="16" name="Picture 15" descr="Icon&#10;&#10;Description automatically generated">
            <a:extLst>
              <a:ext uri="{FF2B5EF4-FFF2-40B4-BE49-F238E27FC236}">
                <a16:creationId xmlns:a16="http://schemas.microsoft.com/office/drawing/2014/main" id="{0E45BCE6-1E4A-4C74-B74C-10A3FADD0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845" y="407663"/>
            <a:ext cx="652918" cy="661271"/>
          </a:xfrm>
          <a:prstGeom prst="rect">
            <a:avLst/>
          </a:prstGeom>
        </p:spPr>
      </p:pic>
      <p:pic>
        <p:nvPicPr>
          <p:cNvPr id="17" name="Picture 16" descr="Icon&#10;&#10;Description automatically generated">
            <a:extLst>
              <a:ext uri="{FF2B5EF4-FFF2-40B4-BE49-F238E27FC236}">
                <a16:creationId xmlns:a16="http://schemas.microsoft.com/office/drawing/2014/main" id="{8A1DD5D9-012F-427D-9EE0-0F5B18F40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4586" y="404663"/>
            <a:ext cx="652918" cy="661271"/>
          </a:xfrm>
          <a:prstGeom prst="rect">
            <a:avLst/>
          </a:prstGeom>
        </p:spPr>
      </p:pic>
      <p:pic>
        <p:nvPicPr>
          <p:cNvPr id="18" name="Picture 17" descr="Icon&#10;&#10;Description automatically generated">
            <a:extLst>
              <a:ext uri="{FF2B5EF4-FFF2-40B4-BE49-F238E27FC236}">
                <a16:creationId xmlns:a16="http://schemas.microsoft.com/office/drawing/2014/main" id="{B6E682D8-7598-4211-8E66-7E6671A7A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0876" y="404663"/>
            <a:ext cx="652918" cy="661271"/>
          </a:xfrm>
          <a:prstGeom prst="rect">
            <a:avLst/>
          </a:prstGeom>
        </p:spPr>
      </p:pic>
      <p:grpSp>
        <p:nvGrpSpPr>
          <p:cNvPr id="31" name="Group 30">
            <a:extLst>
              <a:ext uri="{FF2B5EF4-FFF2-40B4-BE49-F238E27FC236}">
                <a16:creationId xmlns:a16="http://schemas.microsoft.com/office/drawing/2014/main" id="{AB18F7D6-2AA0-4179-9678-0DDAF819771F}"/>
              </a:ext>
            </a:extLst>
          </p:cNvPr>
          <p:cNvGrpSpPr/>
          <p:nvPr/>
        </p:nvGrpSpPr>
        <p:grpSpPr>
          <a:xfrm>
            <a:off x="8629878" y="3093843"/>
            <a:ext cx="2916796" cy="422905"/>
            <a:chOff x="8087830" y="1223465"/>
            <a:chExt cx="3401461" cy="445752"/>
          </a:xfrm>
        </p:grpSpPr>
        <p:pic>
          <p:nvPicPr>
            <p:cNvPr id="32" name="Picture 31" descr="Icon&#10;&#10;Description automatically generated">
              <a:extLst>
                <a:ext uri="{FF2B5EF4-FFF2-40B4-BE49-F238E27FC236}">
                  <a16:creationId xmlns:a16="http://schemas.microsoft.com/office/drawing/2014/main" id="{0521F838-370D-475D-8FCF-60E650687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830" y="1244485"/>
              <a:ext cx="411287" cy="424732"/>
            </a:xfrm>
            <a:prstGeom prst="rect">
              <a:avLst/>
            </a:prstGeom>
          </p:spPr>
        </p:pic>
        <p:pic>
          <p:nvPicPr>
            <p:cNvPr id="33" name="Picture 32" descr="Icon&#10;&#10;Description automatically generated">
              <a:extLst>
                <a:ext uri="{FF2B5EF4-FFF2-40B4-BE49-F238E27FC236}">
                  <a16:creationId xmlns:a16="http://schemas.microsoft.com/office/drawing/2014/main" id="{3CA5DFB0-6C54-4A3C-B6E9-E36C66DD6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264" y="1239693"/>
              <a:ext cx="411287" cy="424732"/>
            </a:xfrm>
            <a:prstGeom prst="rect">
              <a:avLst/>
            </a:prstGeom>
          </p:spPr>
        </p:pic>
        <p:pic>
          <p:nvPicPr>
            <p:cNvPr id="34" name="Picture 33" descr="Icon&#10;&#10;Description automatically generated">
              <a:extLst>
                <a:ext uri="{FF2B5EF4-FFF2-40B4-BE49-F238E27FC236}">
                  <a16:creationId xmlns:a16="http://schemas.microsoft.com/office/drawing/2014/main" id="{E1B5563A-103B-4BD1-813C-DCB4F4AE4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6081" y="1239693"/>
              <a:ext cx="411287" cy="424732"/>
            </a:xfrm>
            <a:prstGeom prst="rect">
              <a:avLst/>
            </a:prstGeom>
          </p:spPr>
        </p:pic>
        <p:pic>
          <p:nvPicPr>
            <p:cNvPr id="35" name="Picture 34" descr="Icon&#10;&#10;Description automatically generated">
              <a:extLst>
                <a:ext uri="{FF2B5EF4-FFF2-40B4-BE49-F238E27FC236}">
                  <a16:creationId xmlns:a16="http://schemas.microsoft.com/office/drawing/2014/main" id="{D529B684-6A94-4BA6-BEBD-3BADEFBD0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961" y="1239693"/>
              <a:ext cx="411287" cy="424732"/>
            </a:xfrm>
            <a:prstGeom prst="rect">
              <a:avLst/>
            </a:prstGeom>
          </p:spPr>
        </p:pic>
        <p:pic>
          <p:nvPicPr>
            <p:cNvPr id="36" name="Picture 35" descr="Icon&#10;&#10;Description automatically generated">
              <a:extLst>
                <a:ext uri="{FF2B5EF4-FFF2-40B4-BE49-F238E27FC236}">
                  <a16:creationId xmlns:a16="http://schemas.microsoft.com/office/drawing/2014/main" id="{646AF2DC-157F-4524-ACC7-611367B28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798" y="1239693"/>
              <a:ext cx="411287" cy="424732"/>
            </a:xfrm>
            <a:prstGeom prst="rect">
              <a:avLst/>
            </a:prstGeom>
          </p:spPr>
        </p:pic>
        <p:pic>
          <p:nvPicPr>
            <p:cNvPr id="37" name="Picture 36" descr="Icon&#10;&#10;Description automatically generated">
              <a:extLst>
                <a:ext uri="{FF2B5EF4-FFF2-40B4-BE49-F238E27FC236}">
                  <a16:creationId xmlns:a16="http://schemas.microsoft.com/office/drawing/2014/main" id="{A1292493-218C-44A5-995D-191285EF5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7335" y="1233975"/>
              <a:ext cx="411287" cy="424732"/>
            </a:xfrm>
            <a:prstGeom prst="rect">
              <a:avLst/>
            </a:prstGeom>
          </p:spPr>
        </p:pic>
        <p:pic>
          <p:nvPicPr>
            <p:cNvPr id="38" name="Picture 37" descr="Icon&#10;&#10;Description automatically generated">
              <a:extLst>
                <a:ext uri="{FF2B5EF4-FFF2-40B4-BE49-F238E27FC236}">
                  <a16:creationId xmlns:a16="http://schemas.microsoft.com/office/drawing/2014/main" id="{390D4766-EE47-4DE9-8205-86338F6E0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892" y="1223465"/>
              <a:ext cx="411287" cy="424732"/>
            </a:xfrm>
            <a:prstGeom prst="rect">
              <a:avLst/>
            </a:prstGeom>
          </p:spPr>
        </p:pic>
        <p:pic>
          <p:nvPicPr>
            <p:cNvPr id="39" name="Picture 38" descr="Icon&#10;&#10;Description automatically generated">
              <a:extLst>
                <a:ext uri="{FF2B5EF4-FFF2-40B4-BE49-F238E27FC236}">
                  <a16:creationId xmlns:a16="http://schemas.microsoft.com/office/drawing/2014/main" id="{550F3DDF-D734-4786-B0D7-745E4710D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004" y="1223465"/>
              <a:ext cx="411287" cy="424732"/>
            </a:xfrm>
            <a:prstGeom prst="rect">
              <a:avLst/>
            </a:prstGeom>
          </p:spPr>
        </p:pic>
      </p:grpSp>
      <p:grpSp>
        <p:nvGrpSpPr>
          <p:cNvPr id="69" name="Group 68">
            <a:extLst>
              <a:ext uri="{FF2B5EF4-FFF2-40B4-BE49-F238E27FC236}">
                <a16:creationId xmlns:a16="http://schemas.microsoft.com/office/drawing/2014/main" id="{4CA3FCAE-7F30-401F-B9D2-2C5FD5B77221}"/>
              </a:ext>
            </a:extLst>
          </p:cNvPr>
          <p:cNvGrpSpPr/>
          <p:nvPr/>
        </p:nvGrpSpPr>
        <p:grpSpPr>
          <a:xfrm>
            <a:off x="10058185" y="2627242"/>
            <a:ext cx="1462417" cy="407509"/>
            <a:chOff x="8087830" y="1239693"/>
            <a:chExt cx="1705418" cy="429524"/>
          </a:xfrm>
        </p:grpSpPr>
        <p:pic>
          <p:nvPicPr>
            <p:cNvPr id="70" name="Picture 69" descr="Icon&#10;&#10;Description automatically generated">
              <a:extLst>
                <a:ext uri="{FF2B5EF4-FFF2-40B4-BE49-F238E27FC236}">
                  <a16:creationId xmlns:a16="http://schemas.microsoft.com/office/drawing/2014/main" id="{3931EC57-F223-4DA5-8F77-041B402DC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830" y="1244485"/>
              <a:ext cx="411287" cy="424732"/>
            </a:xfrm>
            <a:prstGeom prst="rect">
              <a:avLst/>
            </a:prstGeom>
          </p:spPr>
        </p:pic>
        <p:pic>
          <p:nvPicPr>
            <p:cNvPr id="71" name="Picture 70" descr="Icon&#10;&#10;Description automatically generated">
              <a:extLst>
                <a:ext uri="{FF2B5EF4-FFF2-40B4-BE49-F238E27FC236}">
                  <a16:creationId xmlns:a16="http://schemas.microsoft.com/office/drawing/2014/main" id="{B03C3F4A-4B1D-41FC-ACDD-626FEED53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264" y="1239693"/>
              <a:ext cx="411287" cy="424732"/>
            </a:xfrm>
            <a:prstGeom prst="rect">
              <a:avLst/>
            </a:prstGeom>
          </p:spPr>
        </p:pic>
        <p:pic>
          <p:nvPicPr>
            <p:cNvPr id="72" name="Picture 71" descr="Icon&#10;&#10;Description automatically generated">
              <a:extLst>
                <a:ext uri="{FF2B5EF4-FFF2-40B4-BE49-F238E27FC236}">
                  <a16:creationId xmlns:a16="http://schemas.microsoft.com/office/drawing/2014/main" id="{490F596A-0218-4E5A-838B-D0A2F0EDA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6081" y="1239693"/>
              <a:ext cx="411287" cy="424732"/>
            </a:xfrm>
            <a:prstGeom prst="rect">
              <a:avLst/>
            </a:prstGeom>
          </p:spPr>
        </p:pic>
        <p:pic>
          <p:nvPicPr>
            <p:cNvPr id="73" name="Picture 72" descr="Icon&#10;&#10;Description automatically generated">
              <a:extLst>
                <a:ext uri="{FF2B5EF4-FFF2-40B4-BE49-F238E27FC236}">
                  <a16:creationId xmlns:a16="http://schemas.microsoft.com/office/drawing/2014/main" id="{112DEE95-EE08-4A31-8B40-ADE0A290B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961" y="1239693"/>
              <a:ext cx="411287" cy="424732"/>
            </a:xfrm>
            <a:prstGeom prst="rect">
              <a:avLst/>
            </a:prstGeom>
          </p:spPr>
        </p:pic>
      </p:grpSp>
      <p:grpSp>
        <p:nvGrpSpPr>
          <p:cNvPr id="81" name="Group 80">
            <a:extLst>
              <a:ext uri="{FF2B5EF4-FFF2-40B4-BE49-F238E27FC236}">
                <a16:creationId xmlns:a16="http://schemas.microsoft.com/office/drawing/2014/main" id="{A64D0137-F542-4563-A03A-A42F572B9FB4}"/>
              </a:ext>
            </a:extLst>
          </p:cNvPr>
          <p:cNvGrpSpPr/>
          <p:nvPr/>
        </p:nvGrpSpPr>
        <p:grpSpPr>
          <a:xfrm>
            <a:off x="10777599" y="2132551"/>
            <a:ext cx="728489" cy="407509"/>
            <a:chOff x="8087830" y="1239693"/>
            <a:chExt cx="849538" cy="429524"/>
          </a:xfrm>
        </p:grpSpPr>
        <p:pic>
          <p:nvPicPr>
            <p:cNvPr id="82" name="Picture 81" descr="Icon&#10;&#10;Description automatically generated">
              <a:extLst>
                <a:ext uri="{FF2B5EF4-FFF2-40B4-BE49-F238E27FC236}">
                  <a16:creationId xmlns:a16="http://schemas.microsoft.com/office/drawing/2014/main" id="{FBC1D65E-D4AD-4FC4-8E71-318F919C5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830" y="1244485"/>
              <a:ext cx="411287" cy="424732"/>
            </a:xfrm>
            <a:prstGeom prst="rect">
              <a:avLst/>
            </a:prstGeom>
          </p:spPr>
        </p:pic>
        <p:pic>
          <p:nvPicPr>
            <p:cNvPr id="84" name="Picture 83" descr="Icon&#10;&#10;Description automatically generated">
              <a:extLst>
                <a:ext uri="{FF2B5EF4-FFF2-40B4-BE49-F238E27FC236}">
                  <a16:creationId xmlns:a16="http://schemas.microsoft.com/office/drawing/2014/main" id="{8CD1A564-422B-4C88-9872-5593D750D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6081" y="1239693"/>
              <a:ext cx="411287" cy="424732"/>
            </a:xfrm>
            <a:prstGeom prst="rect">
              <a:avLst/>
            </a:prstGeom>
          </p:spPr>
        </p:pic>
      </p:grpSp>
      <p:grpSp>
        <p:nvGrpSpPr>
          <p:cNvPr id="74" name="Group 73">
            <a:extLst>
              <a:ext uri="{FF2B5EF4-FFF2-40B4-BE49-F238E27FC236}">
                <a16:creationId xmlns:a16="http://schemas.microsoft.com/office/drawing/2014/main" id="{9AB5749E-B2C9-4605-96B8-9782D02D2CA7}"/>
              </a:ext>
            </a:extLst>
          </p:cNvPr>
          <p:cNvGrpSpPr/>
          <p:nvPr/>
        </p:nvGrpSpPr>
        <p:grpSpPr>
          <a:xfrm>
            <a:off x="8643802" y="3580385"/>
            <a:ext cx="2916796" cy="422905"/>
            <a:chOff x="8087830" y="1223465"/>
            <a:chExt cx="3401461" cy="445752"/>
          </a:xfrm>
        </p:grpSpPr>
        <p:pic>
          <p:nvPicPr>
            <p:cNvPr id="79" name="Picture 78" descr="Icon&#10;&#10;Description automatically generated">
              <a:extLst>
                <a:ext uri="{FF2B5EF4-FFF2-40B4-BE49-F238E27FC236}">
                  <a16:creationId xmlns:a16="http://schemas.microsoft.com/office/drawing/2014/main" id="{2C17A601-F634-45AF-AF81-52827CE01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830" y="1244485"/>
              <a:ext cx="411287" cy="424732"/>
            </a:xfrm>
            <a:prstGeom prst="rect">
              <a:avLst/>
            </a:prstGeom>
          </p:spPr>
        </p:pic>
        <p:pic>
          <p:nvPicPr>
            <p:cNvPr id="80" name="Picture 79" descr="Icon&#10;&#10;Description automatically generated">
              <a:extLst>
                <a:ext uri="{FF2B5EF4-FFF2-40B4-BE49-F238E27FC236}">
                  <a16:creationId xmlns:a16="http://schemas.microsoft.com/office/drawing/2014/main" id="{C18C31BF-F24B-498C-AC0E-C99F6C379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264" y="1239693"/>
              <a:ext cx="411287" cy="424732"/>
            </a:xfrm>
            <a:prstGeom prst="rect">
              <a:avLst/>
            </a:prstGeom>
          </p:spPr>
        </p:pic>
        <p:pic>
          <p:nvPicPr>
            <p:cNvPr id="83" name="Picture 82" descr="Icon&#10;&#10;Description automatically generated">
              <a:extLst>
                <a:ext uri="{FF2B5EF4-FFF2-40B4-BE49-F238E27FC236}">
                  <a16:creationId xmlns:a16="http://schemas.microsoft.com/office/drawing/2014/main" id="{D14EA4BF-48E7-49C2-8853-EAEAC8903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6081" y="1239693"/>
              <a:ext cx="411287" cy="424732"/>
            </a:xfrm>
            <a:prstGeom prst="rect">
              <a:avLst/>
            </a:prstGeom>
          </p:spPr>
        </p:pic>
        <p:pic>
          <p:nvPicPr>
            <p:cNvPr id="85" name="Picture 84" descr="Icon&#10;&#10;Description automatically generated">
              <a:extLst>
                <a:ext uri="{FF2B5EF4-FFF2-40B4-BE49-F238E27FC236}">
                  <a16:creationId xmlns:a16="http://schemas.microsoft.com/office/drawing/2014/main" id="{C6A8D483-D449-4F6C-84C1-01B17BA3B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961" y="1239693"/>
              <a:ext cx="411287" cy="424732"/>
            </a:xfrm>
            <a:prstGeom prst="rect">
              <a:avLst/>
            </a:prstGeom>
          </p:spPr>
        </p:pic>
        <p:pic>
          <p:nvPicPr>
            <p:cNvPr id="86" name="Picture 85" descr="Icon&#10;&#10;Description automatically generated">
              <a:extLst>
                <a:ext uri="{FF2B5EF4-FFF2-40B4-BE49-F238E27FC236}">
                  <a16:creationId xmlns:a16="http://schemas.microsoft.com/office/drawing/2014/main" id="{24EBAE47-8CA4-42F8-B9AC-1C7360125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798" y="1239693"/>
              <a:ext cx="411287" cy="424732"/>
            </a:xfrm>
            <a:prstGeom prst="rect">
              <a:avLst/>
            </a:prstGeom>
          </p:spPr>
        </p:pic>
        <p:pic>
          <p:nvPicPr>
            <p:cNvPr id="87" name="Picture 86" descr="Icon&#10;&#10;Description automatically generated">
              <a:extLst>
                <a:ext uri="{FF2B5EF4-FFF2-40B4-BE49-F238E27FC236}">
                  <a16:creationId xmlns:a16="http://schemas.microsoft.com/office/drawing/2014/main" id="{A815F4D3-9683-4E28-AD74-C4A114AC5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7335" y="1233975"/>
              <a:ext cx="411287" cy="424732"/>
            </a:xfrm>
            <a:prstGeom prst="rect">
              <a:avLst/>
            </a:prstGeom>
          </p:spPr>
        </p:pic>
        <p:pic>
          <p:nvPicPr>
            <p:cNvPr id="89" name="Picture 88" descr="Icon&#10;&#10;Description automatically generated">
              <a:extLst>
                <a:ext uri="{FF2B5EF4-FFF2-40B4-BE49-F238E27FC236}">
                  <a16:creationId xmlns:a16="http://schemas.microsoft.com/office/drawing/2014/main" id="{0A463CE7-049A-4C11-89CC-F299AC529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892" y="1223465"/>
              <a:ext cx="411287" cy="424732"/>
            </a:xfrm>
            <a:prstGeom prst="rect">
              <a:avLst/>
            </a:prstGeom>
          </p:spPr>
        </p:pic>
        <p:pic>
          <p:nvPicPr>
            <p:cNvPr id="90" name="Picture 89" descr="Icon&#10;&#10;Description automatically generated">
              <a:extLst>
                <a:ext uri="{FF2B5EF4-FFF2-40B4-BE49-F238E27FC236}">
                  <a16:creationId xmlns:a16="http://schemas.microsoft.com/office/drawing/2014/main" id="{CCB66208-A425-4487-9B32-BA7ACCEF2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004" y="1223465"/>
              <a:ext cx="411287" cy="424732"/>
            </a:xfrm>
            <a:prstGeom prst="rect">
              <a:avLst/>
            </a:prstGeom>
          </p:spPr>
        </p:pic>
      </p:grpSp>
      <p:grpSp>
        <p:nvGrpSpPr>
          <p:cNvPr id="91" name="Group 90">
            <a:extLst>
              <a:ext uri="{FF2B5EF4-FFF2-40B4-BE49-F238E27FC236}">
                <a16:creationId xmlns:a16="http://schemas.microsoft.com/office/drawing/2014/main" id="{7CF3B816-2578-4B9D-9F4E-4CC40A4174C9}"/>
              </a:ext>
            </a:extLst>
          </p:cNvPr>
          <p:cNvGrpSpPr/>
          <p:nvPr/>
        </p:nvGrpSpPr>
        <p:grpSpPr>
          <a:xfrm>
            <a:off x="8643802" y="4052413"/>
            <a:ext cx="2916796" cy="422905"/>
            <a:chOff x="8087830" y="1223465"/>
            <a:chExt cx="3401461" cy="445752"/>
          </a:xfrm>
        </p:grpSpPr>
        <p:pic>
          <p:nvPicPr>
            <p:cNvPr id="92" name="Picture 91" descr="Icon&#10;&#10;Description automatically generated">
              <a:extLst>
                <a:ext uri="{FF2B5EF4-FFF2-40B4-BE49-F238E27FC236}">
                  <a16:creationId xmlns:a16="http://schemas.microsoft.com/office/drawing/2014/main" id="{F7AC805B-67D6-4293-9DD8-4984964D7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830" y="1244485"/>
              <a:ext cx="411287" cy="424732"/>
            </a:xfrm>
            <a:prstGeom prst="rect">
              <a:avLst/>
            </a:prstGeom>
          </p:spPr>
        </p:pic>
        <p:pic>
          <p:nvPicPr>
            <p:cNvPr id="93" name="Picture 92" descr="Icon&#10;&#10;Description automatically generated">
              <a:extLst>
                <a:ext uri="{FF2B5EF4-FFF2-40B4-BE49-F238E27FC236}">
                  <a16:creationId xmlns:a16="http://schemas.microsoft.com/office/drawing/2014/main" id="{E05920A4-96BF-4DAB-A00B-F20889227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264" y="1239693"/>
              <a:ext cx="411287" cy="424732"/>
            </a:xfrm>
            <a:prstGeom prst="rect">
              <a:avLst/>
            </a:prstGeom>
          </p:spPr>
        </p:pic>
        <p:pic>
          <p:nvPicPr>
            <p:cNvPr id="94" name="Picture 93" descr="Icon&#10;&#10;Description automatically generated">
              <a:extLst>
                <a:ext uri="{FF2B5EF4-FFF2-40B4-BE49-F238E27FC236}">
                  <a16:creationId xmlns:a16="http://schemas.microsoft.com/office/drawing/2014/main" id="{D0D0559D-31AD-418A-AFE8-D3EBA93ED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6081" y="1239693"/>
              <a:ext cx="411287" cy="424732"/>
            </a:xfrm>
            <a:prstGeom prst="rect">
              <a:avLst/>
            </a:prstGeom>
          </p:spPr>
        </p:pic>
        <p:pic>
          <p:nvPicPr>
            <p:cNvPr id="95" name="Picture 94" descr="Icon&#10;&#10;Description automatically generated">
              <a:extLst>
                <a:ext uri="{FF2B5EF4-FFF2-40B4-BE49-F238E27FC236}">
                  <a16:creationId xmlns:a16="http://schemas.microsoft.com/office/drawing/2014/main" id="{FAB0C27F-D1D7-4178-91A6-B9365375D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961" y="1239693"/>
              <a:ext cx="411287" cy="424732"/>
            </a:xfrm>
            <a:prstGeom prst="rect">
              <a:avLst/>
            </a:prstGeom>
          </p:spPr>
        </p:pic>
        <p:pic>
          <p:nvPicPr>
            <p:cNvPr id="96" name="Picture 95" descr="Icon&#10;&#10;Description automatically generated">
              <a:extLst>
                <a:ext uri="{FF2B5EF4-FFF2-40B4-BE49-F238E27FC236}">
                  <a16:creationId xmlns:a16="http://schemas.microsoft.com/office/drawing/2014/main" id="{DB980857-0DDB-4286-BD0C-374D057F9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798" y="1239693"/>
              <a:ext cx="411287" cy="424732"/>
            </a:xfrm>
            <a:prstGeom prst="rect">
              <a:avLst/>
            </a:prstGeom>
          </p:spPr>
        </p:pic>
        <p:pic>
          <p:nvPicPr>
            <p:cNvPr id="97" name="Picture 96" descr="Icon&#10;&#10;Description automatically generated">
              <a:extLst>
                <a:ext uri="{FF2B5EF4-FFF2-40B4-BE49-F238E27FC236}">
                  <a16:creationId xmlns:a16="http://schemas.microsoft.com/office/drawing/2014/main" id="{D218CF78-1A36-417B-BAC4-0037DBD73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7335" y="1233975"/>
              <a:ext cx="411287" cy="424732"/>
            </a:xfrm>
            <a:prstGeom prst="rect">
              <a:avLst/>
            </a:prstGeom>
          </p:spPr>
        </p:pic>
        <p:pic>
          <p:nvPicPr>
            <p:cNvPr id="98" name="Picture 97" descr="Icon&#10;&#10;Description automatically generated">
              <a:extLst>
                <a:ext uri="{FF2B5EF4-FFF2-40B4-BE49-F238E27FC236}">
                  <a16:creationId xmlns:a16="http://schemas.microsoft.com/office/drawing/2014/main" id="{B0F8F3DF-79E6-46A0-8F0B-713AB188E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892" y="1223465"/>
              <a:ext cx="411287" cy="424732"/>
            </a:xfrm>
            <a:prstGeom prst="rect">
              <a:avLst/>
            </a:prstGeom>
          </p:spPr>
        </p:pic>
        <p:pic>
          <p:nvPicPr>
            <p:cNvPr id="99" name="Picture 98" descr="Icon&#10;&#10;Description automatically generated">
              <a:extLst>
                <a:ext uri="{FF2B5EF4-FFF2-40B4-BE49-F238E27FC236}">
                  <a16:creationId xmlns:a16="http://schemas.microsoft.com/office/drawing/2014/main" id="{59F2F57F-2265-42C8-B43C-957CAE1B1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004" y="1223465"/>
              <a:ext cx="411287" cy="424732"/>
            </a:xfrm>
            <a:prstGeom prst="rect">
              <a:avLst/>
            </a:prstGeom>
          </p:spPr>
        </p:pic>
      </p:grpSp>
      <p:sp>
        <p:nvSpPr>
          <p:cNvPr id="3" name="TextBox 2">
            <a:extLst>
              <a:ext uri="{FF2B5EF4-FFF2-40B4-BE49-F238E27FC236}">
                <a16:creationId xmlns:a16="http://schemas.microsoft.com/office/drawing/2014/main" id="{F6EC0F80-32E5-4FF8-B515-D58294FE9C92}"/>
              </a:ext>
            </a:extLst>
          </p:cNvPr>
          <p:cNvSpPr txBox="1"/>
          <p:nvPr/>
        </p:nvSpPr>
        <p:spPr>
          <a:xfrm>
            <a:off x="9215673" y="4587526"/>
            <a:ext cx="1909921" cy="707886"/>
          </a:xfrm>
          <a:prstGeom prst="rect">
            <a:avLst/>
          </a:prstGeom>
          <a:noFill/>
        </p:spPr>
        <p:txBody>
          <a:bodyPr wrap="square" rtlCol="0">
            <a:spAutoFit/>
          </a:bodyPr>
          <a:lstStyle/>
          <a:p>
            <a:pPr algn="ctr"/>
            <a:r>
              <a:rPr lang="en-US" sz="4000" b="1" dirty="0">
                <a:solidFill>
                  <a:srgbClr val="00B050"/>
                </a:solidFill>
                <a:latin typeface="Fjalla One" panose="02000506040000020004" pitchFamily="2" charset="0"/>
              </a:rPr>
              <a:t>1024</a:t>
            </a:r>
          </a:p>
        </p:txBody>
      </p:sp>
      <p:cxnSp>
        <p:nvCxnSpPr>
          <p:cNvPr id="7" name="Straight Connector 6">
            <a:extLst>
              <a:ext uri="{FF2B5EF4-FFF2-40B4-BE49-F238E27FC236}">
                <a16:creationId xmlns:a16="http://schemas.microsoft.com/office/drawing/2014/main" id="{AE5EB8C5-D350-4A43-AE78-5293D05A7FF7}"/>
              </a:ext>
            </a:extLst>
          </p:cNvPr>
          <p:cNvCxnSpPr/>
          <p:nvPr/>
        </p:nvCxnSpPr>
        <p:spPr>
          <a:xfrm>
            <a:off x="4559121" y="1343397"/>
            <a:ext cx="0" cy="44503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7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ppt_x"/>
                                          </p:val>
                                        </p:tav>
                                      </p:tavLst>
                                    </p:anim>
                                    <p:anim calcmode="lin" valueType="num">
                                      <p:cBhvr additive="base">
                                        <p:cTn id="12" dur="500"/>
                                        <p:tgtEl>
                                          <p:spTgt spid="11"/>
                                        </p:tgtEl>
                                        <p:attrNameLst>
                                          <p:attrName>ppt_y</p:attrName>
                                        </p:attrNameLst>
                                      </p:cBhvr>
                                      <p:tavLst>
                                        <p:tav tm="0">
                                          <p:val>
                                            <p:strVal val="ppt_y"/>
                                          </p:val>
                                        </p:tav>
                                        <p:tav tm="100000">
                                          <p:val>
                                            <p:strVal val="1+ppt_h/2"/>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6" presetClass="exit" presetSubtype="0" fill="hold" nodeType="clickEffect">
                                  <p:stCondLst>
                                    <p:cond delay="0"/>
                                  </p:stCondLst>
                                  <p:childTnLst>
                                    <p:animEffect transition="out" filter="wipe(down)">
                                      <p:cBhvr>
                                        <p:cTn id="17" dur="180" accel="50000">
                                          <p:stCondLst>
                                            <p:cond delay="1820"/>
                                          </p:stCondLst>
                                        </p:cTn>
                                        <p:tgtEl>
                                          <p:spTgt spid="10"/>
                                        </p:tgtEl>
                                      </p:cBhvr>
                                    </p:animEffect>
                                    <p:anim calcmode="lin" valueType="num">
                                      <p:cBhvr>
                                        <p:cTn id="18"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19"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20"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2"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3"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4"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25" dur="26">
                                          <p:stCondLst>
                                            <p:cond delay="620"/>
                                          </p:stCondLst>
                                        </p:cTn>
                                        <p:tgtEl>
                                          <p:spTgt spid="10"/>
                                        </p:tgtEl>
                                      </p:cBhvr>
                                      <p:to x="100000" y="60000"/>
                                    </p:animScale>
                                    <p:animScale>
                                      <p:cBhvr>
                                        <p:cTn id="26" dur="166" decel="50000">
                                          <p:stCondLst>
                                            <p:cond delay="64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set>
                                      <p:cBhvr>
                                        <p:cTn id="33" dur="1" fill="hold">
                                          <p:stCondLst>
                                            <p:cond delay="19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3"/>
                                        </p:tgtEl>
                                        <p:attrNameLst>
                                          <p:attrName>ppt_w</p:attrName>
                                        </p:attrNameLst>
                                      </p:cBhvr>
                                      <p:tavLst>
                                        <p:tav tm="0">
                                          <p:val>
                                            <p:strVal val="ppt_w"/>
                                          </p:val>
                                        </p:tav>
                                        <p:tav tm="100000">
                                          <p:val>
                                            <p:fltVal val="0"/>
                                          </p:val>
                                        </p:tav>
                                      </p:tavLst>
                                    </p:anim>
                                    <p:anim calcmode="lin" valueType="num">
                                      <p:cBhvr>
                                        <p:cTn id="43" dur="1000"/>
                                        <p:tgtEl>
                                          <p:spTgt spid="13"/>
                                        </p:tgtEl>
                                        <p:attrNameLst>
                                          <p:attrName>ppt_h</p:attrName>
                                        </p:attrNameLst>
                                      </p:cBhvr>
                                      <p:tavLst>
                                        <p:tav tm="0">
                                          <p:val>
                                            <p:strVal val="ppt_h"/>
                                          </p:val>
                                        </p:tav>
                                        <p:tav tm="100000">
                                          <p:val>
                                            <p:fltVal val="0"/>
                                          </p:val>
                                        </p:tav>
                                      </p:tavLst>
                                    </p:anim>
                                    <p:anim calcmode="lin" valueType="num">
                                      <p:cBhvr>
                                        <p:cTn id="44" dur="1000"/>
                                        <p:tgtEl>
                                          <p:spTgt spid="13"/>
                                        </p:tgtEl>
                                        <p:attrNameLst>
                                          <p:attrName>style.rotation</p:attrName>
                                        </p:attrNameLst>
                                      </p:cBhvr>
                                      <p:tavLst>
                                        <p:tav tm="0">
                                          <p:val>
                                            <p:fltVal val="0"/>
                                          </p:val>
                                        </p:tav>
                                        <p:tav tm="100000">
                                          <p:val>
                                            <p:fltVal val="90"/>
                                          </p:val>
                                        </p:tav>
                                      </p:tavLst>
                                    </p:anim>
                                    <p:animEffect transition="out" filter="fade">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15"/>
                                        </p:tgtEl>
                                      </p:cBhvr>
                                    </p:animEffect>
                                    <p:set>
                                      <p:cBhvr>
                                        <p:cTn id="56" dur="1" fill="hold">
                                          <p:stCondLst>
                                            <p:cond delay="1999"/>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16"/>
                                        </p:tgtEl>
                                      </p:cBhvr>
                                    </p:animEffect>
                                    <p:set>
                                      <p:cBhvr>
                                        <p:cTn id="61" dur="1" fill="hold">
                                          <p:stCondLst>
                                            <p:cond delay="1999"/>
                                          </p:stCondLst>
                                        </p:cTn>
                                        <p:tgtEl>
                                          <p:spTgt spid="1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nodeType="clickEffect">
                                  <p:stCondLst>
                                    <p:cond delay="0"/>
                                  </p:stCondLst>
                                  <p:childTnLst>
                                    <p:animEffect transition="out" filter="wipe(down)">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2000" fill="hold"/>
                                        <p:tgtEl>
                                          <p:spTgt spid="18"/>
                                        </p:tgtEl>
                                      </p:cBhvr>
                                      <p:by x="150000" y="150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wipe(down)">
                                      <p:cBhvr>
                                        <p:cTn id="89" dur="580">
                                          <p:stCondLst>
                                            <p:cond delay="0"/>
                                          </p:stCondLst>
                                        </p:cTn>
                                        <p:tgtEl>
                                          <p:spTgt spid="74"/>
                                        </p:tgtEl>
                                      </p:cBhvr>
                                    </p:animEffect>
                                    <p:anim calcmode="lin" valueType="num">
                                      <p:cBhvr>
                                        <p:cTn id="90"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95" dur="26">
                                          <p:stCondLst>
                                            <p:cond delay="650"/>
                                          </p:stCondLst>
                                        </p:cTn>
                                        <p:tgtEl>
                                          <p:spTgt spid="74"/>
                                        </p:tgtEl>
                                      </p:cBhvr>
                                      <p:to x="100000" y="60000"/>
                                    </p:animScale>
                                    <p:animScale>
                                      <p:cBhvr>
                                        <p:cTn id="96" dur="166" decel="50000">
                                          <p:stCondLst>
                                            <p:cond delay="676"/>
                                          </p:stCondLst>
                                        </p:cTn>
                                        <p:tgtEl>
                                          <p:spTgt spid="74"/>
                                        </p:tgtEl>
                                      </p:cBhvr>
                                      <p:to x="100000" y="100000"/>
                                    </p:animScale>
                                    <p:animScale>
                                      <p:cBhvr>
                                        <p:cTn id="97" dur="26">
                                          <p:stCondLst>
                                            <p:cond delay="1312"/>
                                          </p:stCondLst>
                                        </p:cTn>
                                        <p:tgtEl>
                                          <p:spTgt spid="74"/>
                                        </p:tgtEl>
                                      </p:cBhvr>
                                      <p:to x="100000" y="80000"/>
                                    </p:animScale>
                                    <p:animScale>
                                      <p:cBhvr>
                                        <p:cTn id="98" dur="166" decel="50000">
                                          <p:stCondLst>
                                            <p:cond delay="1338"/>
                                          </p:stCondLst>
                                        </p:cTn>
                                        <p:tgtEl>
                                          <p:spTgt spid="74"/>
                                        </p:tgtEl>
                                      </p:cBhvr>
                                      <p:to x="100000" y="100000"/>
                                    </p:animScale>
                                    <p:animScale>
                                      <p:cBhvr>
                                        <p:cTn id="99" dur="26">
                                          <p:stCondLst>
                                            <p:cond delay="1642"/>
                                          </p:stCondLst>
                                        </p:cTn>
                                        <p:tgtEl>
                                          <p:spTgt spid="74"/>
                                        </p:tgtEl>
                                      </p:cBhvr>
                                      <p:to x="100000" y="90000"/>
                                    </p:animScale>
                                    <p:animScale>
                                      <p:cBhvr>
                                        <p:cTn id="100" dur="166" decel="50000">
                                          <p:stCondLst>
                                            <p:cond delay="1668"/>
                                          </p:stCondLst>
                                        </p:cTn>
                                        <p:tgtEl>
                                          <p:spTgt spid="74"/>
                                        </p:tgtEl>
                                      </p:cBhvr>
                                      <p:to x="100000" y="100000"/>
                                    </p:animScale>
                                    <p:animScale>
                                      <p:cBhvr>
                                        <p:cTn id="101" dur="26">
                                          <p:stCondLst>
                                            <p:cond delay="1808"/>
                                          </p:stCondLst>
                                        </p:cTn>
                                        <p:tgtEl>
                                          <p:spTgt spid="74"/>
                                        </p:tgtEl>
                                      </p:cBhvr>
                                      <p:to x="100000" y="95000"/>
                                    </p:animScale>
                                    <p:animScale>
                                      <p:cBhvr>
                                        <p:cTn id="102" dur="166" decel="50000">
                                          <p:stCondLst>
                                            <p:cond delay="1834"/>
                                          </p:stCondLst>
                                        </p:cTn>
                                        <p:tgtEl>
                                          <p:spTgt spid="74"/>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down)">
                                      <p:cBhvr>
                                        <p:cTn id="105" dur="580">
                                          <p:stCondLst>
                                            <p:cond delay="0"/>
                                          </p:stCondLst>
                                        </p:cTn>
                                        <p:tgtEl>
                                          <p:spTgt spid="91"/>
                                        </p:tgtEl>
                                      </p:cBhvr>
                                    </p:animEffect>
                                    <p:anim calcmode="lin" valueType="num">
                                      <p:cBhvr>
                                        <p:cTn id="106"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111" dur="26">
                                          <p:stCondLst>
                                            <p:cond delay="650"/>
                                          </p:stCondLst>
                                        </p:cTn>
                                        <p:tgtEl>
                                          <p:spTgt spid="91"/>
                                        </p:tgtEl>
                                      </p:cBhvr>
                                      <p:to x="100000" y="60000"/>
                                    </p:animScale>
                                    <p:animScale>
                                      <p:cBhvr>
                                        <p:cTn id="112" dur="166" decel="50000">
                                          <p:stCondLst>
                                            <p:cond delay="676"/>
                                          </p:stCondLst>
                                        </p:cTn>
                                        <p:tgtEl>
                                          <p:spTgt spid="91"/>
                                        </p:tgtEl>
                                      </p:cBhvr>
                                      <p:to x="100000" y="100000"/>
                                    </p:animScale>
                                    <p:animScale>
                                      <p:cBhvr>
                                        <p:cTn id="113" dur="26">
                                          <p:stCondLst>
                                            <p:cond delay="1312"/>
                                          </p:stCondLst>
                                        </p:cTn>
                                        <p:tgtEl>
                                          <p:spTgt spid="91"/>
                                        </p:tgtEl>
                                      </p:cBhvr>
                                      <p:to x="100000" y="80000"/>
                                    </p:animScale>
                                    <p:animScale>
                                      <p:cBhvr>
                                        <p:cTn id="114" dur="166" decel="50000">
                                          <p:stCondLst>
                                            <p:cond delay="1338"/>
                                          </p:stCondLst>
                                        </p:cTn>
                                        <p:tgtEl>
                                          <p:spTgt spid="91"/>
                                        </p:tgtEl>
                                      </p:cBhvr>
                                      <p:to x="100000" y="100000"/>
                                    </p:animScale>
                                    <p:animScale>
                                      <p:cBhvr>
                                        <p:cTn id="115" dur="26">
                                          <p:stCondLst>
                                            <p:cond delay="1642"/>
                                          </p:stCondLst>
                                        </p:cTn>
                                        <p:tgtEl>
                                          <p:spTgt spid="91"/>
                                        </p:tgtEl>
                                      </p:cBhvr>
                                      <p:to x="100000" y="90000"/>
                                    </p:animScale>
                                    <p:animScale>
                                      <p:cBhvr>
                                        <p:cTn id="116" dur="166" decel="50000">
                                          <p:stCondLst>
                                            <p:cond delay="1668"/>
                                          </p:stCondLst>
                                        </p:cTn>
                                        <p:tgtEl>
                                          <p:spTgt spid="91"/>
                                        </p:tgtEl>
                                      </p:cBhvr>
                                      <p:to x="100000" y="100000"/>
                                    </p:animScale>
                                    <p:animScale>
                                      <p:cBhvr>
                                        <p:cTn id="117" dur="26">
                                          <p:stCondLst>
                                            <p:cond delay="1808"/>
                                          </p:stCondLst>
                                        </p:cTn>
                                        <p:tgtEl>
                                          <p:spTgt spid="91"/>
                                        </p:tgtEl>
                                      </p:cBhvr>
                                      <p:to x="100000" y="95000"/>
                                    </p:animScale>
                                    <p:animScale>
                                      <p:cBhvr>
                                        <p:cTn id="118" dur="166" decel="50000">
                                          <p:stCondLst>
                                            <p:cond delay="1834"/>
                                          </p:stCondLst>
                                        </p:cTn>
                                        <p:tgtEl>
                                          <p:spTgt spid="91"/>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31" presetClass="entr" presetSubtype="0" fill="hold" grpId="0" nodeType="clickEffect">
                                  <p:stCondLst>
                                    <p:cond delay="0"/>
                                  </p:stCondLst>
                                  <p:childTnLst>
                                    <p:set>
                                      <p:cBhvr>
                                        <p:cTn id="122" dur="1" fill="hold">
                                          <p:stCondLst>
                                            <p:cond delay="0"/>
                                          </p:stCondLst>
                                        </p:cTn>
                                        <p:tgtEl>
                                          <p:spTgt spid="3"/>
                                        </p:tgtEl>
                                        <p:attrNameLst>
                                          <p:attrName>style.visibility</p:attrName>
                                        </p:attrNameLst>
                                      </p:cBhvr>
                                      <p:to>
                                        <p:strVal val="visible"/>
                                      </p:to>
                                    </p:set>
                                    <p:anim calcmode="lin" valueType="num">
                                      <p:cBhvr>
                                        <p:cTn id="123" dur="1000" fill="hold"/>
                                        <p:tgtEl>
                                          <p:spTgt spid="3"/>
                                        </p:tgtEl>
                                        <p:attrNameLst>
                                          <p:attrName>ppt_w</p:attrName>
                                        </p:attrNameLst>
                                      </p:cBhvr>
                                      <p:tavLst>
                                        <p:tav tm="0">
                                          <p:val>
                                            <p:fltVal val="0"/>
                                          </p:val>
                                        </p:tav>
                                        <p:tav tm="100000">
                                          <p:val>
                                            <p:strVal val="#ppt_w"/>
                                          </p:val>
                                        </p:tav>
                                      </p:tavLst>
                                    </p:anim>
                                    <p:anim calcmode="lin" valueType="num">
                                      <p:cBhvr>
                                        <p:cTn id="124" dur="1000" fill="hold"/>
                                        <p:tgtEl>
                                          <p:spTgt spid="3"/>
                                        </p:tgtEl>
                                        <p:attrNameLst>
                                          <p:attrName>ppt_h</p:attrName>
                                        </p:attrNameLst>
                                      </p:cBhvr>
                                      <p:tavLst>
                                        <p:tav tm="0">
                                          <p:val>
                                            <p:fltVal val="0"/>
                                          </p:val>
                                        </p:tav>
                                        <p:tav tm="100000">
                                          <p:val>
                                            <p:strVal val="#ppt_h"/>
                                          </p:val>
                                        </p:tav>
                                      </p:tavLst>
                                    </p:anim>
                                    <p:anim calcmode="lin" valueType="num">
                                      <p:cBhvr>
                                        <p:cTn id="125" dur="1000" fill="hold"/>
                                        <p:tgtEl>
                                          <p:spTgt spid="3"/>
                                        </p:tgtEl>
                                        <p:attrNameLst>
                                          <p:attrName>style.rotation</p:attrName>
                                        </p:attrNameLst>
                                      </p:cBhvr>
                                      <p:tavLst>
                                        <p:tav tm="0">
                                          <p:val>
                                            <p:fltVal val="90"/>
                                          </p:val>
                                        </p:tav>
                                        <p:tav tm="100000">
                                          <p:val>
                                            <p:fltVal val="0"/>
                                          </p:val>
                                        </p:tav>
                                      </p:tavLst>
                                    </p:anim>
                                    <p:animEffect transition="in" filter="fade">
                                      <p:cBhvr>
                                        <p:cTn id="1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p:txBody>
          <a:bodyPr/>
          <a:lstStyle/>
          <a:p>
            <a:r>
              <a:rPr lang="en-US" altLang="en-US" sz="8000" dirty="0"/>
              <a:t>Project Work</a:t>
            </a:r>
            <a:endParaRPr lang="en-US" altLang="en-US" sz="5400" dirty="0"/>
          </a:p>
        </p:txBody>
      </p:sp>
    </p:spTree>
    <p:extLst>
      <p:ext uri="{BB962C8B-B14F-4D97-AF65-F5344CB8AC3E}">
        <p14:creationId xmlns:p14="http://schemas.microsoft.com/office/powerpoint/2010/main" val="3749370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FE5D4-1B5C-417A-8B70-DE3CFA893083}"/>
              </a:ext>
            </a:extLst>
          </p:cNvPr>
          <p:cNvSpPr>
            <a:spLocks noGrp="1"/>
          </p:cNvSpPr>
          <p:nvPr>
            <p:ph sz="half" idx="10"/>
          </p:nvPr>
        </p:nvSpPr>
        <p:spPr>
          <a:xfrm>
            <a:off x="5107708" y="1525207"/>
            <a:ext cx="6503918" cy="3431709"/>
          </a:xfrm>
        </p:spPr>
        <p:txBody>
          <a:bodyPr/>
          <a:lstStyle/>
          <a:p>
            <a:pPr marL="285750" indent="-285750">
              <a:lnSpc>
                <a:spcPct val="100000"/>
              </a:lnSpc>
              <a:spcBef>
                <a:spcPts val="0"/>
              </a:spcBef>
              <a:spcAft>
                <a:spcPts val="600"/>
              </a:spcAft>
              <a:buClr>
                <a:srgbClr val="00B050"/>
              </a:buClr>
              <a:buFont typeface="Wingdings" panose="05000000000000000000" pitchFamily="2" charset="2"/>
              <a:buChar char="§"/>
            </a:pPr>
            <a:r>
              <a:rPr lang="en-US" altLang="en-US" sz="3200" dirty="0"/>
              <a:t>Growth</a:t>
            </a:r>
          </a:p>
          <a:p>
            <a:pPr marL="285750" indent="-285750">
              <a:lnSpc>
                <a:spcPct val="100000"/>
              </a:lnSpc>
              <a:spcBef>
                <a:spcPts val="0"/>
              </a:spcBef>
              <a:spcAft>
                <a:spcPts val="600"/>
              </a:spcAft>
              <a:buClr>
                <a:srgbClr val="00B050"/>
              </a:buClr>
              <a:buFont typeface="Wingdings" panose="05000000000000000000" pitchFamily="2" charset="2"/>
              <a:buChar char="§"/>
            </a:pPr>
            <a:r>
              <a:rPr lang="en-US" sz="3200" dirty="0"/>
              <a:t>Contribution</a:t>
            </a:r>
          </a:p>
          <a:p>
            <a:pPr marL="285750" indent="-285750">
              <a:lnSpc>
                <a:spcPct val="100000"/>
              </a:lnSpc>
              <a:spcBef>
                <a:spcPts val="0"/>
              </a:spcBef>
              <a:spcAft>
                <a:spcPts val="600"/>
              </a:spcAft>
              <a:buClr>
                <a:srgbClr val="00B050"/>
              </a:buClr>
              <a:buFont typeface="Wingdings" panose="05000000000000000000" pitchFamily="2" charset="2"/>
              <a:buChar char="§"/>
            </a:pPr>
            <a:r>
              <a:rPr lang="en-US" sz="3200" dirty="0"/>
              <a:t>Connection</a:t>
            </a:r>
          </a:p>
          <a:p>
            <a:pPr marL="285750" indent="-285750">
              <a:lnSpc>
                <a:spcPct val="100000"/>
              </a:lnSpc>
              <a:spcBef>
                <a:spcPts val="0"/>
              </a:spcBef>
              <a:spcAft>
                <a:spcPts val="600"/>
              </a:spcAft>
              <a:buClr>
                <a:srgbClr val="00B050"/>
              </a:buClr>
              <a:buFont typeface="Wingdings" panose="05000000000000000000" pitchFamily="2" charset="2"/>
              <a:buChar char="§"/>
            </a:pPr>
            <a:r>
              <a:rPr lang="en-US" sz="3200" dirty="0"/>
              <a:t>Protective Factors</a:t>
            </a:r>
          </a:p>
          <a:p>
            <a:pPr marL="285750" indent="-285750">
              <a:lnSpc>
                <a:spcPct val="100000"/>
              </a:lnSpc>
              <a:spcBef>
                <a:spcPts val="0"/>
              </a:spcBef>
              <a:spcAft>
                <a:spcPts val="600"/>
              </a:spcAft>
              <a:buClr>
                <a:srgbClr val="00B050"/>
              </a:buClr>
              <a:buFont typeface="Wingdings" panose="05000000000000000000" pitchFamily="2" charset="2"/>
              <a:buChar char="§"/>
            </a:pPr>
            <a:r>
              <a:rPr lang="en-US" sz="3200" dirty="0"/>
              <a:t>Positive Adjustment</a:t>
            </a:r>
          </a:p>
          <a:p>
            <a:pPr marL="285750" indent="-285750">
              <a:lnSpc>
                <a:spcPct val="100000"/>
              </a:lnSpc>
              <a:spcBef>
                <a:spcPts val="0"/>
              </a:spcBef>
              <a:spcAft>
                <a:spcPts val="600"/>
              </a:spcAft>
              <a:buClr>
                <a:srgbClr val="00B050"/>
              </a:buClr>
              <a:buFont typeface="Wingdings" panose="05000000000000000000" pitchFamily="2" charset="2"/>
              <a:buChar char="§"/>
            </a:pPr>
            <a:r>
              <a:rPr lang="en-US" sz="3200" dirty="0"/>
              <a:t>Thriving Orientation</a:t>
            </a:r>
            <a:endParaRPr lang="en-US" sz="2400" dirty="0"/>
          </a:p>
        </p:txBody>
      </p:sp>
      <p:sp>
        <p:nvSpPr>
          <p:cNvPr id="7170" name="Rectangle 2"/>
          <p:cNvSpPr>
            <a:spLocks noGrp="1" noChangeArrowheads="1"/>
          </p:cNvSpPr>
          <p:nvPr>
            <p:ph type="body" idx="13"/>
          </p:nvPr>
        </p:nvSpPr>
        <p:spPr/>
        <p:txBody>
          <a:bodyPr/>
          <a:lstStyle/>
          <a:p>
            <a:pPr>
              <a:lnSpc>
                <a:spcPct val="80000"/>
              </a:lnSpc>
              <a:buClr>
                <a:schemeClr val="hlink"/>
              </a:buClr>
            </a:pPr>
            <a:r>
              <a:rPr lang="en-US" altLang="en-US" sz="2600" dirty="0"/>
              <a:t>4-H PROJECT WORK – the SPARK</a:t>
            </a:r>
          </a:p>
        </p:txBody>
      </p:sp>
      <p:grpSp>
        <p:nvGrpSpPr>
          <p:cNvPr id="12" name="Group 11">
            <a:extLst>
              <a:ext uri="{FF2B5EF4-FFF2-40B4-BE49-F238E27FC236}">
                <a16:creationId xmlns:a16="http://schemas.microsoft.com/office/drawing/2014/main" id="{0F453B74-E080-430F-B42C-E994DF0E7208}"/>
              </a:ext>
            </a:extLst>
          </p:cNvPr>
          <p:cNvGrpSpPr/>
          <p:nvPr/>
        </p:nvGrpSpPr>
        <p:grpSpPr>
          <a:xfrm>
            <a:off x="864360" y="1463034"/>
            <a:ext cx="3908416" cy="3931932"/>
            <a:chOff x="740373" y="1382527"/>
            <a:chExt cx="3908416" cy="3931932"/>
          </a:xfrm>
        </p:grpSpPr>
        <p:pic>
          <p:nvPicPr>
            <p:cNvPr id="4" name="Picture 3" descr="A person holding a camera&#10;&#10;Description automatically generated with medium confidence">
              <a:extLst>
                <a:ext uri="{FF2B5EF4-FFF2-40B4-BE49-F238E27FC236}">
                  <a16:creationId xmlns:a16="http://schemas.microsoft.com/office/drawing/2014/main" id="{B0A3D919-9150-4D4C-A943-D30384D2A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74" y="1382527"/>
              <a:ext cx="1885459" cy="1885459"/>
            </a:xfrm>
            <a:prstGeom prst="rect">
              <a:avLst/>
            </a:prstGeom>
          </p:spPr>
        </p:pic>
        <p:pic>
          <p:nvPicPr>
            <p:cNvPr id="6" name="Picture 5" descr="A young child carrying a basket of vegetables&#10;&#10;Description automatically generated with low confidence">
              <a:extLst>
                <a:ext uri="{FF2B5EF4-FFF2-40B4-BE49-F238E27FC236}">
                  <a16:creationId xmlns:a16="http://schemas.microsoft.com/office/drawing/2014/main" id="{40E0EB69-954C-4B2F-83B8-082D7E9C3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73" y="3409459"/>
              <a:ext cx="1885459" cy="1885459"/>
            </a:xfrm>
            <a:prstGeom prst="rect">
              <a:avLst/>
            </a:prstGeom>
          </p:spPr>
        </p:pic>
        <p:pic>
          <p:nvPicPr>
            <p:cNvPr id="9" name="Picture 8" descr="A person holding a dog&#10;&#10;Description automatically generated with medium confidence">
              <a:extLst>
                <a:ext uri="{FF2B5EF4-FFF2-40B4-BE49-F238E27FC236}">
                  <a16:creationId xmlns:a16="http://schemas.microsoft.com/office/drawing/2014/main" id="{7A074C98-639D-43F5-A7E1-56938E2C6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789" y="1382527"/>
              <a:ext cx="1885459" cy="1885459"/>
            </a:xfrm>
            <a:prstGeom prst="rect">
              <a:avLst/>
            </a:prstGeom>
          </p:spPr>
        </p:pic>
        <p:pic>
          <p:nvPicPr>
            <p:cNvPr id="11" name="Picture 10" descr="A picture containing person, sport&#10;&#10;Description automatically generated">
              <a:extLst>
                <a:ext uri="{FF2B5EF4-FFF2-40B4-BE49-F238E27FC236}">
                  <a16:creationId xmlns:a16="http://schemas.microsoft.com/office/drawing/2014/main" id="{7067822B-5EAD-4C94-A625-421B21CC11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789" y="3409459"/>
              <a:ext cx="1905000" cy="1905000"/>
            </a:xfrm>
            <a:prstGeom prst="rect">
              <a:avLst/>
            </a:prstGeom>
          </p:spPr>
        </p:pic>
      </p:grpSp>
    </p:spTree>
    <p:extLst>
      <p:ext uri="{BB962C8B-B14F-4D97-AF65-F5344CB8AC3E}">
        <p14:creationId xmlns:p14="http://schemas.microsoft.com/office/powerpoint/2010/main" val="30718392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6E0F87F-DA8B-40B3-8259-927288026D51}"/>
              </a:ext>
            </a:extLst>
          </p:cNvPr>
          <p:cNvSpPr txBox="1"/>
          <p:nvPr/>
        </p:nvSpPr>
        <p:spPr>
          <a:xfrm>
            <a:off x="7723115" y="4953596"/>
            <a:ext cx="3888509" cy="230832"/>
          </a:xfrm>
          <a:prstGeom prst="rect">
            <a:avLst/>
          </a:prstGeom>
          <a:noFill/>
        </p:spPr>
        <p:txBody>
          <a:bodyPr wrap="square" rtlCol="0">
            <a:spAutoFit/>
          </a:bodyPr>
          <a:lstStyle/>
          <a:p>
            <a:r>
              <a:rPr lang="en-US" sz="900">
                <a:hlinkClick r:id="rId3" tooltip="https://www.flickr.com/photos/fabola/39481226255"/>
              </a:rPr>
              <a:t>This Photo</a:t>
            </a:r>
            <a:r>
              <a:rPr lang="en-US" sz="900"/>
              <a:t> by Unknown Author is licensed under </a:t>
            </a:r>
            <a:r>
              <a:rPr lang="en-US" sz="900">
                <a:hlinkClick r:id="rId4" tooltip="https://creativecommons.org/licenses/by-sa/3.0/"/>
              </a:rPr>
              <a:t>CC BY-SA</a:t>
            </a:r>
            <a:endParaRPr lang="en-US" sz="900"/>
          </a:p>
        </p:txBody>
      </p:sp>
      <p:sp>
        <p:nvSpPr>
          <p:cNvPr id="12" name="TextBox 11">
            <a:extLst>
              <a:ext uri="{FF2B5EF4-FFF2-40B4-BE49-F238E27FC236}">
                <a16:creationId xmlns:a16="http://schemas.microsoft.com/office/drawing/2014/main" id="{3EC13D7A-720A-4D08-844A-0388A037E98E}"/>
              </a:ext>
            </a:extLst>
          </p:cNvPr>
          <p:cNvSpPr txBox="1"/>
          <p:nvPr/>
        </p:nvSpPr>
        <p:spPr>
          <a:xfrm>
            <a:off x="7723115" y="2804549"/>
            <a:ext cx="3888509" cy="230832"/>
          </a:xfrm>
          <a:prstGeom prst="rect">
            <a:avLst/>
          </a:prstGeom>
          <a:noFill/>
        </p:spPr>
        <p:txBody>
          <a:bodyPr wrap="square" rtlCol="0">
            <a:spAutoFit/>
          </a:bodyPr>
          <a:lstStyle/>
          <a:p>
            <a:r>
              <a:rPr lang="en-US" sz="900" dirty="0">
                <a:hlinkClick r:id="rId5" tooltip="http://www.flickr.com/photos/unitedwaylowermainland/8771398278/"/>
              </a:rPr>
              <a:t>This Photo</a:t>
            </a:r>
            <a:r>
              <a:rPr lang="en-US" sz="900" dirty="0"/>
              <a:t> by Unknown Author is licensed under </a:t>
            </a:r>
            <a:r>
              <a:rPr lang="en-US" sz="900" dirty="0">
                <a:hlinkClick r:id="rId6" tooltip="https://creativecommons.org/licenses/by-nc/3.0/"/>
              </a:rPr>
              <a:t>CC BY-NC</a:t>
            </a:r>
            <a:endParaRPr lang="en-US" sz="900" dirty="0"/>
          </a:p>
        </p:txBody>
      </p:sp>
      <p:pic>
        <p:nvPicPr>
          <p:cNvPr id="11" name="Picture Placeholder 10" descr="A group of children smiling&#10;&#10;Description automatically generated with low confidence">
            <a:extLst>
              <a:ext uri="{FF2B5EF4-FFF2-40B4-BE49-F238E27FC236}">
                <a16:creationId xmlns:a16="http://schemas.microsoft.com/office/drawing/2014/main" id="{85E1E1A1-BE98-4EBF-851F-48D73D394C99}"/>
              </a:ext>
            </a:extLst>
          </p:cNvPr>
          <p:cNvPicPr>
            <a:picLocks noGrp="1" noChangeAspect="1"/>
          </p:cNvPicPr>
          <p:nvPr>
            <p:ph type="pic" idx="13"/>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1137" b="11137"/>
          <a:stretch>
            <a:fillRect/>
          </a:stretch>
        </p:blipFill>
        <p:spPr/>
      </p:pic>
      <p:pic>
        <p:nvPicPr>
          <p:cNvPr id="14" name="Picture Placeholder 13" descr="A group of people standing in front of microphones&#10;&#10;Description automatically generated with medium confidence">
            <a:extLst>
              <a:ext uri="{FF2B5EF4-FFF2-40B4-BE49-F238E27FC236}">
                <a16:creationId xmlns:a16="http://schemas.microsoft.com/office/drawing/2014/main" id="{6A7146D1-6B88-4D86-9BCF-FB2978A3A6B3}"/>
              </a:ext>
            </a:extLst>
          </p:cNvPr>
          <p:cNvPicPr>
            <a:picLocks noGrp="1" noChangeAspect="1"/>
          </p:cNvPicPr>
          <p:nvPr>
            <p:ph type="pic" idx="15"/>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156" b="11156"/>
          <a:stretch>
            <a:fillRect/>
          </a:stretch>
        </p:blipFill>
        <p:spPr/>
      </p:pic>
      <p:sp>
        <p:nvSpPr>
          <p:cNvPr id="5" name="Text Placeholder 4">
            <a:extLst>
              <a:ext uri="{FF2B5EF4-FFF2-40B4-BE49-F238E27FC236}">
                <a16:creationId xmlns:a16="http://schemas.microsoft.com/office/drawing/2014/main" id="{BFAD7212-7692-43D1-A259-5E09BBEA2480}"/>
              </a:ext>
            </a:extLst>
          </p:cNvPr>
          <p:cNvSpPr>
            <a:spLocks noGrp="1"/>
          </p:cNvSpPr>
          <p:nvPr>
            <p:ph type="body" idx="14"/>
          </p:nvPr>
        </p:nvSpPr>
        <p:spPr/>
        <p:txBody>
          <a:bodyPr/>
          <a:lstStyle/>
          <a:p>
            <a:r>
              <a:rPr lang="en-US" dirty="0"/>
              <a:t>POSITIVE YOUTH DEVELOPMENT</a:t>
            </a:r>
          </a:p>
        </p:txBody>
      </p:sp>
      <p:sp>
        <p:nvSpPr>
          <p:cNvPr id="9" name="TextBox 8">
            <a:extLst>
              <a:ext uri="{FF2B5EF4-FFF2-40B4-BE49-F238E27FC236}">
                <a16:creationId xmlns:a16="http://schemas.microsoft.com/office/drawing/2014/main" id="{C894A828-33E7-4D42-92A7-B96D58E55079}"/>
              </a:ext>
            </a:extLst>
          </p:cNvPr>
          <p:cNvSpPr txBox="1"/>
          <p:nvPr/>
        </p:nvSpPr>
        <p:spPr>
          <a:xfrm>
            <a:off x="988290" y="1175104"/>
            <a:ext cx="6503917" cy="3908762"/>
          </a:xfrm>
          <a:prstGeom prst="rect">
            <a:avLst/>
          </a:prstGeom>
          <a:noFill/>
        </p:spPr>
        <p:txBody>
          <a:bodyPr wrap="square">
            <a:spAutoFit/>
          </a:bodyPr>
          <a:lstStyle/>
          <a:p>
            <a:pPr marL="285750" lvl="0" indent="-285750">
              <a:buFont typeface="Arial" panose="020B0604020202020204" pitchFamily="34" charset="0"/>
              <a:buChar char="•"/>
            </a:pPr>
            <a:r>
              <a:rPr lang="en-US" sz="3100" dirty="0">
                <a:latin typeface="Roboto" panose="02000000000000000000" pitchFamily="2" charset="0"/>
                <a:ea typeface="Roboto" panose="02000000000000000000" pitchFamily="2" charset="0"/>
              </a:rPr>
              <a:t>To create opportunities which promote healthy development in a nurturing  environmental</a:t>
            </a:r>
          </a:p>
          <a:p>
            <a:pPr marL="285750" lvl="0" indent="-285750">
              <a:buFont typeface="Arial" panose="020B0604020202020204" pitchFamily="34" charset="0"/>
              <a:buChar char="•"/>
            </a:pPr>
            <a:r>
              <a:rPr lang="en-US" sz="3100" dirty="0">
                <a:latin typeface="Roboto" panose="02000000000000000000" pitchFamily="2" charset="0"/>
                <a:ea typeface="Roboto" panose="02000000000000000000" pitchFamily="2" charset="0"/>
              </a:rPr>
              <a:t>Youth engaged at many levels</a:t>
            </a:r>
          </a:p>
          <a:p>
            <a:pPr marL="279400" lvl="0" indent="-279400">
              <a:buFont typeface="Arial" panose="020B0604020202020204" pitchFamily="34" charset="0"/>
              <a:buChar char="•"/>
            </a:pPr>
            <a:r>
              <a:rPr lang="en-US" sz="3100" dirty="0">
                <a:latin typeface="Roboto" panose="02000000000000000000" pitchFamily="2" charset="0"/>
                <a:ea typeface="Roboto" panose="02000000000000000000" pitchFamily="2" charset="0"/>
              </a:rPr>
              <a:t>To teach knowledge and life skills </a:t>
            </a:r>
          </a:p>
          <a:p>
            <a:pPr marL="279400" lvl="0" indent="-279400">
              <a:buFont typeface="Arial" panose="020B0604020202020204" pitchFamily="34" charset="0"/>
              <a:buChar char="•"/>
            </a:pPr>
            <a:r>
              <a:rPr lang="en-US" sz="3100" dirty="0">
                <a:latin typeface="Roboto" panose="02000000000000000000" pitchFamily="2" charset="0"/>
                <a:ea typeface="Roboto" panose="02000000000000000000" pitchFamily="2" charset="0"/>
              </a:rPr>
              <a:t>To engage young people in the mission of the Land-Grant University</a:t>
            </a:r>
          </a:p>
        </p:txBody>
      </p:sp>
    </p:spTree>
    <p:extLst>
      <p:ext uri="{BB962C8B-B14F-4D97-AF65-F5344CB8AC3E}">
        <p14:creationId xmlns:p14="http://schemas.microsoft.com/office/powerpoint/2010/main" val="2289101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FE5D4-1B5C-417A-8B70-DE3CFA893083}"/>
              </a:ext>
            </a:extLst>
          </p:cNvPr>
          <p:cNvSpPr>
            <a:spLocks noGrp="1"/>
          </p:cNvSpPr>
          <p:nvPr>
            <p:ph sz="half" idx="10"/>
          </p:nvPr>
        </p:nvSpPr>
        <p:spPr>
          <a:xfrm>
            <a:off x="5154202" y="1260597"/>
            <a:ext cx="6503918" cy="3858492"/>
          </a:xfrm>
        </p:spPr>
        <p:txBody>
          <a:bodyPr/>
          <a:lstStyle/>
          <a:p>
            <a:pPr marL="285750" indent="-285750">
              <a:lnSpc>
                <a:spcPct val="80000"/>
              </a:lnSpc>
              <a:buClr>
                <a:srgbClr val="00B050"/>
              </a:buClr>
              <a:buFont typeface="Wingdings" panose="05000000000000000000" pitchFamily="2" charset="2"/>
              <a:buChar char="§"/>
            </a:pPr>
            <a:r>
              <a:rPr lang="en-US" altLang="en-US" sz="2400" dirty="0"/>
              <a:t>A teaching tool for developing desirable character traits, habits, attitudes, skills and knowledge.</a:t>
            </a:r>
          </a:p>
          <a:p>
            <a:pPr marL="285750" indent="-285750">
              <a:lnSpc>
                <a:spcPct val="80000"/>
              </a:lnSpc>
              <a:buClr>
                <a:srgbClr val="00B050"/>
              </a:buClr>
              <a:buFont typeface="Wingdings" panose="05000000000000000000" pitchFamily="2" charset="2"/>
              <a:buChar char="§"/>
            </a:pPr>
            <a:r>
              <a:rPr lang="en-US" altLang="en-US" sz="2400" dirty="0"/>
              <a:t>Provides real life experiences in making decisions.</a:t>
            </a:r>
          </a:p>
          <a:p>
            <a:pPr marL="285750" indent="-285750">
              <a:lnSpc>
                <a:spcPct val="80000"/>
              </a:lnSpc>
              <a:buClr>
                <a:srgbClr val="00B050"/>
              </a:buClr>
              <a:buFont typeface="Wingdings" panose="05000000000000000000" pitchFamily="2" charset="2"/>
              <a:buChar char="§"/>
            </a:pPr>
            <a:r>
              <a:rPr lang="en-US" altLang="en-US" sz="2400" dirty="0"/>
              <a:t>Age appropriate and flexible for individual development.</a:t>
            </a:r>
          </a:p>
          <a:p>
            <a:pPr marL="285750" indent="-285750">
              <a:lnSpc>
                <a:spcPct val="80000"/>
              </a:lnSpc>
              <a:buClr>
                <a:srgbClr val="00B050"/>
              </a:buClr>
              <a:buFont typeface="Wingdings" panose="05000000000000000000" pitchFamily="2" charset="2"/>
              <a:buChar char="§"/>
            </a:pPr>
            <a:r>
              <a:rPr lang="en-US" altLang="en-US" sz="2400" dirty="0"/>
              <a:t>Concerned with the optimum development of the individual.</a:t>
            </a:r>
          </a:p>
          <a:p>
            <a:pPr marL="285750" indent="-285750">
              <a:lnSpc>
                <a:spcPct val="80000"/>
              </a:lnSpc>
              <a:buClr>
                <a:srgbClr val="00B050"/>
              </a:buClr>
              <a:buFont typeface="Wingdings" panose="05000000000000000000" pitchFamily="2" charset="2"/>
              <a:buChar char="§"/>
            </a:pPr>
            <a:r>
              <a:rPr lang="en-US" altLang="en-US" sz="2400" dirty="0"/>
              <a:t>Teaches one to help oneself, which leads to helping others</a:t>
            </a:r>
            <a:endParaRPr lang="en-US" dirty="0"/>
          </a:p>
        </p:txBody>
      </p:sp>
      <p:sp>
        <p:nvSpPr>
          <p:cNvPr id="7170" name="Rectangle 2"/>
          <p:cNvSpPr>
            <a:spLocks noGrp="1" noChangeArrowheads="1"/>
          </p:cNvSpPr>
          <p:nvPr>
            <p:ph type="body" idx="13"/>
          </p:nvPr>
        </p:nvSpPr>
        <p:spPr/>
        <p:txBody>
          <a:bodyPr/>
          <a:lstStyle/>
          <a:p>
            <a:pPr>
              <a:lnSpc>
                <a:spcPct val="80000"/>
              </a:lnSpc>
              <a:buClr>
                <a:schemeClr val="hlink"/>
              </a:buClr>
            </a:pPr>
            <a:r>
              <a:rPr lang="en-US" altLang="en-US" sz="2600" dirty="0"/>
              <a:t>4-H PROJECT WORK</a:t>
            </a:r>
          </a:p>
        </p:txBody>
      </p:sp>
      <p:pic>
        <p:nvPicPr>
          <p:cNvPr id="7" name="Picture 6" descr="A group of chickens&#10;&#10;Description automatically generated with medium confidence">
            <a:extLst>
              <a:ext uri="{FF2B5EF4-FFF2-40B4-BE49-F238E27FC236}">
                <a16:creationId xmlns:a16="http://schemas.microsoft.com/office/drawing/2014/main" id="{3FEB99C4-A577-45DC-9B95-EC749707B7EF}"/>
              </a:ext>
            </a:extLst>
          </p:cNvPr>
          <p:cNvPicPr>
            <a:picLocks noChangeAspect="1"/>
          </p:cNvPicPr>
          <p:nvPr/>
        </p:nvPicPr>
        <p:blipFill rotWithShape="1">
          <a:blip r:embed="rId3">
            <a:extLst>
              <a:ext uri="{28A0092B-C50C-407E-A947-70E740481C1C}">
                <a14:useLocalDpi xmlns:a14="http://schemas.microsoft.com/office/drawing/2010/main" val="0"/>
              </a:ext>
            </a:extLst>
          </a:blip>
          <a:srcRect l="34355"/>
          <a:stretch/>
        </p:blipFill>
        <p:spPr>
          <a:xfrm>
            <a:off x="914401" y="1260597"/>
            <a:ext cx="3785696" cy="3849403"/>
          </a:xfrm>
          <a:prstGeom prst="rect">
            <a:avLst/>
          </a:prstGeom>
        </p:spPr>
      </p:pic>
    </p:spTree>
    <p:extLst>
      <p:ext uri="{BB962C8B-B14F-4D97-AF65-F5344CB8AC3E}">
        <p14:creationId xmlns:p14="http://schemas.microsoft.com/office/powerpoint/2010/main" val="266805265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B8BC83-E4D2-44F5-85BC-F652B4709211}"/>
              </a:ext>
            </a:extLst>
          </p:cNvPr>
          <p:cNvSpPr>
            <a:spLocks noGrp="1"/>
          </p:cNvSpPr>
          <p:nvPr>
            <p:ph sz="half" idx="10"/>
          </p:nvPr>
        </p:nvSpPr>
        <p:spPr>
          <a:xfrm>
            <a:off x="6608355" y="1090243"/>
            <a:ext cx="4962321" cy="4016484"/>
          </a:xfrm>
        </p:spPr>
        <p:txBody>
          <a:bodyPr/>
          <a:lstStyle/>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Interests, needs, and capabilities of the member</a:t>
            </a:r>
          </a:p>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Opportunity for sufficient challenge and growth</a:t>
            </a:r>
          </a:p>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Family situation</a:t>
            </a:r>
          </a:p>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Availability of adequate financing</a:t>
            </a:r>
          </a:p>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Availability of equipment and space</a:t>
            </a:r>
          </a:p>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Availability of leadership for the project</a:t>
            </a:r>
            <a:endParaRPr lang="en-US" sz="2300" dirty="0"/>
          </a:p>
        </p:txBody>
      </p:sp>
      <p:sp>
        <p:nvSpPr>
          <p:cNvPr id="2" name="Text Placeholder 1">
            <a:extLst>
              <a:ext uri="{FF2B5EF4-FFF2-40B4-BE49-F238E27FC236}">
                <a16:creationId xmlns:a16="http://schemas.microsoft.com/office/drawing/2014/main" id="{3A9F3A8E-EB89-469C-99D4-11D158E21426}"/>
              </a:ext>
            </a:extLst>
          </p:cNvPr>
          <p:cNvSpPr>
            <a:spLocks noGrp="1"/>
          </p:cNvSpPr>
          <p:nvPr>
            <p:ph type="body" idx="1"/>
          </p:nvPr>
        </p:nvSpPr>
        <p:spPr/>
        <p:txBody>
          <a:bodyPr/>
          <a:lstStyle/>
          <a:p>
            <a:r>
              <a:rPr lang="en-US" dirty="0"/>
              <a:t>SELECTING A 4-H PROJECT</a:t>
            </a:r>
          </a:p>
        </p:txBody>
      </p:sp>
      <p:sp>
        <p:nvSpPr>
          <p:cNvPr id="40963" name="Slide Number Placeholder 3"/>
          <p:cNvSpPr>
            <a:spLocks noGrp="1"/>
          </p:cNvSpPr>
          <p:nvPr>
            <p:ph type="sldNum" sz="quarter" idx="4294967295"/>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eaLnBrk="1" hangingPunct="1"/>
            <a:fld id="{B8B76100-DB7B-427F-9B47-A6F10F98751C}" type="slidenum">
              <a:rPr lang="en-US" altLang="en-US" sz="1400"/>
              <a:pPr eaLnBrk="1" hangingPunct="1"/>
              <a:t>41</a:t>
            </a:fld>
            <a:endParaRPr lang="en-US" altLang="en-US" sz="1400"/>
          </a:p>
        </p:txBody>
      </p:sp>
      <p:grpSp>
        <p:nvGrpSpPr>
          <p:cNvPr id="20" name="Group 19">
            <a:extLst>
              <a:ext uri="{FF2B5EF4-FFF2-40B4-BE49-F238E27FC236}">
                <a16:creationId xmlns:a16="http://schemas.microsoft.com/office/drawing/2014/main" id="{412A919E-26AB-439F-9D80-D89215C7500E}"/>
              </a:ext>
            </a:extLst>
          </p:cNvPr>
          <p:cNvGrpSpPr/>
          <p:nvPr/>
        </p:nvGrpSpPr>
        <p:grpSpPr>
          <a:xfrm>
            <a:off x="879963" y="1214439"/>
            <a:ext cx="5643927" cy="4490183"/>
            <a:chOff x="879963" y="1214439"/>
            <a:chExt cx="5643927" cy="4490183"/>
          </a:xfrm>
        </p:grpSpPr>
        <p:grpSp>
          <p:nvGrpSpPr>
            <p:cNvPr id="17" name="Group 16">
              <a:extLst>
                <a:ext uri="{FF2B5EF4-FFF2-40B4-BE49-F238E27FC236}">
                  <a16:creationId xmlns:a16="http://schemas.microsoft.com/office/drawing/2014/main" id="{A70ECD48-FDEB-4264-A4B0-E23E298119B6}"/>
                </a:ext>
              </a:extLst>
            </p:cNvPr>
            <p:cNvGrpSpPr/>
            <p:nvPr/>
          </p:nvGrpSpPr>
          <p:grpSpPr>
            <a:xfrm>
              <a:off x="879963" y="1214439"/>
              <a:ext cx="2941966" cy="4490183"/>
              <a:chOff x="879963" y="1214439"/>
              <a:chExt cx="2941966" cy="4490183"/>
            </a:xfrm>
          </p:grpSpPr>
          <p:pic>
            <p:nvPicPr>
              <p:cNvPr id="5" name="Picture 4" descr="A cat standing on grass&#10;&#10;Description automatically generated with medium confidence">
                <a:extLst>
                  <a:ext uri="{FF2B5EF4-FFF2-40B4-BE49-F238E27FC236}">
                    <a16:creationId xmlns:a16="http://schemas.microsoft.com/office/drawing/2014/main" id="{8224065A-FC39-48CB-B95F-5CCE6EED0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964" y="1214439"/>
                <a:ext cx="1428750" cy="1428750"/>
              </a:xfrm>
              <a:prstGeom prst="rect">
                <a:avLst/>
              </a:prstGeom>
            </p:spPr>
          </p:pic>
          <p:pic>
            <p:nvPicPr>
              <p:cNvPr id="7" name="Picture 6" descr="A picture containing grass, outdoor, lagomorph, mammal&#10;&#10;Description automatically generated">
                <a:extLst>
                  <a:ext uri="{FF2B5EF4-FFF2-40B4-BE49-F238E27FC236}">
                    <a16:creationId xmlns:a16="http://schemas.microsoft.com/office/drawing/2014/main" id="{BCBC0C2A-D22E-44C4-80ED-891B793EF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179" y="2744299"/>
                <a:ext cx="1428750" cy="1428750"/>
              </a:xfrm>
              <a:prstGeom prst="rect">
                <a:avLst/>
              </a:prstGeom>
            </p:spPr>
          </p:pic>
          <p:pic>
            <p:nvPicPr>
              <p:cNvPr id="9" name="Picture 8" descr="A picture containing outdoor, ground, plant, little&#10;&#10;Description automatically generated">
                <a:extLst>
                  <a:ext uri="{FF2B5EF4-FFF2-40B4-BE49-F238E27FC236}">
                    <a16:creationId xmlns:a16="http://schemas.microsoft.com/office/drawing/2014/main" id="{F4E1DE2F-E09C-4B23-83D1-0308EE50F3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63" y="2744299"/>
                <a:ext cx="1428750" cy="1428750"/>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E8979E67-6C45-42E0-ADFB-D501915EC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3179" y="1214857"/>
                <a:ext cx="1428750" cy="1428750"/>
              </a:xfrm>
              <a:prstGeom prst="rect">
                <a:avLst/>
              </a:prstGeom>
            </p:spPr>
          </p:pic>
          <p:pic>
            <p:nvPicPr>
              <p:cNvPr id="13" name="Picture 12" descr="A picture containing text, person, outdoor&#10;&#10;Description automatically generated">
                <a:extLst>
                  <a:ext uri="{FF2B5EF4-FFF2-40B4-BE49-F238E27FC236}">
                    <a16:creationId xmlns:a16="http://schemas.microsoft.com/office/drawing/2014/main" id="{B9C5A53E-07D9-4D56-B99D-31DB072EC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963" y="4267565"/>
                <a:ext cx="1428750" cy="1428750"/>
              </a:xfrm>
              <a:prstGeom prst="rect">
                <a:avLst/>
              </a:prstGeom>
            </p:spPr>
          </p:pic>
          <p:pic>
            <p:nvPicPr>
              <p:cNvPr id="15" name="Picture 14" descr="A person playing a guitar&#10;&#10;Description automatically generated">
                <a:extLst>
                  <a:ext uri="{FF2B5EF4-FFF2-40B4-BE49-F238E27FC236}">
                    <a16:creationId xmlns:a16="http://schemas.microsoft.com/office/drawing/2014/main" id="{C8DC0E6D-2CDC-4242-A70D-C5A465119D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8470" y="4275872"/>
                <a:ext cx="1428750" cy="1428750"/>
              </a:xfrm>
              <a:prstGeom prst="rect">
                <a:avLst/>
              </a:prstGeom>
            </p:spPr>
          </p:pic>
        </p:grpSp>
        <p:pic>
          <p:nvPicPr>
            <p:cNvPr id="19" name="Picture 18" descr="A picture containing tree, outdoor, person&#10;&#10;Description automatically generated">
              <a:extLst>
                <a:ext uri="{FF2B5EF4-FFF2-40B4-BE49-F238E27FC236}">
                  <a16:creationId xmlns:a16="http://schemas.microsoft.com/office/drawing/2014/main" id="{0D578458-3173-4F48-9D7D-B6DB67EE391B}"/>
                </a:ext>
              </a:extLst>
            </p:cNvPr>
            <p:cNvPicPr>
              <a:picLocks noChangeAspect="1"/>
            </p:cNvPicPr>
            <p:nvPr/>
          </p:nvPicPr>
          <p:blipFill rotWithShape="1">
            <a:blip r:embed="rId9">
              <a:extLst>
                <a:ext uri="{28A0092B-C50C-407E-A947-70E740481C1C}">
                  <a14:useLocalDpi xmlns:a14="http://schemas.microsoft.com/office/drawing/2010/main" val="0"/>
                </a:ext>
              </a:extLst>
            </a:blip>
            <a:srcRect t="8084" r="12442"/>
            <a:stretch/>
          </p:blipFill>
          <p:spPr>
            <a:xfrm>
              <a:off x="3906394" y="1230923"/>
              <a:ext cx="2617496" cy="4437351"/>
            </a:xfrm>
            <a:prstGeom prst="rect">
              <a:avLst/>
            </a:prstGeom>
          </p:spPr>
        </p:pic>
      </p:grpSp>
    </p:spTree>
    <p:extLst>
      <p:ext uri="{BB962C8B-B14F-4D97-AF65-F5344CB8AC3E}">
        <p14:creationId xmlns:p14="http://schemas.microsoft.com/office/powerpoint/2010/main" val="1356033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C4D9D0-633C-4BE5-A704-2587A99BBA57}"/>
              </a:ext>
            </a:extLst>
          </p:cNvPr>
          <p:cNvSpPr>
            <a:spLocks noGrp="1"/>
          </p:cNvSpPr>
          <p:nvPr>
            <p:ph sz="half" idx="10"/>
          </p:nvPr>
        </p:nvSpPr>
        <p:spPr>
          <a:xfrm>
            <a:off x="887476" y="2282579"/>
            <a:ext cx="3590265" cy="2985433"/>
          </a:xfrm>
        </p:spPr>
        <p:txBody>
          <a:bodyPr/>
          <a:lstStyle/>
          <a:p>
            <a:pPr marL="285750" indent="-285750" eaLnBrk="1" hangingPunct="1">
              <a:lnSpc>
                <a:spcPct val="100000"/>
              </a:lnSpc>
              <a:spcBef>
                <a:spcPts val="0"/>
              </a:spcBef>
              <a:spcAft>
                <a:spcPts val="600"/>
              </a:spcAft>
              <a:buClr>
                <a:srgbClr val="00B050"/>
              </a:buClr>
              <a:buFont typeface="Wingdings" panose="05000000000000000000" pitchFamily="2" charset="2"/>
              <a:buChar char="§"/>
              <a:defRPr/>
            </a:pPr>
            <a:r>
              <a:rPr lang="en-US" sz="2800" dirty="0"/>
              <a:t>Project Leaders</a:t>
            </a:r>
          </a:p>
          <a:p>
            <a:pPr marL="285750" indent="-285750" eaLnBrk="1" hangingPunct="1">
              <a:lnSpc>
                <a:spcPct val="100000"/>
              </a:lnSpc>
              <a:spcBef>
                <a:spcPts val="0"/>
              </a:spcBef>
              <a:spcAft>
                <a:spcPts val="600"/>
              </a:spcAft>
              <a:buClr>
                <a:srgbClr val="00B050"/>
              </a:buClr>
              <a:buFont typeface="Wingdings" panose="05000000000000000000" pitchFamily="2" charset="2"/>
              <a:buChar char="§"/>
              <a:defRPr/>
            </a:pPr>
            <a:r>
              <a:rPr lang="en-US" sz="2800" dirty="0"/>
              <a:t>Project Groups</a:t>
            </a:r>
          </a:p>
          <a:p>
            <a:pPr marL="285750" indent="-285750" eaLnBrk="1" hangingPunct="1">
              <a:lnSpc>
                <a:spcPct val="100000"/>
              </a:lnSpc>
              <a:spcBef>
                <a:spcPts val="0"/>
              </a:spcBef>
              <a:spcAft>
                <a:spcPts val="600"/>
              </a:spcAft>
              <a:buClr>
                <a:srgbClr val="00B050"/>
              </a:buClr>
              <a:buFont typeface="Wingdings" panose="05000000000000000000" pitchFamily="2" charset="2"/>
              <a:buChar char="§"/>
              <a:defRPr/>
            </a:pPr>
            <a:r>
              <a:rPr lang="en-US" sz="2800" dirty="0"/>
              <a:t>Curriculum</a:t>
            </a:r>
          </a:p>
          <a:p>
            <a:pPr marL="285750" indent="-285750" eaLnBrk="1" hangingPunct="1">
              <a:lnSpc>
                <a:spcPct val="100000"/>
              </a:lnSpc>
              <a:spcBef>
                <a:spcPts val="0"/>
              </a:spcBef>
              <a:spcAft>
                <a:spcPts val="600"/>
              </a:spcAft>
              <a:buClr>
                <a:srgbClr val="00B050"/>
              </a:buClr>
              <a:buFont typeface="Wingdings" panose="05000000000000000000" pitchFamily="2" charset="2"/>
              <a:buChar char="§"/>
              <a:defRPr/>
            </a:pPr>
            <a:r>
              <a:rPr lang="en-US" sz="2800" dirty="0"/>
              <a:t>Goal Setting</a:t>
            </a:r>
          </a:p>
          <a:p>
            <a:pPr marL="285750" indent="-285750" eaLnBrk="1" hangingPunct="1">
              <a:lnSpc>
                <a:spcPct val="100000"/>
              </a:lnSpc>
              <a:spcBef>
                <a:spcPts val="0"/>
              </a:spcBef>
              <a:spcAft>
                <a:spcPts val="600"/>
              </a:spcAft>
              <a:buClr>
                <a:srgbClr val="00B050"/>
              </a:buClr>
              <a:buFont typeface="Wingdings" panose="05000000000000000000" pitchFamily="2" charset="2"/>
              <a:buChar char="§"/>
              <a:defRPr/>
            </a:pPr>
            <a:r>
              <a:rPr lang="en-US" sz="2800" dirty="0"/>
              <a:t>Journaling/record keeping</a:t>
            </a:r>
          </a:p>
        </p:txBody>
      </p:sp>
      <p:sp>
        <p:nvSpPr>
          <p:cNvPr id="63490" name="Rectangle 2"/>
          <p:cNvSpPr>
            <a:spLocks noGrp="1" noChangeArrowheads="1"/>
          </p:cNvSpPr>
          <p:nvPr>
            <p:ph type="body" idx="1"/>
          </p:nvPr>
        </p:nvSpPr>
        <p:spPr/>
        <p:txBody>
          <a:bodyPr/>
          <a:lstStyle/>
          <a:p>
            <a:pPr eaLnBrk="1" hangingPunct="1">
              <a:buClr>
                <a:schemeClr val="tx1"/>
              </a:buClr>
              <a:defRPr/>
            </a:pPr>
            <a:r>
              <a:rPr lang="en-US" dirty="0"/>
              <a:t>PROJECT WORK NEEDS…</a:t>
            </a:r>
          </a:p>
        </p:txBody>
      </p:sp>
      <p:grpSp>
        <p:nvGrpSpPr>
          <p:cNvPr id="7" name="Group 6">
            <a:extLst>
              <a:ext uri="{FF2B5EF4-FFF2-40B4-BE49-F238E27FC236}">
                <a16:creationId xmlns:a16="http://schemas.microsoft.com/office/drawing/2014/main" id="{5740615A-0ACA-4C3A-8A99-EC506481E737}"/>
              </a:ext>
            </a:extLst>
          </p:cNvPr>
          <p:cNvGrpSpPr/>
          <p:nvPr/>
        </p:nvGrpSpPr>
        <p:grpSpPr>
          <a:xfrm>
            <a:off x="4955540" y="1247077"/>
            <a:ext cx="6623853" cy="4136822"/>
            <a:chOff x="4955540" y="1317417"/>
            <a:chExt cx="6623853" cy="4136822"/>
          </a:xfrm>
        </p:grpSpPr>
        <p:grpSp>
          <p:nvGrpSpPr>
            <p:cNvPr id="4" name="Group 3">
              <a:extLst>
                <a:ext uri="{FF2B5EF4-FFF2-40B4-BE49-F238E27FC236}">
                  <a16:creationId xmlns:a16="http://schemas.microsoft.com/office/drawing/2014/main" id="{4E32A3DD-7200-4617-A959-9218B3350AB1}"/>
                </a:ext>
              </a:extLst>
            </p:cNvPr>
            <p:cNvGrpSpPr/>
            <p:nvPr/>
          </p:nvGrpSpPr>
          <p:grpSpPr>
            <a:xfrm>
              <a:off x="4955540" y="1560701"/>
              <a:ext cx="3311356" cy="3650253"/>
              <a:chOff x="7211543" y="662350"/>
              <a:chExt cx="4211121" cy="4676029"/>
            </a:xfrm>
          </p:grpSpPr>
          <p:pic>
            <p:nvPicPr>
              <p:cNvPr id="3" name="Picture 2">
                <a:extLst>
                  <a:ext uri="{FF2B5EF4-FFF2-40B4-BE49-F238E27FC236}">
                    <a16:creationId xmlns:a16="http://schemas.microsoft.com/office/drawing/2014/main" id="{1E8A2177-FD2B-4B00-84F1-63CD6449D09B}"/>
                  </a:ext>
                </a:extLst>
              </p:cNvPr>
              <p:cNvPicPr>
                <a:picLocks noChangeAspect="1"/>
              </p:cNvPicPr>
              <p:nvPr/>
            </p:nvPicPr>
            <p:blipFill rotWithShape="1">
              <a:blip r:embed="rId3"/>
              <a:srcRect l="9239" r="7487"/>
              <a:stretch/>
            </p:blipFill>
            <p:spPr>
              <a:xfrm>
                <a:off x="9249508" y="1034806"/>
                <a:ext cx="1915237" cy="22999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a:extLst>
                  <a:ext uri="{FF2B5EF4-FFF2-40B4-BE49-F238E27FC236}">
                    <a16:creationId xmlns:a16="http://schemas.microsoft.com/office/drawing/2014/main" id="{DAC82BBB-29BA-4A7E-876B-4E8996A0AF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65" r="9111"/>
              <a:stretch/>
            </p:blipFill>
            <p:spPr bwMode="auto">
              <a:xfrm rot="478081">
                <a:off x="7211543" y="662350"/>
                <a:ext cx="1891086" cy="22999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a:extLst>
                  <a:ext uri="{FF2B5EF4-FFF2-40B4-BE49-F238E27FC236}">
                    <a16:creationId xmlns:a16="http://schemas.microsoft.com/office/drawing/2014/main" id="{D6F018FD-00C0-4086-8D22-41B33223D4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85" r="9241"/>
              <a:stretch/>
            </p:blipFill>
            <p:spPr bwMode="auto">
              <a:xfrm rot="661267">
                <a:off x="9507427" y="3038447"/>
                <a:ext cx="1915237" cy="22999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0" name="Picture 6">
                <a:extLst>
                  <a:ext uri="{FF2B5EF4-FFF2-40B4-BE49-F238E27FC236}">
                    <a16:creationId xmlns:a16="http://schemas.microsoft.com/office/drawing/2014/main" id="{5AA30CD5-80ED-4167-A673-D262634EE9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20" r="16726"/>
              <a:stretch/>
            </p:blipFill>
            <p:spPr bwMode="auto">
              <a:xfrm rot="21003936">
                <a:off x="7489797" y="2992572"/>
                <a:ext cx="1544474" cy="22999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6" name="Picture 5" descr="A person and a child fishing&#10;&#10;Description automatically generated with medium confidence">
              <a:extLst>
                <a:ext uri="{FF2B5EF4-FFF2-40B4-BE49-F238E27FC236}">
                  <a16:creationId xmlns:a16="http://schemas.microsoft.com/office/drawing/2014/main" id="{81A1490B-42E1-4A1C-8BD3-0BFAA01DB4EB}"/>
                </a:ext>
              </a:extLst>
            </p:cNvPr>
            <p:cNvPicPr>
              <a:picLocks noChangeAspect="1"/>
            </p:cNvPicPr>
            <p:nvPr/>
          </p:nvPicPr>
          <p:blipFill rotWithShape="1">
            <a:blip r:embed="rId7">
              <a:extLst>
                <a:ext uri="{28A0092B-C50C-407E-A947-70E740481C1C}">
                  <a14:useLocalDpi xmlns:a14="http://schemas.microsoft.com/office/drawing/2010/main" val="0"/>
                </a:ext>
              </a:extLst>
            </a:blip>
            <a:srcRect l="28056" r="12855"/>
            <a:stretch/>
          </p:blipFill>
          <p:spPr>
            <a:xfrm>
              <a:off x="8579507" y="1317417"/>
              <a:ext cx="2999886" cy="4136822"/>
            </a:xfrm>
            <a:prstGeom prst="rect">
              <a:avLst/>
            </a:prstGeom>
          </p:spPr>
        </p:pic>
      </p:grpSp>
    </p:spTree>
    <p:extLst>
      <p:ext uri="{BB962C8B-B14F-4D97-AF65-F5344CB8AC3E}">
        <p14:creationId xmlns:p14="http://schemas.microsoft.com/office/powerpoint/2010/main" val="414569387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838200" y="2983745"/>
            <a:ext cx="10515600" cy="1200329"/>
          </a:xfrm>
        </p:spPr>
        <p:txBody>
          <a:bodyPr/>
          <a:lstStyle/>
          <a:p>
            <a:r>
              <a:rPr lang="en-US" altLang="en-US" sz="8000" dirty="0"/>
              <a:t>Explore Resources</a:t>
            </a:r>
          </a:p>
        </p:txBody>
      </p:sp>
    </p:spTree>
    <p:extLst>
      <p:ext uri="{BB962C8B-B14F-4D97-AF65-F5344CB8AC3E}">
        <p14:creationId xmlns:p14="http://schemas.microsoft.com/office/powerpoint/2010/main" val="412336057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837696" y="1438577"/>
            <a:ext cx="4816129" cy="4293483"/>
          </a:xfrm>
        </p:spPr>
        <p:txBody>
          <a:bodyPr/>
          <a:lstStyle/>
          <a:p>
            <a:pPr marL="401638" lvl="1" indent="-342900">
              <a:buClr>
                <a:srgbClr val="00B050"/>
              </a:buClr>
              <a:buFont typeface="Wingdings" panose="05000000000000000000" pitchFamily="2" charset="2"/>
              <a:buChar char="§"/>
            </a:pPr>
            <a:r>
              <a:rPr lang="en-US" sz="2100" dirty="0"/>
              <a:t>Volunteer Development Fact Sheets</a:t>
            </a:r>
          </a:p>
          <a:p>
            <a:pPr marL="401638" lvl="1" indent="-342900">
              <a:buClr>
                <a:srgbClr val="00B050"/>
              </a:buClr>
              <a:buFont typeface="Wingdings" panose="05000000000000000000" pitchFamily="2" charset="2"/>
              <a:buChar char="§"/>
            </a:pPr>
            <a:r>
              <a:rPr lang="en-US" sz="2100" dirty="0"/>
              <a:t>4-H Curriculum</a:t>
            </a:r>
          </a:p>
          <a:p>
            <a:pPr marL="401638" lvl="1" indent="-342900">
              <a:buClr>
                <a:srgbClr val="00B050"/>
              </a:buClr>
              <a:buFont typeface="Wingdings" panose="05000000000000000000" pitchFamily="2" charset="2"/>
              <a:buChar char="§"/>
            </a:pPr>
            <a:r>
              <a:rPr lang="en-US" sz="2100" dirty="0"/>
              <a:t>Volunteer Continuing Education – C, D, S, R, webinars, and LMS</a:t>
            </a:r>
          </a:p>
          <a:p>
            <a:pPr marL="401638" lvl="1" indent="-342900">
              <a:buClr>
                <a:srgbClr val="00B050"/>
              </a:buClr>
              <a:buFont typeface="Wingdings" panose="05000000000000000000" pitchFamily="2" charset="2"/>
              <a:buChar char="§"/>
            </a:pPr>
            <a:r>
              <a:rPr lang="en-US" sz="2100" dirty="0"/>
              <a:t>Newsletters – C and S</a:t>
            </a:r>
          </a:p>
          <a:p>
            <a:pPr marL="401638" lvl="1" indent="-342900">
              <a:buClr>
                <a:srgbClr val="00B050"/>
              </a:buClr>
              <a:buFont typeface="Wingdings" panose="05000000000000000000" pitchFamily="2" charset="2"/>
              <a:buChar char="§"/>
            </a:pPr>
            <a:r>
              <a:rPr lang="en-US" sz="2100" dirty="0"/>
              <a:t>ZSuite – announcements, events, etc.</a:t>
            </a:r>
          </a:p>
          <a:p>
            <a:pPr marL="401638" lvl="1" indent="-342900">
              <a:buClr>
                <a:srgbClr val="00B050"/>
              </a:buClr>
              <a:buFont typeface="Wingdings" panose="05000000000000000000" pitchFamily="2" charset="2"/>
              <a:buChar char="§"/>
            </a:pPr>
            <a:r>
              <a:rPr lang="en-US" sz="2100" dirty="0"/>
              <a:t>Social Media</a:t>
            </a:r>
          </a:p>
          <a:p>
            <a:pPr marL="401638" lvl="1" indent="-342900">
              <a:buClr>
                <a:srgbClr val="00B050"/>
              </a:buClr>
              <a:buFont typeface="Wingdings" panose="05000000000000000000" pitchFamily="2" charset="2"/>
              <a:buChar char="§"/>
            </a:pPr>
            <a:r>
              <a:rPr lang="en-US" sz="2100" dirty="0"/>
              <a:t>4-h.org – parent and volunteer resources </a:t>
            </a:r>
          </a:p>
          <a:p>
            <a:pPr marL="401638" lvl="1" indent="-342900">
              <a:buClr>
                <a:srgbClr val="00B050"/>
              </a:buClr>
              <a:buFont typeface="Wingdings" panose="05000000000000000000" pitchFamily="2" charset="2"/>
              <a:buChar char="§"/>
            </a:pPr>
            <a:r>
              <a:rPr lang="en-US" sz="2100" dirty="0"/>
              <a:t>Other state 4-H websites – curriculum and ideas</a:t>
            </a:r>
          </a:p>
        </p:txBody>
      </p:sp>
      <p:sp>
        <p:nvSpPr>
          <p:cNvPr id="4" name="Text Placeholder 3">
            <a:extLst>
              <a:ext uri="{FF2B5EF4-FFF2-40B4-BE49-F238E27FC236}">
                <a16:creationId xmlns:a16="http://schemas.microsoft.com/office/drawing/2014/main" id="{8047CB08-C078-4AEC-BF01-23F74E39E76A}"/>
              </a:ext>
            </a:extLst>
          </p:cNvPr>
          <p:cNvSpPr>
            <a:spLocks noGrp="1"/>
          </p:cNvSpPr>
          <p:nvPr>
            <p:ph type="body" idx="1"/>
          </p:nvPr>
        </p:nvSpPr>
        <p:spPr>
          <a:xfrm>
            <a:off x="567847" y="594916"/>
            <a:ext cx="10515600" cy="424732"/>
          </a:xfrm>
        </p:spPr>
        <p:txBody>
          <a:bodyPr/>
          <a:lstStyle/>
          <a:p>
            <a:r>
              <a:rPr lang="en-US" dirty="0"/>
              <a:t>GET LINKED</a:t>
            </a:r>
          </a:p>
        </p:txBody>
      </p:sp>
      <p:sp>
        <p:nvSpPr>
          <p:cNvPr id="5" name="Title 1">
            <a:extLst>
              <a:ext uri="{FF2B5EF4-FFF2-40B4-BE49-F238E27FC236}">
                <a16:creationId xmlns:a16="http://schemas.microsoft.com/office/drawing/2014/main" id="{0F1F08D1-E3B9-4911-92B6-21D75C183940}"/>
              </a:ext>
            </a:extLst>
          </p:cNvPr>
          <p:cNvSpPr txBox="1">
            <a:spLocks/>
          </p:cNvSpPr>
          <p:nvPr/>
        </p:nvSpPr>
        <p:spPr>
          <a:xfrm>
            <a:off x="567847" y="937626"/>
            <a:ext cx="3930869" cy="42473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latin typeface="Roboto" panose="02000000000000000000" pitchFamily="2" charset="0"/>
                <a:ea typeface="Roboto" panose="02000000000000000000" pitchFamily="2" charset="0"/>
              </a:rPr>
              <a:t>Resources for Volunteers…</a:t>
            </a:r>
            <a:endParaRPr lang="en-US" sz="3600" dirty="0">
              <a:latin typeface="Roboto" panose="02000000000000000000" pitchFamily="2" charset="0"/>
              <a:ea typeface="Roboto" panose="02000000000000000000" pitchFamily="2" charset="0"/>
            </a:endParaRPr>
          </a:p>
        </p:txBody>
      </p:sp>
      <p:grpSp>
        <p:nvGrpSpPr>
          <p:cNvPr id="17" name="Group 16">
            <a:extLst>
              <a:ext uri="{FF2B5EF4-FFF2-40B4-BE49-F238E27FC236}">
                <a16:creationId xmlns:a16="http://schemas.microsoft.com/office/drawing/2014/main" id="{4E36C2CC-0D91-42B3-9142-E00AA000E823}"/>
              </a:ext>
            </a:extLst>
          </p:cNvPr>
          <p:cNvGrpSpPr/>
          <p:nvPr/>
        </p:nvGrpSpPr>
        <p:grpSpPr>
          <a:xfrm>
            <a:off x="5915694" y="643900"/>
            <a:ext cx="5881008" cy="4878348"/>
            <a:chOff x="6005847" y="643900"/>
            <a:chExt cx="5881008" cy="4878348"/>
          </a:xfrm>
        </p:grpSpPr>
        <p:pic>
          <p:nvPicPr>
            <p:cNvPr id="16" name="Picture 15">
              <a:extLst>
                <a:ext uri="{FF2B5EF4-FFF2-40B4-BE49-F238E27FC236}">
                  <a16:creationId xmlns:a16="http://schemas.microsoft.com/office/drawing/2014/main" id="{2C427F4B-1781-4217-A43B-D2747B34DDAD}"/>
                </a:ext>
              </a:extLst>
            </p:cNvPr>
            <p:cNvPicPr>
              <a:picLocks noChangeAspect="1"/>
            </p:cNvPicPr>
            <p:nvPr/>
          </p:nvPicPr>
          <p:blipFill>
            <a:blip r:embed="rId3"/>
            <a:stretch>
              <a:fillRect/>
            </a:stretch>
          </p:blipFill>
          <p:spPr>
            <a:xfrm>
              <a:off x="8631993" y="2009650"/>
              <a:ext cx="3254862" cy="1073412"/>
            </a:xfrm>
            <a:prstGeom prst="rect">
              <a:avLst/>
            </a:prstGeom>
          </p:spPr>
        </p:pic>
        <p:pic>
          <p:nvPicPr>
            <p:cNvPr id="14" name="Picture 13">
              <a:extLst>
                <a:ext uri="{FF2B5EF4-FFF2-40B4-BE49-F238E27FC236}">
                  <a16:creationId xmlns:a16="http://schemas.microsoft.com/office/drawing/2014/main" id="{06663F15-3814-405E-A326-AB8CA8399EA0}"/>
                </a:ext>
              </a:extLst>
            </p:cNvPr>
            <p:cNvPicPr>
              <a:picLocks noChangeAspect="1"/>
            </p:cNvPicPr>
            <p:nvPr/>
          </p:nvPicPr>
          <p:blipFill>
            <a:blip r:embed="rId4"/>
            <a:stretch>
              <a:fillRect/>
            </a:stretch>
          </p:blipFill>
          <p:spPr>
            <a:xfrm>
              <a:off x="6005847" y="1136240"/>
              <a:ext cx="2383750" cy="30468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 name="Group 11">
              <a:extLst>
                <a:ext uri="{FF2B5EF4-FFF2-40B4-BE49-F238E27FC236}">
                  <a16:creationId xmlns:a16="http://schemas.microsoft.com/office/drawing/2014/main" id="{F6B93DE9-B113-4AB7-A477-712CC6AA19A0}"/>
                </a:ext>
              </a:extLst>
            </p:cNvPr>
            <p:cNvGrpSpPr/>
            <p:nvPr/>
          </p:nvGrpSpPr>
          <p:grpSpPr>
            <a:xfrm>
              <a:off x="7508383" y="3116687"/>
              <a:ext cx="3916117" cy="2405561"/>
              <a:chOff x="6656486" y="1606851"/>
              <a:chExt cx="5283266" cy="3303165"/>
            </a:xfrm>
          </p:grpSpPr>
          <p:grpSp>
            <p:nvGrpSpPr>
              <p:cNvPr id="9" name="Group 8">
                <a:extLst>
                  <a:ext uri="{FF2B5EF4-FFF2-40B4-BE49-F238E27FC236}">
                    <a16:creationId xmlns:a16="http://schemas.microsoft.com/office/drawing/2014/main" id="{A2116862-ACBB-460B-89B6-B70EA0085F77}"/>
                  </a:ext>
                </a:extLst>
              </p:cNvPr>
              <p:cNvGrpSpPr/>
              <p:nvPr/>
            </p:nvGrpSpPr>
            <p:grpSpPr>
              <a:xfrm>
                <a:off x="6656486" y="1606851"/>
                <a:ext cx="5283266" cy="2492368"/>
                <a:chOff x="6656486" y="1606851"/>
                <a:chExt cx="5283266" cy="2492368"/>
              </a:xfrm>
            </p:grpSpPr>
            <p:pic>
              <p:nvPicPr>
                <p:cNvPr id="8" name="Picture 7">
                  <a:extLst>
                    <a:ext uri="{FF2B5EF4-FFF2-40B4-BE49-F238E27FC236}">
                      <a16:creationId xmlns:a16="http://schemas.microsoft.com/office/drawing/2014/main" id="{48101F5F-FC33-4716-B64B-880470A8E817}"/>
                    </a:ext>
                  </a:extLst>
                </p:cNvPr>
                <p:cNvPicPr>
                  <a:picLocks noChangeAspect="1"/>
                </p:cNvPicPr>
                <p:nvPr/>
              </p:nvPicPr>
              <p:blipFill rotWithShape="1">
                <a:blip r:embed="rId5">
                  <a:clrChange>
                    <a:clrFrom>
                      <a:srgbClr val="FFFFFF"/>
                    </a:clrFrom>
                    <a:clrTo>
                      <a:srgbClr val="FFFFFF">
                        <a:alpha val="0"/>
                      </a:srgbClr>
                    </a:clrTo>
                  </a:clrChange>
                </a:blip>
                <a:srcRect r="86891" b="86376"/>
                <a:stretch/>
              </p:blipFill>
              <p:spPr>
                <a:xfrm>
                  <a:off x="10003510" y="1606851"/>
                  <a:ext cx="1936242" cy="716013"/>
                </a:xfrm>
                <a:prstGeom prst="rect">
                  <a:avLst/>
                </a:prstGeom>
              </p:spPr>
            </p:pic>
            <p:pic>
              <p:nvPicPr>
                <p:cNvPr id="6" name="Picture 5">
                  <a:extLst>
                    <a:ext uri="{FF2B5EF4-FFF2-40B4-BE49-F238E27FC236}">
                      <a16:creationId xmlns:a16="http://schemas.microsoft.com/office/drawing/2014/main" id="{4E431285-473C-4C10-98EE-8947EACF0D09}"/>
                    </a:ext>
                  </a:extLst>
                </p:cNvPr>
                <p:cNvPicPr>
                  <a:picLocks noChangeAspect="1"/>
                </p:cNvPicPr>
                <p:nvPr/>
              </p:nvPicPr>
              <p:blipFill rotWithShape="1">
                <a:blip r:embed="rId5"/>
                <a:srcRect l="17840" t="14604"/>
                <a:stretch/>
              </p:blipFill>
              <p:spPr>
                <a:xfrm>
                  <a:off x="6656486" y="2254469"/>
                  <a:ext cx="4987950" cy="1844750"/>
                </a:xfrm>
                <a:prstGeom prst="rect">
                  <a:avLst/>
                </a:prstGeom>
              </p:spPr>
            </p:pic>
          </p:grpSp>
          <p:sp>
            <p:nvSpPr>
              <p:cNvPr id="11" name="TextBox 10">
                <a:extLst>
                  <a:ext uri="{FF2B5EF4-FFF2-40B4-BE49-F238E27FC236}">
                    <a16:creationId xmlns:a16="http://schemas.microsoft.com/office/drawing/2014/main" id="{1C714443-A30C-4B8F-8896-3AC00DB8121D}"/>
                  </a:ext>
                </a:extLst>
              </p:cNvPr>
              <p:cNvSpPr txBox="1"/>
              <p:nvPr/>
            </p:nvSpPr>
            <p:spPr>
              <a:xfrm>
                <a:off x="6656486" y="4191563"/>
                <a:ext cx="4987950" cy="718453"/>
              </a:xfrm>
              <a:prstGeom prst="rect">
                <a:avLst/>
              </a:prstGeom>
              <a:noFill/>
            </p:spPr>
            <p:txBody>
              <a:bodyPr wrap="square">
                <a:spAutoFit/>
              </a:bodyPr>
              <a:lstStyle/>
              <a:p>
                <a:pPr marL="398463" lvl="1" indent="-339725"/>
                <a:r>
                  <a:rPr lang="en-US" sz="1400" dirty="0">
                    <a:hlinkClick r:id="rId6"/>
                  </a:rPr>
                  <a:t>https://www.facebook.com/ok4hvolunteersandparents</a:t>
                </a:r>
                <a:endParaRPr lang="en-US" sz="1400" dirty="0"/>
              </a:p>
            </p:txBody>
          </p:sp>
        </p:grpSp>
        <p:grpSp>
          <p:nvGrpSpPr>
            <p:cNvPr id="13" name="Group 12">
              <a:extLst>
                <a:ext uri="{FF2B5EF4-FFF2-40B4-BE49-F238E27FC236}">
                  <a16:creationId xmlns:a16="http://schemas.microsoft.com/office/drawing/2014/main" id="{432858EF-4E80-4974-97C5-11F36E71DF5F}"/>
                </a:ext>
              </a:extLst>
            </p:cNvPr>
            <p:cNvGrpSpPr/>
            <p:nvPr/>
          </p:nvGrpSpPr>
          <p:grpSpPr>
            <a:xfrm>
              <a:off x="7907153" y="643900"/>
              <a:ext cx="3298450" cy="1075298"/>
              <a:chOff x="7907153" y="592384"/>
              <a:chExt cx="3298450" cy="1075298"/>
            </a:xfrm>
          </p:grpSpPr>
          <p:pic>
            <p:nvPicPr>
              <p:cNvPr id="7" name="Picture 6">
                <a:extLst>
                  <a:ext uri="{FF2B5EF4-FFF2-40B4-BE49-F238E27FC236}">
                    <a16:creationId xmlns:a16="http://schemas.microsoft.com/office/drawing/2014/main" id="{FA777425-0412-4C37-98F6-A7F69DB70A57}"/>
                  </a:ext>
                </a:extLst>
              </p:cNvPr>
              <p:cNvPicPr>
                <a:picLocks noChangeAspect="1"/>
              </p:cNvPicPr>
              <p:nvPr/>
            </p:nvPicPr>
            <p:blipFill>
              <a:blip r:embed="rId7"/>
              <a:stretch>
                <a:fillRect/>
              </a:stretch>
            </p:blipFill>
            <p:spPr>
              <a:xfrm>
                <a:off x="7907153" y="592384"/>
                <a:ext cx="3298450" cy="797272"/>
              </a:xfrm>
              <a:prstGeom prst="rect">
                <a:avLst/>
              </a:prstGeom>
            </p:spPr>
          </p:pic>
          <p:sp>
            <p:nvSpPr>
              <p:cNvPr id="15" name="TextBox 14">
                <a:extLst>
                  <a:ext uri="{FF2B5EF4-FFF2-40B4-BE49-F238E27FC236}">
                    <a16:creationId xmlns:a16="http://schemas.microsoft.com/office/drawing/2014/main" id="{B8BAAAF3-A471-43C9-8B94-A30B8EA4AB8D}"/>
                  </a:ext>
                </a:extLst>
              </p:cNvPr>
              <p:cNvSpPr txBox="1"/>
              <p:nvPr/>
            </p:nvSpPr>
            <p:spPr>
              <a:xfrm>
                <a:off x="8631993" y="1359905"/>
                <a:ext cx="2503714" cy="307777"/>
              </a:xfrm>
              <a:prstGeom prst="rect">
                <a:avLst/>
              </a:prstGeom>
              <a:noFill/>
            </p:spPr>
            <p:txBody>
              <a:bodyPr wrap="square">
                <a:spAutoFit/>
              </a:bodyPr>
              <a:lstStyle/>
              <a:p>
                <a:pPr algn="ctr"/>
                <a:r>
                  <a:rPr lang="en-US" sz="1400" dirty="0">
                    <a:hlinkClick r:id="rId8"/>
                  </a:rPr>
                  <a:t>https://4h.okstate.edu/</a:t>
                </a:r>
                <a:r>
                  <a:rPr lang="en-US" sz="1400" dirty="0"/>
                  <a:t> </a:t>
                </a:r>
              </a:p>
            </p:txBody>
          </p:sp>
        </p:grpSp>
      </p:grpSp>
    </p:spTree>
    <p:extLst>
      <p:ext uri="{BB962C8B-B14F-4D97-AF65-F5344CB8AC3E}">
        <p14:creationId xmlns:p14="http://schemas.microsoft.com/office/powerpoint/2010/main" val="1233043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838200" y="2983745"/>
            <a:ext cx="10515600" cy="1089529"/>
          </a:xfrm>
        </p:spPr>
        <p:txBody>
          <a:bodyPr/>
          <a:lstStyle/>
          <a:p>
            <a:r>
              <a:rPr lang="en-US" altLang="en-US" sz="7200" dirty="0"/>
              <a:t>Parent/Guardian Orientation</a:t>
            </a:r>
          </a:p>
        </p:txBody>
      </p:sp>
    </p:spTree>
    <p:extLst>
      <p:ext uri="{BB962C8B-B14F-4D97-AF65-F5344CB8AC3E}">
        <p14:creationId xmlns:p14="http://schemas.microsoft.com/office/powerpoint/2010/main" val="30744266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7D05E4-D074-5143-A737-8F4112F5C1FC}"/>
              </a:ext>
            </a:extLst>
          </p:cNvPr>
          <p:cNvSpPr>
            <a:spLocks noGrp="1"/>
          </p:cNvSpPr>
          <p:nvPr>
            <p:ph type="ctrTitle"/>
          </p:nvPr>
        </p:nvSpPr>
        <p:spPr>
          <a:xfrm>
            <a:off x="4335284" y="3809428"/>
            <a:ext cx="7342208" cy="923330"/>
          </a:xfrm>
        </p:spPr>
        <p:txBody>
          <a:bodyPr/>
          <a:lstStyle/>
          <a:p>
            <a:pPr algn="r"/>
            <a:r>
              <a:rPr lang="en-US" sz="6000" dirty="0"/>
              <a:t>Welcome to the Family</a:t>
            </a:r>
          </a:p>
        </p:txBody>
      </p:sp>
      <p:sp>
        <p:nvSpPr>
          <p:cNvPr id="4" name="Subtitle 3">
            <a:extLst>
              <a:ext uri="{FF2B5EF4-FFF2-40B4-BE49-F238E27FC236}">
                <a16:creationId xmlns:a16="http://schemas.microsoft.com/office/drawing/2014/main" id="{56A6C6DE-9F85-FA41-8057-81C0BA75DEE0}"/>
              </a:ext>
            </a:extLst>
          </p:cNvPr>
          <p:cNvSpPr>
            <a:spLocks noGrp="1"/>
          </p:cNvSpPr>
          <p:nvPr>
            <p:ph type="subTitle" idx="1"/>
          </p:nvPr>
        </p:nvSpPr>
        <p:spPr>
          <a:xfrm>
            <a:off x="4212189" y="4677928"/>
            <a:ext cx="7492199" cy="424732"/>
          </a:xfrm>
        </p:spPr>
        <p:txBody>
          <a:bodyPr/>
          <a:lstStyle/>
          <a:p>
            <a:pPr algn="r"/>
            <a:r>
              <a:rPr lang="en-US" dirty="0"/>
              <a:t>GETTING THE MOST OUT OF THE 4-H EXPERIENCE</a:t>
            </a:r>
          </a:p>
        </p:txBody>
      </p:sp>
      <p:sp>
        <p:nvSpPr>
          <p:cNvPr id="9" name="TextBox 8">
            <a:extLst>
              <a:ext uri="{FF2B5EF4-FFF2-40B4-BE49-F238E27FC236}">
                <a16:creationId xmlns:a16="http://schemas.microsoft.com/office/drawing/2014/main" id="{B424ACD3-8CB0-4450-A5BE-1D024DD579DA}"/>
              </a:ext>
            </a:extLst>
          </p:cNvPr>
          <p:cNvSpPr txBox="1"/>
          <p:nvPr/>
        </p:nvSpPr>
        <p:spPr>
          <a:xfrm>
            <a:off x="10186317" y="6132271"/>
            <a:ext cx="1491175" cy="369332"/>
          </a:xfrm>
          <a:prstGeom prst="rect">
            <a:avLst/>
          </a:prstGeom>
          <a:noFill/>
        </p:spPr>
        <p:txBody>
          <a:bodyPr wrap="square" rtlCol="0">
            <a:spAutoFit/>
          </a:bodyPr>
          <a:lstStyle/>
          <a:p>
            <a:r>
              <a:rPr lang="en-US" dirty="0">
                <a:solidFill>
                  <a:schemeClr val="bg1"/>
                </a:solidFill>
              </a:rPr>
              <a:t>Revised 2022</a:t>
            </a:r>
          </a:p>
        </p:txBody>
      </p:sp>
    </p:spTree>
    <p:extLst>
      <p:ext uri="{BB962C8B-B14F-4D97-AF65-F5344CB8AC3E}">
        <p14:creationId xmlns:p14="http://schemas.microsoft.com/office/powerpoint/2010/main" val="2215976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828D8C-1D21-43C9-98F9-B15C33C12174}"/>
              </a:ext>
            </a:extLst>
          </p:cNvPr>
          <p:cNvSpPr>
            <a:spLocks noGrp="1"/>
          </p:cNvSpPr>
          <p:nvPr>
            <p:ph sz="half" idx="10"/>
          </p:nvPr>
        </p:nvSpPr>
        <p:spPr>
          <a:xfrm>
            <a:off x="783835" y="1123268"/>
            <a:ext cx="6515870" cy="4539704"/>
          </a:xfrm>
        </p:spPr>
        <p:txBody>
          <a:bodyPr/>
          <a:lstStyle/>
          <a:p>
            <a:pPr marL="285750" indent="-285750">
              <a:lnSpc>
                <a:spcPct val="100000"/>
              </a:lnSpc>
              <a:spcBef>
                <a:spcPts val="0"/>
              </a:spcBef>
              <a:spcAft>
                <a:spcPts val="1200"/>
              </a:spcAft>
              <a:buClr>
                <a:srgbClr val="00B050"/>
              </a:buClr>
              <a:buFont typeface="Wingdings" panose="05000000000000000000" pitchFamily="2" charset="2"/>
              <a:buChar char="§"/>
            </a:pPr>
            <a:r>
              <a:rPr lang="en-US" sz="1700" b="0" i="0" dirty="0">
                <a:solidFill>
                  <a:srgbClr val="000000"/>
                </a:solidFill>
                <a:effectLst/>
              </a:rPr>
              <a:t>4‑H is delivered by Cooperative Extension—a community of more than 100 public universities that provide experiences where young people learn by doing.</a:t>
            </a:r>
            <a:endParaRPr lang="en-US" sz="1700" dirty="0"/>
          </a:p>
          <a:p>
            <a:pPr marL="285750" indent="-285750">
              <a:lnSpc>
                <a:spcPct val="100000"/>
              </a:lnSpc>
              <a:spcBef>
                <a:spcPts val="0"/>
              </a:spcBef>
              <a:spcAft>
                <a:spcPts val="1200"/>
              </a:spcAft>
              <a:buClr>
                <a:srgbClr val="00B050"/>
              </a:buClr>
              <a:buFont typeface="Wingdings" panose="05000000000000000000" pitchFamily="2" charset="2"/>
              <a:buChar char="§"/>
            </a:pPr>
            <a:r>
              <a:rPr lang="en-US" sz="1700" dirty="0"/>
              <a:t>4-H programming provides positive learning experiences; positive relationships for and between youth and adults; safe environments; and opportunities for positive risk taking.</a:t>
            </a:r>
          </a:p>
          <a:p>
            <a:pPr marL="285750" indent="-285750">
              <a:lnSpc>
                <a:spcPct val="100000"/>
              </a:lnSpc>
              <a:spcBef>
                <a:spcPts val="0"/>
              </a:spcBef>
              <a:spcAft>
                <a:spcPts val="1200"/>
              </a:spcAft>
              <a:buClr>
                <a:srgbClr val="00B050"/>
              </a:buClr>
              <a:buFont typeface="Wingdings" panose="05000000000000000000" pitchFamily="2" charset="2"/>
              <a:buChar char="§"/>
            </a:pPr>
            <a:r>
              <a:rPr lang="en-US" sz="1700" i="0" dirty="0">
                <a:solidFill>
                  <a:srgbClr val="202124"/>
                </a:solidFill>
                <a:effectLst/>
                <a:latin typeface="Roboto" panose="02000000000000000000" pitchFamily="2" charset="0"/>
              </a:rPr>
              <a:t>Positive youth development engages youth along with their families, and communities, so that youth are empowered to reach their full potential.</a:t>
            </a:r>
          </a:p>
          <a:p>
            <a:pPr marL="285750" indent="-285750">
              <a:lnSpc>
                <a:spcPct val="100000"/>
              </a:lnSpc>
              <a:spcBef>
                <a:spcPts val="0"/>
              </a:spcBef>
              <a:spcAft>
                <a:spcPts val="1200"/>
              </a:spcAft>
              <a:buClr>
                <a:srgbClr val="00B050"/>
              </a:buClr>
              <a:buFont typeface="Wingdings" panose="05000000000000000000" pitchFamily="2" charset="2"/>
              <a:buChar char="§"/>
            </a:pPr>
            <a:r>
              <a:rPr lang="en-US" sz="1700" dirty="0"/>
              <a:t>4-H learning experiences are reflective and intentional. </a:t>
            </a:r>
          </a:p>
          <a:p>
            <a:pPr marL="285750" indent="-285750">
              <a:lnSpc>
                <a:spcPct val="100000"/>
              </a:lnSpc>
              <a:spcBef>
                <a:spcPts val="0"/>
              </a:spcBef>
              <a:spcAft>
                <a:spcPts val="1200"/>
              </a:spcAft>
              <a:buClr>
                <a:srgbClr val="00B050"/>
              </a:buClr>
              <a:buFont typeface="Wingdings" panose="05000000000000000000" pitchFamily="2" charset="2"/>
              <a:buChar char="§"/>
            </a:pPr>
            <a:r>
              <a:rPr lang="en-US" sz="1700" dirty="0"/>
              <a:t>4-H learning is progressive, with experiences building on each other over time. </a:t>
            </a:r>
          </a:p>
          <a:p>
            <a:pPr marL="285750" indent="-285750">
              <a:lnSpc>
                <a:spcPct val="100000"/>
              </a:lnSpc>
              <a:spcBef>
                <a:spcPts val="0"/>
              </a:spcBef>
              <a:spcAft>
                <a:spcPts val="1200"/>
              </a:spcAft>
              <a:buClr>
                <a:srgbClr val="00B050"/>
              </a:buClr>
              <a:buFont typeface="Wingdings" panose="05000000000000000000" pitchFamily="2" charset="2"/>
              <a:buChar char="§"/>
            </a:pPr>
            <a:r>
              <a:rPr lang="en-US" sz="1700" dirty="0"/>
              <a:t>4-H learning is social and connected to a larger, real-world setting.</a:t>
            </a:r>
            <a:r>
              <a:rPr lang="en-US" dirty="0"/>
              <a:t> </a:t>
            </a:r>
            <a:endParaRPr lang="en-US" dirty="0">
              <a:solidFill>
                <a:srgbClr val="202124"/>
              </a:solidFill>
            </a:endParaRPr>
          </a:p>
        </p:txBody>
      </p:sp>
      <p:sp>
        <p:nvSpPr>
          <p:cNvPr id="3" name="Text Placeholder 2">
            <a:extLst>
              <a:ext uri="{FF2B5EF4-FFF2-40B4-BE49-F238E27FC236}">
                <a16:creationId xmlns:a16="http://schemas.microsoft.com/office/drawing/2014/main" id="{FF028AEF-64E3-4B1C-A30E-82E6026780AA}"/>
              </a:ext>
            </a:extLst>
          </p:cNvPr>
          <p:cNvSpPr>
            <a:spLocks noGrp="1"/>
          </p:cNvSpPr>
          <p:nvPr>
            <p:ph type="body" idx="1"/>
          </p:nvPr>
        </p:nvSpPr>
        <p:spPr/>
        <p:txBody>
          <a:bodyPr/>
          <a:lstStyle/>
          <a:p>
            <a:r>
              <a:rPr lang="en-US" dirty="0"/>
              <a:t>WHAT IS 4-H?</a:t>
            </a:r>
          </a:p>
        </p:txBody>
      </p:sp>
      <p:grpSp>
        <p:nvGrpSpPr>
          <p:cNvPr id="4" name="Group 3">
            <a:extLst>
              <a:ext uri="{FF2B5EF4-FFF2-40B4-BE49-F238E27FC236}">
                <a16:creationId xmlns:a16="http://schemas.microsoft.com/office/drawing/2014/main" id="{D80ED175-F276-4633-BABB-FB0711B99FA2}"/>
              </a:ext>
            </a:extLst>
          </p:cNvPr>
          <p:cNvGrpSpPr/>
          <p:nvPr/>
        </p:nvGrpSpPr>
        <p:grpSpPr>
          <a:xfrm>
            <a:off x="7177917" y="1676507"/>
            <a:ext cx="4418307" cy="3433225"/>
            <a:chOff x="7177917" y="1676507"/>
            <a:chExt cx="4418307" cy="3433225"/>
          </a:xfrm>
        </p:grpSpPr>
        <p:pic>
          <p:nvPicPr>
            <p:cNvPr id="6" name="Picture 4" descr="University of Idaho Extension 4-H Youth Development">
              <a:extLst>
                <a:ext uri="{FF2B5EF4-FFF2-40B4-BE49-F238E27FC236}">
                  <a16:creationId xmlns:a16="http://schemas.microsoft.com/office/drawing/2014/main" id="{24B7411A-AC8D-48E4-97C8-31C776BD4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30930"/>
            <a:stretch/>
          </p:blipFill>
          <p:spPr bwMode="auto">
            <a:xfrm>
              <a:off x="7177917" y="1676507"/>
              <a:ext cx="4418307" cy="34332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65285D3-D0E3-4E87-B9B7-15B717CF87F5}"/>
                </a:ext>
              </a:extLst>
            </p:cNvPr>
            <p:cNvGrpSpPr/>
            <p:nvPr/>
          </p:nvGrpSpPr>
          <p:grpSpPr>
            <a:xfrm>
              <a:off x="9414167" y="3451730"/>
              <a:ext cx="2108076" cy="1585163"/>
              <a:chOff x="9770721" y="3868923"/>
              <a:chExt cx="2060723" cy="1585163"/>
            </a:xfrm>
          </p:grpSpPr>
          <p:sp>
            <p:nvSpPr>
              <p:cNvPr id="12" name="Rectangle 11">
                <a:extLst>
                  <a:ext uri="{FF2B5EF4-FFF2-40B4-BE49-F238E27FC236}">
                    <a16:creationId xmlns:a16="http://schemas.microsoft.com/office/drawing/2014/main" id="{D0F1C144-B31B-419C-8029-5570F3CF6BC3}"/>
                  </a:ext>
                </a:extLst>
              </p:cNvPr>
              <p:cNvSpPr/>
              <p:nvPr/>
            </p:nvSpPr>
            <p:spPr>
              <a:xfrm>
                <a:off x="9776935" y="3868923"/>
                <a:ext cx="2054509" cy="1585163"/>
              </a:xfrm>
              <a:prstGeom prst="rect">
                <a:avLst/>
              </a:prstGeom>
              <a:solidFill>
                <a:srgbClr val="FFFF53"/>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3" name="Picture 12" descr="Icon&#10;&#10;Description automatically generated">
                <a:extLst>
                  <a:ext uri="{FF2B5EF4-FFF2-40B4-BE49-F238E27FC236}">
                    <a16:creationId xmlns:a16="http://schemas.microsoft.com/office/drawing/2014/main" id="{3ECFBB67-9C47-46CA-BDE1-B5A9D4B07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2614" y="4293123"/>
                <a:ext cx="666241" cy="688020"/>
              </a:xfrm>
              <a:prstGeom prst="rect">
                <a:avLst/>
              </a:prstGeom>
            </p:spPr>
          </p:pic>
          <p:sp>
            <p:nvSpPr>
              <p:cNvPr id="14" name="TextBox 13">
                <a:extLst>
                  <a:ext uri="{FF2B5EF4-FFF2-40B4-BE49-F238E27FC236}">
                    <a16:creationId xmlns:a16="http://schemas.microsoft.com/office/drawing/2014/main" id="{9EB82EF6-9139-4D3A-B4DB-633708B41CA0}"/>
                  </a:ext>
                </a:extLst>
              </p:cNvPr>
              <p:cNvSpPr txBox="1"/>
              <p:nvPr/>
            </p:nvSpPr>
            <p:spPr>
              <a:xfrm>
                <a:off x="9770721" y="4243545"/>
                <a:ext cx="1271881" cy="830997"/>
              </a:xfrm>
              <a:prstGeom prst="rect">
                <a:avLst/>
              </a:prstGeom>
              <a:noFill/>
            </p:spPr>
            <p:txBody>
              <a:bodyPr wrap="square" rtlCol="0">
                <a:spAutoFit/>
              </a:bodyPr>
              <a:lstStyle/>
              <a:p>
                <a:pPr algn="r"/>
                <a:r>
                  <a:rPr lang="en-US" sz="2400" dirty="0">
                    <a:solidFill>
                      <a:schemeClr val="bg1">
                        <a:lumMod val="50000"/>
                      </a:schemeClr>
                    </a:solidFill>
                    <a:latin typeface="Fjalla One" panose="02000506040000020004" pitchFamily="2" charset="0"/>
                  </a:rPr>
                  <a:t>Building</a:t>
                </a:r>
              </a:p>
              <a:p>
                <a:pPr algn="r"/>
                <a:r>
                  <a:rPr lang="en-US" sz="2400" dirty="0">
                    <a:solidFill>
                      <a:srgbClr val="00B050"/>
                    </a:solidFill>
                    <a:latin typeface="Fjalla One" panose="02000506040000020004" pitchFamily="2" charset="0"/>
                  </a:rPr>
                  <a:t>Capacity</a:t>
                </a:r>
              </a:p>
            </p:txBody>
          </p:sp>
        </p:grpSp>
        <p:grpSp>
          <p:nvGrpSpPr>
            <p:cNvPr id="8" name="Group 7">
              <a:extLst>
                <a:ext uri="{FF2B5EF4-FFF2-40B4-BE49-F238E27FC236}">
                  <a16:creationId xmlns:a16="http://schemas.microsoft.com/office/drawing/2014/main" id="{DC0F0396-B385-4647-A7DF-AB029499CC6A}"/>
                </a:ext>
              </a:extLst>
            </p:cNvPr>
            <p:cNvGrpSpPr/>
            <p:nvPr/>
          </p:nvGrpSpPr>
          <p:grpSpPr>
            <a:xfrm>
              <a:off x="7206916" y="1755715"/>
              <a:ext cx="2199135" cy="1585163"/>
              <a:chOff x="9847275" y="3833753"/>
              <a:chExt cx="2153929" cy="1585163"/>
            </a:xfrm>
          </p:grpSpPr>
          <p:sp>
            <p:nvSpPr>
              <p:cNvPr id="9" name="Rectangle 8">
                <a:extLst>
                  <a:ext uri="{FF2B5EF4-FFF2-40B4-BE49-F238E27FC236}">
                    <a16:creationId xmlns:a16="http://schemas.microsoft.com/office/drawing/2014/main" id="{E5B03C09-D1D5-433B-B228-6AA66BFA8060}"/>
                  </a:ext>
                </a:extLst>
              </p:cNvPr>
              <p:cNvSpPr/>
              <p:nvPr/>
            </p:nvSpPr>
            <p:spPr>
              <a:xfrm>
                <a:off x="9847275" y="3833753"/>
                <a:ext cx="2054509" cy="1585163"/>
              </a:xfrm>
              <a:prstGeom prst="rect">
                <a:avLst/>
              </a:prstGeom>
              <a:solidFill>
                <a:srgbClr val="FFFF53"/>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0" name="Picture 9" descr="Icon&#10;&#10;Description automatically generated">
                <a:extLst>
                  <a:ext uri="{FF2B5EF4-FFF2-40B4-BE49-F238E27FC236}">
                    <a16:creationId xmlns:a16="http://schemas.microsoft.com/office/drawing/2014/main" id="{265E1418-10AA-4781-A6F6-3647D076B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799" y="4312398"/>
                <a:ext cx="666241" cy="688020"/>
              </a:xfrm>
              <a:prstGeom prst="rect">
                <a:avLst/>
              </a:prstGeom>
            </p:spPr>
          </p:pic>
          <p:sp>
            <p:nvSpPr>
              <p:cNvPr id="11" name="TextBox 10">
                <a:extLst>
                  <a:ext uri="{FF2B5EF4-FFF2-40B4-BE49-F238E27FC236}">
                    <a16:creationId xmlns:a16="http://schemas.microsoft.com/office/drawing/2014/main" id="{88B7AE6C-2300-4E88-AB4A-0F02E6CA9A68}"/>
                  </a:ext>
                </a:extLst>
              </p:cNvPr>
              <p:cNvSpPr txBox="1"/>
              <p:nvPr/>
            </p:nvSpPr>
            <p:spPr>
              <a:xfrm>
                <a:off x="10729323" y="4267888"/>
                <a:ext cx="1271881" cy="830997"/>
              </a:xfrm>
              <a:prstGeom prst="rect">
                <a:avLst/>
              </a:prstGeom>
              <a:noFill/>
            </p:spPr>
            <p:txBody>
              <a:bodyPr wrap="square" rtlCol="0">
                <a:spAutoFit/>
              </a:bodyPr>
              <a:lstStyle/>
              <a:p>
                <a:r>
                  <a:rPr lang="en-US" sz="2400" dirty="0">
                    <a:solidFill>
                      <a:srgbClr val="00B050"/>
                    </a:solidFill>
                    <a:latin typeface="Fjalla One" panose="02000506040000020004" pitchFamily="2" charset="0"/>
                  </a:rPr>
                  <a:t>Healthy</a:t>
                </a:r>
              </a:p>
              <a:p>
                <a:r>
                  <a:rPr lang="en-US" sz="2400" dirty="0">
                    <a:solidFill>
                      <a:schemeClr val="bg1">
                        <a:lumMod val="50000"/>
                      </a:schemeClr>
                    </a:solidFill>
                    <a:latin typeface="Fjalla One" panose="02000506040000020004" pitchFamily="2" charset="0"/>
                  </a:rPr>
                  <a:t>Habits</a:t>
                </a:r>
                <a:endParaRPr lang="en-US" sz="2400" dirty="0">
                  <a:solidFill>
                    <a:srgbClr val="00B050"/>
                  </a:solidFill>
                  <a:latin typeface="Fjalla One" panose="02000506040000020004" pitchFamily="2" charset="0"/>
                </a:endParaRPr>
              </a:p>
            </p:txBody>
          </p:sp>
        </p:grpSp>
      </p:grpSp>
    </p:spTree>
    <p:extLst>
      <p:ext uri="{BB962C8B-B14F-4D97-AF65-F5344CB8AC3E}">
        <p14:creationId xmlns:p14="http://schemas.microsoft.com/office/powerpoint/2010/main" val="1303906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D76B60-A828-466A-B747-BE2E502426BE}"/>
              </a:ext>
            </a:extLst>
          </p:cNvPr>
          <p:cNvSpPr>
            <a:spLocks noGrp="1"/>
          </p:cNvSpPr>
          <p:nvPr>
            <p:ph sz="half" idx="10"/>
          </p:nvPr>
        </p:nvSpPr>
        <p:spPr>
          <a:xfrm>
            <a:off x="4871259" y="1040143"/>
            <a:ext cx="5582558" cy="4190378"/>
          </a:xfrm>
        </p:spPr>
        <p:txBody>
          <a:bodyPr/>
          <a:lstStyle/>
          <a:p>
            <a:pPr marL="342900" indent="-342900">
              <a:spcBef>
                <a:spcPct val="20000"/>
              </a:spcBef>
              <a:buClr>
                <a:schemeClr val="accent2"/>
              </a:buClr>
              <a:buFont typeface="Wingdings" panose="05000000000000000000" pitchFamily="2" charset="2"/>
              <a:buChar char="§"/>
              <a:defRPr/>
            </a:pPr>
            <a:r>
              <a:rPr lang="en-US" sz="2400" dirty="0">
                <a:latin typeface="Roboto" panose="02000000000000000000" pitchFamily="2" charset="0"/>
                <a:ea typeface="Roboto" panose="02000000000000000000" pitchFamily="2" charset="0"/>
              </a:rPr>
              <a:t>4-H year:   August 1 – July 31</a:t>
            </a:r>
          </a:p>
          <a:p>
            <a:pPr marL="342900" indent="-342900">
              <a:spcBef>
                <a:spcPct val="20000"/>
              </a:spcBef>
              <a:buClr>
                <a:schemeClr val="accent2"/>
              </a:buClr>
              <a:buFont typeface="Wingdings" panose="05000000000000000000" pitchFamily="2" charset="2"/>
              <a:buChar char="§"/>
              <a:defRPr/>
            </a:pPr>
            <a:r>
              <a:rPr lang="en-US" sz="2400" dirty="0">
                <a:latin typeface="Roboto" panose="02000000000000000000" pitchFamily="2" charset="0"/>
                <a:ea typeface="Roboto" panose="02000000000000000000" pitchFamily="2" charset="0"/>
              </a:rPr>
              <a:t>All </a:t>
            </a:r>
            <a:r>
              <a:rPr lang="en-US" sz="2400" dirty="0"/>
              <a:t>e</a:t>
            </a:r>
            <a:r>
              <a:rPr lang="en-US" sz="2400" dirty="0">
                <a:latin typeface="Roboto" panose="02000000000000000000" pitchFamily="2" charset="0"/>
                <a:ea typeface="Roboto" panose="02000000000000000000" pitchFamily="2" charset="0"/>
              </a:rPr>
              <a:t>nrollment managed online.</a:t>
            </a:r>
          </a:p>
          <a:p>
            <a:pPr marL="349250" lvl="1" indent="0">
              <a:spcBef>
                <a:spcPct val="20000"/>
              </a:spcBef>
              <a:buClr>
                <a:schemeClr val="accent2"/>
              </a:buClr>
              <a:buNone/>
              <a:defRPr/>
            </a:pPr>
            <a:r>
              <a:rPr lang="en-US" sz="2400" dirty="0"/>
              <a:t>Includes: Code of conduct, Photo Release/Medical Release, Health Form, etc. </a:t>
            </a:r>
          </a:p>
          <a:p>
            <a:pPr marL="349250" lvl="1" indent="0">
              <a:buClr>
                <a:schemeClr val="accent2"/>
              </a:buClr>
              <a:buNone/>
              <a:defRPr/>
            </a:pPr>
            <a:r>
              <a:rPr lang="en-US" sz="2400" dirty="0"/>
              <a:t>Requires signature of the </a:t>
            </a:r>
          </a:p>
          <a:p>
            <a:pPr marL="349250" lvl="1" indent="0">
              <a:buClr>
                <a:schemeClr val="accent2"/>
              </a:buClr>
              <a:buNone/>
              <a:defRPr/>
            </a:pPr>
            <a:r>
              <a:rPr lang="en-US" sz="2400" dirty="0"/>
              <a:t>parent or guardian.</a:t>
            </a:r>
          </a:p>
          <a:p>
            <a:pPr marL="342900" indent="-342900">
              <a:spcBef>
                <a:spcPct val="20000"/>
              </a:spcBef>
              <a:buClr>
                <a:schemeClr val="accent2"/>
              </a:buClr>
              <a:buFont typeface="Wingdings" panose="05000000000000000000" pitchFamily="2" charset="2"/>
              <a:buChar char="§"/>
              <a:defRPr/>
            </a:pPr>
            <a:r>
              <a:rPr lang="en-US" sz="2400" dirty="0">
                <a:latin typeface="Roboto" panose="02000000000000000000" pitchFamily="2" charset="0"/>
                <a:ea typeface="Roboto" panose="02000000000000000000" pitchFamily="2" charset="0"/>
              </a:rPr>
              <a:t>Project enrollment</a:t>
            </a:r>
          </a:p>
          <a:p>
            <a:pPr marL="342900" indent="-342900">
              <a:spcBef>
                <a:spcPct val="20000"/>
              </a:spcBef>
              <a:buClr>
                <a:schemeClr val="accent2"/>
              </a:buClr>
              <a:buFont typeface="Wingdings" panose="05000000000000000000" pitchFamily="2" charset="2"/>
              <a:buChar char="§"/>
              <a:defRPr/>
            </a:pPr>
            <a:r>
              <a:rPr lang="en-US" sz="2400" dirty="0"/>
              <a:t>4-H Rules and Guideline</a:t>
            </a:r>
            <a:endParaRPr lang="en-US" sz="2400" dirty="0">
              <a:latin typeface="Roboto" panose="02000000000000000000" pitchFamily="2" charset="0"/>
              <a:ea typeface="Roboto" panose="02000000000000000000" pitchFamily="2" charset="0"/>
            </a:endParaRPr>
          </a:p>
        </p:txBody>
      </p:sp>
      <p:sp>
        <p:nvSpPr>
          <p:cNvPr id="5" name="Text Placeholder 4">
            <a:extLst>
              <a:ext uri="{FF2B5EF4-FFF2-40B4-BE49-F238E27FC236}">
                <a16:creationId xmlns:a16="http://schemas.microsoft.com/office/drawing/2014/main" id="{3DF11CA3-3B9F-430F-B566-98B3DA469140}"/>
              </a:ext>
            </a:extLst>
          </p:cNvPr>
          <p:cNvSpPr>
            <a:spLocks noGrp="1"/>
          </p:cNvSpPr>
          <p:nvPr>
            <p:ph type="body" idx="13"/>
          </p:nvPr>
        </p:nvSpPr>
        <p:spPr/>
        <p:txBody>
          <a:bodyPr/>
          <a:lstStyle/>
          <a:p>
            <a:r>
              <a:rPr lang="en-US" dirty="0"/>
              <a:t>ENROLLMENT</a:t>
            </a:r>
          </a:p>
        </p:txBody>
      </p:sp>
      <p:grpSp>
        <p:nvGrpSpPr>
          <p:cNvPr id="8" name="Group 7">
            <a:extLst>
              <a:ext uri="{FF2B5EF4-FFF2-40B4-BE49-F238E27FC236}">
                <a16:creationId xmlns:a16="http://schemas.microsoft.com/office/drawing/2014/main" id="{60C1D736-E607-4321-B0D6-E2F34FFAE5AE}"/>
              </a:ext>
            </a:extLst>
          </p:cNvPr>
          <p:cNvGrpSpPr/>
          <p:nvPr/>
        </p:nvGrpSpPr>
        <p:grpSpPr>
          <a:xfrm>
            <a:off x="932914" y="1825514"/>
            <a:ext cx="3449514" cy="3334100"/>
            <a:chOff x="932914" y="1825514"/>
            <a:chExt cx="3449514" cy="3334100"/>
          </a:xfrm>
        </p:grpSpPr>
        <p:pic>
          <p:nvPicPr>
            <p:cNvPr id="9" name="Picture 2" descr="ZSuite Logo">
              <a:extLst>
                <a:ext uri="{FF2B5EF4-FFF2-40B4-BE49-F238E27FC236}">
                  <a16:creationId xmlns:a16="http://schemas.microsoft.com/office/drawing/2014/main" id="{BBA2C414-802C-45ED-BC5E-42FCB3058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222"/>
            <a:stretch/>
          </p:blipFill>
          <p:spPr bwMode="auto">
            <a:xfrm>
              <a:off x="932914" y="1825514"/>
              <a:ext cx="3449514" cy="27078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8761A9-A81A-4D66-80D7-92326AEE7370}"/>
                </a:ext>
              </a:extLst>
            </p:cNvPr>
            <p:cNvSpPr txBox="1"/>
            <p:nvPr/>
          </p:nvSpPr>
          <p:spPr>
            <a:xfrm>
              <a:off x="1528996" y="4636394"/>
              <a:ext cx="2257349" cy="523220"/>
            </a:xfrm>
            <a:prstGeom prst="rect">
              <a:avLst/>
            </a:prstGeom>
            <a:noFill/>
          </p:spPr>
          <p:txBody>
            <a:bodyPr wrap="none" rtlCol="0">
              <a:spAutoFit/>
            </a:bodyPr>
            <a:lstStyle/>
            <a:p>
              <a:r>
                <a:rPr lang="en-US" sz="2800" dirty="0">
                  <a:latin typeface="Roboto" panose="02000000000000000000" pitchFamily="2" charset="0"/>
                  <a:ea typeface="Roboto" panose="02000000000000000000" pitchFamily="2" charset="0"/>
                </a:rPr>
                <a:t>4h.zsuite.org</a:t>
              </a:r>
            </a:p>
          </p:txBody>
        </p:sp>
      </p:grpSp>
      <p:pic>
        <p:nvPicPr>
          <p:cNvPr id="11" name="Picture 10">
            <a:extLst>
              <a:ext uri="{FF2B5EF4-FFF2-40B4-BE49-F238E27FC236}">
                <a16:creationId xmlns:a16="http://schemas.microsoft.com/office/drawing/2014/main" id="{ED757AE1-FFA8-4594-8133-BD84444BF15C}"/>
              </a:ext>
            </a:extLst>
          </p:cNvPr>
          <p:cNvPicPr>
            <a:picLocks noChangeAspect="1"/>
          </p:cNvPicPr>
          <p:nvPr/>
        </p:nvPicPr>
        <p:blipFill>
          <a:blip r:embed="rId4"/>
          <a:stretch>
            <a:fillRect/>
          </a:stretch>
        </p:blipFill>
        <p:spPr>
          <a:xfrm>
            <a:off x="9617656" y="3138328"/>
            <a:ext cx="1700574" cy="21753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8055609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688083" y="1019649"/>
            <a:ext cx="5902903" cy="438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Franklin Gothic Book" pitchFamily="34" charset="0"/>
              </a:defRPr>
            </a:lvl1pPr>
            <a:lvl2pPr marL="742950" indent="-285750">
              <a:spcBef>
                <a:spcPct val="20000"/>
              </a:spcBef>
              <a:buChar char="–"/>
              <a:defRPr sz="2800">
                <a:solidFill>
                  <a:schemeClr val="tx1"/>
                </a:solidFill>
                <a:latin typeface="Franklin Gothic Book" pitchFamily="34" charset="0"/>
              </a:defRPr>
            </a:lvl2pPr>
            <a:lvl3pPr marL="1143000" indent="-228600">
              <a:spcBef>
                <a:spcPct val="20000"/>
              </a:spcBef>
              <a:buChar char="•"/>
              <a:defRPr sz="2400">
                <a:solidFill>
                  <a:schemeClr val="tx1"/>
                </a:solidFill>
                <a:latin typeface="Franklin Gothic Book" pitchFamily="34" charset="0"/>
              </a:defRPr>
            </a:lvl3pPr>
            <a:lvl4pPr marL="1600200" indent="-228600">
              <a:spcBef>
                <a:spcPct val="20000"/>
              </a:spcBef>
              <a:buChar char="–"/>
              <a:defRPr sz="2000">
                <a:solidFill>
                  <a:schemeClr val="tx1"/>
                </a:solidFill>
                <a:latin typeface="Franklin Gothic Book" pitchFamily="34" charset="0"/>
              </a:defRPr>
            </a:lvl4pPr>
            <a:lvl5pPr marL="2057400" indent="-228600">
              <a:spcBef>
                <a:spcPct val="20000"/>
              </a:spcBef>
              <a:buChar char="•"/>
              <a:defRPr sz="2000">
                <a:solidFill>
                  <a:schemeClr val="tx1"/>
                </a:solidFill>
                <a:latin typeface="Franklin Gothic Book" pitchFamily="34" charset="0"/>
              </a:defRPr>
            </a:lvl5pPr>
            <a:lvl6pPr marL="2514600" indent="-228600" eaLnBrk="0" fontAlgn="base" hangingPunct="0">
              <a:spcBef>
                <a:spcPct val="20000"/>
              </a:spcBef>
              <a:spcAft>
                <a:spcPct val="0"/>
              </a:spcAft>
              <a:buChar char="•"/>
              <a:defRPr sz="2000">
                <a:solidFill>
                  <a:schemeClr val="tx1"/>
                </a:solidFill>
                <a:latin typeface="Franklin Gothic Book" pitchFamily="34" charset="0"/>
              </a:defRPr>
            </a:lvl6pPr>
            <a:lvl7pPr marL="2971800" indent="-228600" eaLnBrk="0" fontAlgn="base" hangingPunct="0">
              <a:spcBef>
                <a:spcPct val="20000"/>
              </a:spcBef>
              <a:spcAft>
                <a:spcPct val="0"/>
              </a:spcAft>
              <a:buChar char="•"/>
              <a:defRPr sz="2000">
                <a:solidFill>
                  <a:schemeClr val="tx1"/>
                </a:solidFill>
                <a:latin typeface="Franklin Gothic Book" pitchFamily="34" charset="0"/>
              </a:defRPr>
            </a:lvl7pPr>
            <a:lvl8pPr marL="3429000" indent="-228600" eaLnBrk="0" fontAlgn="base" hangingPunct="0">
              <a:spcBef>
                <a:spcPct val="20000"/>
              </a:spcBef>
              <a:spcAft>
                <a:spcPct val="0"/>
              </a:spcAft>
              <a:buChar char="•"/>
              <a:defRPr sz="2000">
                <a:solidFill>
                  <a:schemeClr val="tx1"/>
                </a:solidFill>
                <a:latin typeface="Franklin Gothic Book" pitchFamily="34" charset="0"/>
              </a:defRPr>
            </a:lvl8pPr>
            <a:lvl9pPr marL="3886200" indent="-228600" eaLnBrk="0" fontAlgn="base" hangingPunct="0">
              <a:spcBef>
                <a:spcPct val="20000"/>
              </a:spcBef>
              <a:spcAft>
                <a:spcPct val="0"/>
              </a:spcAft>
              <a:buChar char="•"/>
              <a:defRPr sz="2000">
                <a:solidFill>
                  <a:schemeClr val="tx1"/>
                </a:solidFill>
                <a:latin typeface="Franklin Gothic Book" pitchFamily="34" charset="0"/>
              </a:defRPr>
            </a:lvl9pPr>
          </a:lstStyle>
          <a:p>
            <a:pPr eaLnBrk="1" hangingPunct="1">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Meets regularly providing a safe healthy environment for fellowship and growth</a:t>
            </a:r>
          </a:p>
          <a:p>
            <a:pPr>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Fun and enjoyable for members and families</a:t>
            </a:r>
          </a:p>
          <a:p>
            <a:pPr eaLnBrk="1" hangingPunct="1">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Run by youth officers who are supervised and guided by a caring adult</a:t>
            </a:r>
          </a:p>
          <a:p>
            <a:pPr eaLnBrk="1" hangingPunct="1">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Have an educational emphasis</a:t>
            </a:r>
          </a:p>
          <a:p>
            <a:pPr eaLnBrk="1" hangingPunct="1">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Provide opportunity for developing communication skills</a:t>
            </a:r>
          </a:p>
          <a:p>
            <a:pPr eaLnBrk="1" hangingPunct="1">
              <a:buClr>
                <a:schemeClr val="accent2"/>
              </a:buClr>
              <a:buFont typeface="Wingdings" panose="05000000000000000000" pitchFamily="2" charset="2"/>
              <a:buChar char="§"/>
            </a:pPr>
            <a:r>
              <a:rPr lang="en-US" altLang="en-US" sz="2400" dirty="0">
                <a:latin typeface="Roboto" panose="02000000000000000000" pitchFamily="2" charset="0"/>
                <a:ea typeface="Roboto" panose="02000000000000000000" pitchFamily="2" charset="0"/>
              </a:rPr>
              <a:t>Encourage cooperation and participation</a:t>
            </a:r>
          </a:p>
        </p:txBody>
      </p:sp>
      <p:sp>
        <p:nvSpPr>
          <p:cNvPr id="4" name="Text Placeholder 3">
            <a:extLst>
              <a:ext uri="{FF2B5EF4-FFF2-40B4-BE49-F238E27FC236}">
                <a16:creationId xmlns:a16="http://schemas.microsoft.com/office/drawing/2014/main" id="{71A5BD78-C9FA-46CC-93CB-AF442801662A}"/>
              </a:ext>
            </a:extLst>
          </p:cNvPr>
          <p:cNvSpPr>
            <a:spLocks noGrp="1"/>
          </p:cNvSpPr>
          <p:nvPr>
            <p:ph type="body" idx="14"/>
          </p:nvPr>
        </p:nvSpPr>
        <p:spPr/>
        <p:txBody>
          <a:bodyPr/>
          <a:lstStyle/>
          <a:p>
            <a:r>
              <a:rPr lang="en-US" dirty="0"/>
              <a:t>OUR 4-H CLUB</a:t>
            </a:r>
          </a:p>
        </p:txBody>
      </p:sp>
      <p:pic>
        <p:nvPicPr>
          <p:cNvPr id="6" name="Picture Placeholder 5" descr="A group of people sitting at a table with flags&#10;&#10;Description automatically generated with low confidence">
            <a:extLst>
              <a:ext uri="{FF2B5EF4-FFF2-40B4-BE49-F238E27FC236}">
                <a16:creationId xmlns:a16="http://schemas.microsoft.com/office/drawing/2014/main" id="{EF4DC242-F593-4829-9CEA-7D433ED5294F}"/>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1155" b="11155"/>
          <a:stretch>
            <a:fillRect/>
          </a:stretch>
        </p:blipFill>
        <p:spPr>
          <a:xfrm>
            <a:off x="989013" y="1260475"/>
            <a:ext cx="3887787" cy="2016125"/>
          </a:xfrm>
        </p:spPr>
      </p:pic>
      <p:pic>
        <p:nvPicPr>
          <p:cNvPr id="11" name="Picture Placeholder 10" descr="A group of people in a classroom&#10;&#10;Description automatically generated with medium confidence">
            <a:extLst>
              <a:ext uri="{FF2B5EF4-FFF2-40B4-BE49-F238E27FC236}">
                <a16:creationId xmlns:a16="http://schemas.microsoft.com/office/drawing/2014/main" id="{9E6BD055-89A7-4863-AC85-35E71911ABA0}"/>
              </a:ext>
            </a:extLst>
          </p:cNvPr>
          <p:cNvPicPr>
            <a:picLocks noGrp="1" noChangeAspect="1"/>
          </p:cNvPicPr>
          <p:nvPr>
            <p:ph type="pic" idx="15"/>
          </p:nvPr>
        </p:nvPicPr>
        <p:blipFill>
          <a:blip r:embed="rId4">
            <a:extLst>
              <a:ext uri="{28A0092B-C50C-407E-A947-70E740481C1C}">
                <a14:useLocalDpi xmlns:a14="http://schemas.microsoft.com/office/drawing/2010/main" val="0"/>
              </a:ext>
            </a:extLst>
          </a:blip>
          <a:srcRect t="11186" b="11186"/>
          <a:stretch>
            <a:fillRect/>
          </a:stretch>
        </p:blipFill>
        <p:spPr>
          <a:xfrm>
            <a:off x="989013" y="3517900"/>
            <a:ext cx="3887787" cy="2014538"/>
          </a:xfrm>
        </p:spPr>
      </p:pic>
    </p:spTree>
    <p:extLst>
      <p:ext uri="{BB962C8B-B14F-4D97-AF65-F5344CB8AC3E}">
        <p14:creationId xmlns:p14="http://schemas.microsoft.com/office/powerpoint/2010/main" val="163645261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10;&#10;Description automatically generated">
            <a:extLst>
              <a:ext uri="{FF2B5EF4-FFF2-40B4-BE49-F238E27FC236}">
                <a16:creationId xmlns:a16="http://schemas.microsoft.com/office/drawing/2014/main" id="{8DA33727-F774-4241-A005-103F3902362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4327" r="4327"/>
          <a:stretch>
            <a:fillRect/>
          </a:stretch>
        </p:blipFill>
        <p:spPr/>
      </p:pic>
      <p:sp>
        <p:nvSpPr>
          <p:cNvPr id="3" name="Content Placeholder 2">
            <a:extLst>
              <a:ext uri="{FF2B5EF4-FFF2-40B4-BE49-F238E27FC236}">
                <a16:creationId xmlns:a16="http://schemas.microsoft.com/office/drawing/2014/main" id="{E81436D9-47CC-4548-958E-72F99D2DFED3}"/>
              </a:ext>
            </a:extLst>
          </p:cNvPr>
          <p:cNvSpPr>
            <a:spLocks noGrp="1"/>
          </p:cNvSpPr>
          <p:nvPr>
            <p:ph sz="half" idx="10"/>
          </p:nvPr>
        </p:nvSpPr>
        <p:spPr>
          <a:xfrm>
            <a:off x="5357610" y="2153577"/>
            <a:ext cx="6138105" cy="2914644"/>
          </a:xfrm>
        </p:spPr>
        <p:txBody>
          <a:bodyPr/>
          <a:lstStyle/>
          <a:p>
            <a:pPr algn="r">
              <a:lnSpc>
                <a:spcPct val="90000"/>
              </a:lnSpc>
              <a:buClr>
                <a:schemeClr val="tx1"/>
              </a:buClr>
              <a:buFont typeface="Arial" panose="020B0604020202020204" pitchFamily="34" charset="0"/>
              <a:buChar char="•"/>
            </a:pPr>
            <a:r>
              <a:rPr lang="en-US" altLang="en-US" sz="4400" dirty="0"/>
              <a:t>Experiential Learning</a:t>
            </a:r>
          </a:p>
          <a:p>
            <a:pPr algn="r">
              <a:lnSpc>
                <a:spcPct val="90000"/>
              </a:lnSpc>
              <a:buClr>
                <a:schemeClr val="tx1"/>
              </a:buClr>
              <a:buFont typeface="Arial" panose="020B0604020202020204" pitchFamily="34" charset="0"/>
              <a:buChar char="•"/>
            </a:pPr>
            <a:r>
              <a:rPr lang="en-US" altLang="en-US" sz="4400" dirty="0"/>
              <a:t>Life Skills</a:t>
            </a:r>
          </a:p>
          <a:p>
            <a:pPr algn="r">
              <a:lnSpc>
                <a:spcPct val="90000"/>
              </a:lnSpc>
              <a:buClr>
                <a:schemeClr val="tx1"/>
              </a:buClr>
              <a:buFont typeface="Arial" panose="020B0604020202020204" pitchFamily="34" charset="0"/>
              <a:buChar char="•"/>
            </a:pPr>
            <a:r>
              <a:rPr lang="en-US" altLang="en-US" sz="4400" dirty="0"/>
              <a:t>Recognition</a:t>
            </a:r>
          </a:p>
          <a:p>
            <a:pPr algn="r">
              <a:lnSpc>
                <a:spcPct val="90000"/>
              </a:lnSpc>
              <a:buClr>
                <a:schemeClr val="tx1"/>
              </a:buClr>
              <a:buFont typeface="Arial" panose="020B0604020202020204" pitchFamily="34" charset="0"/>
              <a:buChar char="•"/>
            </a:pPr>
            <a:r>
              <a:rPr lang="en-US" altLang="en-US" sz="4400" dirty="0"/>
              <a:t>Service Learning</a:t>
            </a:r>
          </a:p>
        </p:txBody>
      </p:sp>
      <p:sp>
        <p:nvSpPr>
          <p:cNvPr id="3075" name="Rectangle 4"/>
          <p:cNvSpPr>
            <a:spLocks noGrp="1" noChangeArrowheads="1"/>
          </p:cNvSpPr>
          <p:nvPr>
            <p:ph type="body" idx="13"/>
          </p:nvPr>
        </p:nvSpPr>
        <p:spPr/>
        <p:txBody>
          <a:bodyPr/>
          <a:lstStyle/>
          <a:p>
            <a:pPr>
              <a:lnSpc>
                <a:spcPct val="90000"/>
              </a:lnSpc>
              <a:buClr>
                <a:schemeClr val="tx1"/>
              </a:buClr>
            </a:pPr>
            <a:r>
              <a:rPr lang="en-US" altLang="en-US" dirty="0"/>
              <a:t>FOUR IMPORTANT MODELS</a:t>
            </a:r>
          </a:p>
        </p:txBody>
      </p:sp>
    </p:spTree>
    <p:extLst>
      <p:ext uri="{BB962C8B-B14F-4D97-AF65-F5344CB8AC3E}">
        <p14:creationId xmlns:p14="http://schemas.microsoft.com/office/powerpoint/2010/main" val="314474752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688AA1-DC06-4695-95E7-A3C496DF750D}"/>
              </a:ext>
            </a:extLst>
          </p:cNvPr>
          <p:cNvSpPr>
            <a:spLocks noGrp="1"/>
          </p:cNvSpPr>
          <p:nvPr>
            <p:ph sz="half" idx="10"/>
          </p:nvPr>
        </p:nvSpPr>
        <p:spPr>
          <a:xfrm>
            <a:off x="4926167" y="1224519"/>
            <a:ext cx="6666139" cy="2554545"/>
          </a:xfrm>
        </p:spPr>
        <p:txBody>
          <a:bodyPr/>
          <a:lstStyle/>
          <a:p>
            <a:pPr marL="0" indent="0">
              <a:lnSpc>
                <a:spcPct val="100000"/>
              </a:lnSpc>
              <a:spcBef>
                <a:spcPts val="0"/>
              </a:spcBef>
              <a:spcAft>
                <a:spcPts val="1200"/>
              </a:spcAft>
              <a:buClr>
                <a:schemeClr val="accent2"/>
              </a:buClr>
              <a:defRPr/>
            </a:pPr>
            <a:r>
              <a:rPr lang="en-US" sz="2000" b="1" dirty="0">
                <a:latin typeface="Fjalla One" panose="02000506040000020004" pitchFamily="2" charset="0"/>
              </a:rPr>
              <a:t>4-H Project Works – </a:t>
            </a:r>
            <a:r>
              <a:rPr lang="en-US" sz="2000" dirty="0"/>
              <a:t>a tool for mastering skills and knowledge and applying them to real-life experiences.  Opportunity for career exploration.</a:t>
            </a:r>
            <a:endParaRPr lang="en-US" sz="2000" dirty="0">
              <a:latin typeface="Fjalla One" panose="02000506040000020004" pitchFamily="2" charset="0"/>
            </a:endParaRPr>
          </a:p>
          <a:p>
            <a:pPr marL="0" indent="0">
              <a:lnSpc>
                <a:spcPct val="100000"/>
              </a:lnSpc>
              <a:spcBef>
                <a:spcPts val="0"/>
              </a:spcBef>
              <a:spcAft>
                <a:spcPts val="1200"/>
              </a:spcAft>
              <a:buClr>
                <a:schemeClr val="accent2"/>
              </a:buClr>
              <a:defRPr/>
            </a:pPr>
            <a:r>
              <a:rPr lang="en-US" sz="2000" b="1" dirty="0">
                <a:latin typeface="Fjalla One" panose="02000506040000020004" pitchFamily="2" charset="0"/>
              </a:rPr>
              <a:t>4-H Events -</a:t>
            </a:r>
            <a:r>
              <a:rPr lang="en-US" sz="2000" dirty="0"/>
              <a:t> provide an opportunity for education, evaluation, and recognition.</a:t>
            </a:r>
          </a:p>
          <a:p>
            <a:pPr marL="0" indent="0">
              <a:lnSpc>
                <a:spcPct val="100000"/>
              </a:lnSpc>
              <a:spcBef>
                <a:spcPts val="0"/>
              </a:spcBef>
              <a:spcAft>
                <a:spcPts val="1200"/>
              </a:spcAft>
              <a:buClr>
                <a:schemeClr val="accent2"/>
              </a:buClr>
              <a:defRPr/>
            </a:pPr>
            <a:r>
              <a:rPr lang="en-US" sz="2000" b="1" dirty="0">
                <a:latin typeface="Fjalla One" panose="02000506040000020004" pitchFamily="2" charset="0"/>
              </a:rPr>
              <a:t>4-H Activities - </a:t>
            </a:r>
            <a:r>
              <a:rPr lang="en-US" sz="2000" dirty="0"/>
              <a:t>provide an opportunity for education, participation and fellowship.</a:t>
            </a:r>
            <a:endParaRPr lang="en-US" dirty="0"/>
          </a:p>
        </p:txBody>
      </p:sp>
      <p:sp>
        <p:nvSpPr>
          <p:cNvPr id="4" name="Text Placeholder 3">
            <a:extLst>
              <a:ext uri="{FF2B5EF4-FFF2-40B4-BE49-F238E27FC236}">
                <a16:creationId xmlns:a16="http://schemas.microsoft.com/office/drawing/2014/main" id="{40090ACC-B067-4D20-92ED-24B3E87B6D6C}"/>
              </a:ext>
            </a:extLst>
          </p:cNvPr>
          <p:cNvSpPr>
            <a:spLocks noGrp="1"/>
          </p:cNvSpPr>
          <p:nvPr>
            <p:ph type="body" idx="1"/>
          </p:nvPr>
        </p:nvSpPr>
        <p:spPr/>
        <p:txBody>
          <a:bodyPr/>
          <a:lstStyle/>
          <a:p>
            <a:r>
              <a:rPr lang="en-US" dirty="0"/>
              <a:t>PURPOSE FOR…</a:t>
            </a:r>
          </a:p>
        </p:txBody>
      </p:sp>
      <p:sp>
        <p:nvSpPr>
          <p:cNvPr id="5" name="TextBox 4">
            <a:extLst>
              <a:ext uri="{FF2B5EF4-FFF2-40B4-BE49-F238E27FC236}">
                <a16:creationId xmlns:a16="http://schemas.microsoft.com/office/drawing/2014/main" id="{C634378E-55F0-4FE1-BA87-75E59E608233}"/>
              </a:ext>
            </a:extLst>
          </p:cNvPr>
          <p:cNvSpPr txBox="1"/>
          <p:nvPr/>
        </p:nvSpPr>
        <p:spPr>
          <a:xfrm flipH="1">
            <a:off x="4926167" y="4070814"/>
            <a:ext cx="6550228" cy="986937"/>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rgbClr val="00B050"/>
                </a:solidFill>
                <a:latin typeface="Fjalla One" panose="02000506040000020004" pitchFamily="2" charset="0"/>
              </a:rPr>
              <a:t>Learn by Doing</a:t>
            </a:r>
          </a:p>
          <a:p>
            <a:pPr marL="111125" marR="0" algn="l">
              <a:lnSpc>
                <a:spcPct val="110000"/>
              </a:lnSpc>
              <a:spcBef>
                <a:spcPts val="0"/>
              </a:spcBef>
              <a:spcAft>
                <a:spcPts val="482"/>
              </a:spcAft>
            </a:pPr>
            <a:r>
              <a:rPr lang="en-US" sz="1600" b="1" kern="1400" dirty="0">
                <a:ln>
                  <a:noFill/>
                </a:ln>
                <a:solidFill>
                  <a:srgbClr val="000000"/>
                </a:solidFill>
                <a:effectLst/>
                <a:latin typeface="Roboto" panose="02000000000000000000" pitchFamily="2" charset="0"/>
                <a:ea typeface="Roboto" panose="02000000000000000000" pitchFamily="2" charset="0"/>
              </a:rPr>
              <a:t>Life Skill </a:t>
            </a:r>
            <a:r>
              <a:rPr lang="en-US" sz="1600" b="1" i="1" kern="1400" dirty="0">
                <a:ln>
                  <a:noFill/>
                </a:ln>
                <a:solidFill>
                  <a:srgbClr val="000000"/>
                </a:solidFill>
                <a:effectLst/>
                <a:latin typeface="Roboto" panose="02000000000000000000" pitchFamily="2" charset="0"/>
                <a:ea typeface="Roboto" panose="02000000000000000000" pitchFamily="2" charset="0"/>
              </a:rPr>
              <a:t>Learning to Learn </a:t>
            </a:r>
            <a:r>
              <a:rPr lang="en-US" sz="1600" kern="1400" dirty="0">
                <a:ln>
                  <a:noFill/>
                </a:ln>
                <a:solidFill>
                  <a:srgbClr val="000000"/>
                </a:solidFill>
                <a:effectLst/>
                <a:latin typeface="Roboto" panose="02000000000000000000" pitchFamily="2" charset="0"/>
                <a:ea typeface="Roboto" panose="02000000000000000000" pitchFamily="2" charset="0"/>
              </a:rPr>
              <a:t>— acquiring, evaluating and using information; understanding the methods and skills for learning</a:t>
            </a:r>
          </a:p>
        </p:txBody>
      </p:sp>
      <p:pic>
        <p:nvPicPr>
          <p:cNvPr id="7" name="Picture 6" descr="A picture containing person, window&#10;&#10;Description automatically generated">
            <a:extLst>
              <a:ext uri="{FF2B5EF4-FFF2-40B4-BE49-F238E27FC236}">
                <a16:creationId xmlns:a16="http://schemas.microsoft.com/office/drawing/2014/main" id="{F7B50BCD-B10E-4D60-AAE9-C91ACB78C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887" y="1224519"/>
            <a:ext cx="3137079" cy="2094000"/>
          </a:xfrm>
          <a:prstGeom prst="rect">
            <a:avLst/>
          </a:prstGeom>
        </p:spPr>
      </p:pic>
      <p:pic>
        <p:nvPicPr>
          <p:cNvPr id="9" name="Picture 8" descr="A group of people looking at a model airplane&#10;&#10;Description automatically generated with low confidence">
            <a:extLst>
              <a:ext uri="{FF2B5EF4-FFF2-40B4-BE49-F238E27FC236}">
                <a16:creationId xmlns:a16="http://schemas.microsoft.com/office/drawing/2014/main" id="{922485FE-EE12-401B-A809-D401AD2DA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887" y="3429000"/>
            <a:ext cx="3137079" cy="209400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p:txBody>
          <a:bodyPr/>
          <a:lstStyle/>
          <a:p>
            <a:r>
              <a:rPr lang="en-US" altLang="en-US" sz="8000" dirty="0"/>
              <a:t>Project Work</a:t>
            </a:r>
            <a:endParaRPr lang="en-US" altLang="en-US" sz="5400" dirty="0"/>
          </a:p>
        </p:txBody>
      </p:sp>
    </p:spTree>
    <p:extLst>
      <p:ext uri="{BB962C8B-B14F-4D97-AF65-F5344CB8AC3E}">
        <p14:creationId xmlns:p14="http://schemas.microsoft.com/office/powerpoint/2010/main" val="35461037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FE5D4-1B5C-417A-8B70-DE3CFA893083}"/>
              </a:ext>
            </a:extLst>
          </p:cNvPr>
          <p:cNvSpPr>
            <a:spLocks noGrp="1"/>
          </p:cNvSpPr>
          <p:nvPr>
            <p:ph sz="half" idx="10"/>
          </p:nvPr>
        </p:nvSpPr>
        <p:spPr>
          <a:xfrm>
            <a:off x="5107708" y="1262750"/>
            <a:ext cx="6503918" cy="2977738"/>
          </a:xfrm>
        </p:spPr>
        <p:txBody>
          <a:bodyPr/>
          <a:lstStyle/>
          <a:p>
            <a:pPr>
              <a:spcAft>
                <a:spcPts val="600"/>
              </a:spcAft>
            </a:pPr>
            <a:r>
              <a:rPr lang="en-US" altLang="en-US" sz="2400" b="1" dirty="0">
                <a:latin typeface="Fjalla One" panose="02000506040000020004" pitchFamily="2" charset="0"/>
              </a:rPr>
              <a:t>4-H Project Work -  </a:t>
            </a:r>
            <a:r>
              <a:rPr lang="en-US" altLang="en-US" sz="2400" dirty="0"/>
              <a:t>a single subject/topic </a:t>
            </a:r>
          </a:p>
          <a:p>
            <a:pPr>
              <a:spcAft>
                <a:spcPts val="600"/>
              </a:spcAft>
            </a:pPr>
            <a:r>
              <a:rPr lang="en-US" altLang="en-US" sz="2400" b="1" dirty="0">
                <a:latin typeface="Fjalla One" panose="02000506040000020004" pitchFamily="2" charset="0"/>
              </a:rPr>
              <a:t>Project –</a:t>
            </a:r>
            <a:r>
              <a:rPr lang="en-US" altLang="en-US" sz="2400" dirty="0"/>
              <a:t> completing of a short-term</a:t>
            </a:r>
          </a:p>
          <a:p>
            <a:pPr>
              <a:spcAft>
                <a:spcPts val="600"/>
              </a:spcAft>
            </a:pPr>
            <a:r>
              <a:rPr lang="en-US" altLang="en-US" sz="2400" b="1" dirty="0">
                <a:latin typeface="Fjalla One" panose="02000506040000020004" pitchFamily="2" charset="0"/>
              </a:rPr>
              <a:t>Skill </a:t>
            </a:r>
            <a:r>
              <a:rPr lang="en-US" altLang="en-US" sz="2400" dirty="0"/>
              <a:t>is a learned ability to do something well</a:t>
            </a:r>
          </a:p>
          <a:p>
            <a:pPr>
              <a:spcAft>
                <a:spcPts val="600"/>
              </a:spcAft>
            </a:pPr>
            <a:r>
              <a:rPr lang="en-US" altLang="en-US" sz="2400" b="1" dirty="0">
                <a:latin typeface="Fjalla One" panose="02000506040000020004" pitchFamily="2" charset="0"/>
              </a:rPr>
              <a:t>Life Skills</a:t>
            </a:r>
            <a:r>
              <a:rPr lang="en-US" altLang="en-US" sz="2400" dirty="0">
                <a:latin typeface="Fjalla One" panose="02000506040000020004" pitchFamily="2" charset="0"/>
              </a:rPr>
              <a:t>  </a:t>
            </a:r>
            <a:r>
              <a:rPr lang="en-US" altLang="en-US" sz="2400" dirty="0"/>
              <a:t>are the way one applies learned skills to real life situations.  </a:t>
            </a:r>
          </a:p>
        </p:txBody>
      </p:sp>
      <p:sp>
        <p:nvSpPr>
          <p:cNvPr id="7170" name="Rectangle 2"/>
          <p:cNvSpPr>
            <a:spLocks noGrp="1" noChangeArrowheads="1"/>
          </p:cNvSpPr>
          <p:nvPr>
            <p:ph type="body" idx="13"/>
          </p:nvPr>
        </p:nvSpPr>
        <p:spPr/>
        <p:txBody>
          <a:bodyPr/>
          <a:lstStyle/>
          <a:p>
            <a:pPr>
              <a:lnSpc>
                <a:spcPct val="80000"/>
              </a:lnSpc>
              <a:buClr>
                <a:schemeClr val="hlink"/>
              </a:buClr>
            </a:pPr>
            <a:r>
              <a:rPr lang="en-US" altLang="en-US" sz="2600" dirty="0"/>
              <a:t>4-H PROJECT WORK TERMS</a:t>
            </a:r>
          </a:p>
        </p:txBody>
      </p:sp>
      <p:pic>
        <p:nvPicPr>
          <p:cNvPr id="7" name="Picture 6" descr="A group of chickens&#10;&#10;Description automatically generated with medium confidence">
            <a:extLst>
              <a:ext uri="{FF2B5EF4-FFF2-40B4-BE49-F238E27FC236}">
                <a16:creationId xmlns:a16="http://schemas.microsoft.com/office/drawing/2014/main" id="{3FEB99C4-A577-45DC-9B95-EC749707B7EF}"/>
              </a:ext>
            </a:extLst>
          </p:cNvPr>
          <p:cNvPicPr>
            <a:picLocks noChangeAspect="1"/>
          </p:cNvPicPr>
          <p:nvPr/>
        </p:nvPicPr>
        <p:blipFill rotWithShape="1">
          <a:blip r:embed="rId3">
            <a:extLst>
              <a:ext uri="{28A0092B-C50C-407E-A947-70E740481C1C}">
                <a14:useLocalDpi xmlns:a14="http://schemas.microsoft.com/office/drawing/2010/main" val="0"/>
              </a:ext>
            </a:extLst>
          </a:blip>
          <a:srcRect l="34355"/>
          <a:stretch/>
        </p:blipFill>
        <p:spPr>
          <a:xfrm>
            <a:off x="914401" y="1260597"/>
            <a:ext cx="3785696" cy="3849403"/>
          </a:xfrm>
          <a:prstGeom prst="rect">
            <a:avLst/>
          </a:prstGeom>
        </p:spPr>
      </p:pic>
    </p:spTree>
    <p:extLst>
      <p:ext uri="{BB962C8B-B14F-4D97-AF65-F5344CB8AC3E}">
        <p14:creationId xmlns:p14="http://schemas.microsoft.com/office/powerpoint/2010/main" val="100708134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B8BC83-E4D2-44F5-85BC-F652B4709211}"/>
              </a:ext>
            </a:extLst>
          </p:cNvPr>
          <p:cNvSpPr>
            <a:spLocks noGrp="1"/>
          </p:cNvSpPr>
          <p:nvPr>
            <p:ph sz="half" idx="10"/>
          </p:nvPr>
        </p:nvSpPr>
        <p:spPr>
          <a:xfrm>
            <a:off x="6608355" y="1090243"/>
            <a:ext cx="4962321" cy="4016484"/>
          </a:xfrm>
        </p:spPr>
        <p:txBody>
          <a:bodyPr/>
          <a:lstStyle/>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Interests, needs, and capabilities of the member</a:t>
            </a:r>
          </a:p>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Opportunity for sufficient challenge and growth</a:t>
            </a:r>
          </a:p>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Family situation</a:t>
            </a:r>
          </a:p>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Availability of adequate financing</a:t>
            </a:r>
          </a:p>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Availability of equipment and space</a:t>
            </a:r>
          </a:p>
          <a:p>
            <a:pPr marL="457200" indent="-457200" eaLnBrk="1" hangingPunct="1">
              <a:lnSpc>
                <a:spcPct val="100000"/>
              </a:lnSpc>
              <a:spcBef>
                <a:spcPts val="0"/>
              </a:spcBef>
              <a:spcAft>
                <a:spcPts val="600"/>
              </a:spcAft>
              <a:buClr>
                <a:srgbClr val="00B050"/>
              </a:buClr>
              <a:buFont typeface="Wingdings" panose="05000000000000000000" pitchFamily="2" charset="2"/>
              <a:buChar char="§"/>
            </a:pPr>
            <a:r>
              <a:rPr lang="en-US" altLang="en-US" sz="2300" dirty="0"/>
              <a:t>Availability of leadership for the project</a:t>
            </a:r>
            <a:endParaRPr lang="en-US" sz="2300" dirty="0"/>
          </a:p>
        </p:txBody>
      </p:sp>
      <p:sp>
        <p:nvSpPr>
          <p:cNvPr id="2" name="Text Placeholder 1">
            <a:extLst>
              <a:ext uri="{FF2B5EF4-FFF2-40B4-BE49-F238E27FC236}">
                <a16:creationId xmlns:a16="http://schemas.microsoft.com/office/drawing/2014/main" id="{3A9F3A8E-EB89-469C-99D4-11D158E21426}"/>
              </a:ext>
            </a:extLst>
          </p:cNvPr>
          <p:cNvSpPr>
            <a:spLocks noGrp="1"/>
          </p:cNvSpPr>
          <p:nvPr>
            <p:ph type="body" idx="1"/>
          </p:nvPr>
        </p:nvSpPr>
        <p:spPr/>
        <p:txBody>
          <a:bodyPr/>
          <a:lstStyle/>
          <a:p>
            <a:r>
              <a:rPr lang="en-US" dirty="0"/>
              <a:t>SELECTING A 4-H PROJECT</a:t>
            </a:r>
          </a:p>
        </p:txBody>
      </p:sp>
      <p:sp>
        <p:nvSpPr>
          <p:cNvPr id="40963" name="Slide Number Placeholder 3"/>
          <p:cNvSpPr>
            <a:spLocks noGrp="1"/>
          </p:cNvSpPr>
          <p:nvPr>
            <p:ph type="sldNum" sz="quarter" idx="4294967295"/>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eaLnBrk="1" hangingPunct="1"/>
            <a:fld id="{B8B76100-DB7B-427F-9B47-A6F10F98751C}" type="slidenum">
              <a:rPr lang="en-US" altLang="en-US" sz="1400"/>
              <a:pPr eaLnBrk="1" hangingPunct="1"/>
              <a:t>53</a:t>
            </a:fld>
            <a:endParaRPr lang="en-US" altLang="en-US" sz="1400"/>
          </a:p>
        </p:txBody>
      </p:sp>
      <p:grpSp>
        <p:nvGrpSpPr>
          <p:cNvPr id="20" name="Group 19">
            <a:extLst>
              <a:ext uri="{FF2B5EF4-FFF2-40B4-BE49-F238E27FC236}">
                <a16:creationId xmlns:a16="http://schemas.microsoft.com/office/drawing/2014/main" id="{412A919E-26AB-439F-9D80-D89215C7500E}"/>
              </a:ext>
            </a:extLst>
          </p:cNvPr>
          <p:cNvGrpSpPr/>
          <p:nvPr/>
        </p:nvGrpSpPr>
        <p:grpSpPr>
          <a:xfrm>
            <a:off x="879963" y="1214439"/>
            <a:ext cx="5643927" cy="4490183"/>
            <a:chOff x="879963" y="1214439"/>
            <a:chExt cx="5643927" cy="4490183"/>
          </a:xfrm>
        </p:grpSpPr>
        <p:grpSp>
          <p:nvGrpSpPr>
            <p:cNvPr id="17" name="Group 16">
              <a:extLst>
                <a:ext uri="{FF2B5EF4-FFF2-40B4-BE49-F238E27FC236}">
                  <a16:creationId xmlns:a16="http://schemas.microsoft.com/office/drawing/2014/main" id="{A70ECD48-FDEB-4264-A4B0-E23E298119B6}"/>
                </a:ext>
              </a:extLst>
            </p:cNvPr>
            <p:cNvGrpSpPr/>
            <p:nvPr/>
          </p:nvGrpSpPr>
          <p:grpSpPr>
            <a:xfrm>
              <a:off x="879963" y="1214439"/>
              <a:ext cx="2941966" cy="4490183"/>
              <a:chOff x="879963" y="1214439"/>
              <a:chExt cx="2941966" cy="4490183"/>
            </a:xfrm>
          </p:grpSpPr>
          <p:pic>
            <p:nvPicPr>
              <p:cNvPr id="5" name="Picture 4" descr="A cat standing on grass&#10;&#10;Description automatically generated with medium confidence">
                <a:extLst>
                  <a:ext uri="{FF2B5EF4-FFF2-40B4-BE49-F238E27FC236}">
                    <a16:creationId xmlns:a16="http://schemas.microsoft.com/office/drawing/2014/main" id="{8224065A-FC39-48CB-B95F-5CCE6EED0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964" y="1214439"/>
                <a:ext cx="1428750" cy="1428750"/>
              </a:xfrm>
              <a:prstGeom prst="rect">
                <a:avLst/>
              </a:prstGeom>
            </p:spPr>
          </p:pic>
          <p:pic>
            <p:nvPicPr>
              <p:cNvPr id="7" name="Picture 6" descr="A picture containing grass, outdoor, lagomorph, mammal&#10;&#10;Description automatically generated">
                <a:extLst>
                  <a:ext uri="{FF2B5EF4-FFF2-40B4-BE49-F238E27FC236}">
                    <a16:creationId xmlns:a16="http://schemas.microsoft.com/office/drawing/2014/main" id="{BCBC0C2A-D22E-44C4-80ED-891B793EF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179" y="2744299"/>
                <a:ext cx="1428750" cy="1428750"/>
              </a:xfrm>
              <a:prstGeom prst="rect">
                <a:avLst/>
              </a:prstGeom>
            </p:spPr>
          </p:pic>
          <p:pic>
            <p:nvPicPr>
              <p:cNvPr id="9" name="Picture 8" descr="A picture containing outdoor, ground, plant, little&#10;&#10;Description automatically generated">
                <a:extLst>
                  <a:ext uri="{FF2B5EF4-FFF2-40B4-BE49-F238E27FC236}">
                    <a16:creationId xmlns:a16="http://schemas.microsoft.com/office/drawing/2014/main" id="{F4E1DE2F-E09C-4B23-83D1-0308EE50F3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63" y="2744299"/>
                <a:ext cx="1428750" cy="1428750"/>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E8979E67-6C45-42E0-ADFB-D501915EC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3179" y="1214857"/>
                <a:ext cx="1428750" cy="1428750"/>
              </a:xfrm>
              <a:prstGeom prst="rect">
                <a:avLst/>
              </a:prstGeom>
            </p:spPr>
          </p:pic>
          <p:pic>
            <p:nvPicPr>
              <p:cNvPr id="13" name="Picture 12" descr="A picture containing text, person, outdoor&#10;&#10;Description automatically generated">
                <a:extLst>
                  <a:ext uri="{FF2B5EF4-FFF2-40B4-BE49-F238E27FC236}">
                    <a16:creationId xmlns:a16="http://schemas.microsoft.com/office/drawing/2014/main" id="{B9C5A53E-07D9-4D56-B99D-31DB072EC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963" y="4267565"/>
                <a:ext cx="1428750" cy="1428750"/>
              </a:xfrm>
              <a:prstGeom prst="rect">
                <a:avLst/>
              </a:prstGeom>
            </p:spPr>
          </p:pic>
          <p:pic>
            <p:nvPicPr>
              <p:cNvPr id="15" name="Picture 14" descr="A person playing a guitar&#10;&#10;Description automatically generated">
                <a:extLst>
                  <a:ext uri="{FF2B5EF4-FFF2-40B4-BE49-F238E27FC236}">
                    <a16:creationId xmlns:a16="http://schemas.microsoft.com/office/drawing/2014/main" id="{C8DC0E6D-2CDC-4242-A70D-C5A465119D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8470" y="4275872"/>
                <a:ext cx="1428750" cy="1428750"/>
              </a:xfrm>
              <a:prstGeom prst="rect">
                <a:avLst/>
              </a:prstGeom>
            </p:spPr>
          </p:pic>
        </p:grpSp>
        <p:pic>
          <p:nvPicPr>
            <p:cNvPr id="19" name="Picture 18" descr="A picture containing tree, outdoor, person&#10;&#10;Description automatically generated">
              <a:extLst>
                <a:ext uri="{FF2B5EF4-FFF2-40B4-BE49-F238E27FC236}">
                  <a16:creationId xmlns:a16="http://schemas.microsoft.com/office/drawing/2014/main" id="{0D578458-3173-4F48-9D7D-B6DB67EE391B}"/>
                </a:ext>
              </a:extLst>
            </p:cNvPr>
            <p:cNvPicPr>
              <a:picLocks noChangeAspect="1"/>
            </p:cNvPicPr>
            <p:nvPr/>
          </p:nvPicPr>
          <p:blipFill rotWithShape="1">
            <a:blip r:embed="rId9">
              <a:extLst>
                <a:ext uri="{28A0092B-C50C-407E-A947-70E740481C1C}">
                  <a14:useLocalDpi xmlns:a14="http://schemas.microsoft.com/office/drawing/2010/main" val="0"/>
                </a:ext>
              </a:extLst>
            </a:blip>
            <a:srcRect t="8084" r="12442"/>
            <a:stretch/>
          </p:blipFill>
          <p:spPr>
            <a:xfrm>
              <a:off x="3906394" y="1230923"/>
              <a:ext cx="2617496" cy="4437351"/>
            </a:xfrm>
            <a:prstGeom prst="rect">
              <a:avLst/>
            </a:prstGeom>
          </p:spPr>
        </p:pic>
      </p:grpSp>
    </p:spTree>
    <p:extLst>
      <p:ext uri="{BB962C8B-B14F-4D97-AF65-F5344CB8AC3E}">
        <p14:creationId xmlns:p14="http://schemas.microsoft.com/office/powerpoint/2010/main" val="192381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C4D9D0-633C-4BE5-A704-2587A99BBA57}"/>
              </a:ext>
            </a:extLst>
          </p:cNvPr>
          <p:cNvSpPr>
            <a:spLocks noGrp="1"/>
          </p:cNvSpPr>
          <p:nvPr>
            <p:ph sz="half" idx="10"/>
          </p:nvPr>
        </p:nvSpPr>
        <p:spPr>
          <a:xfrm>
            <a:off x="887476" y="2282579"/>
            <a:ext cx="3590265" cy="2985433"/>
          </a:xfrm>
        </p:spPr>
        <p:txBody>
          <a:bodyPr/>
          <a:lstStyle/>
          <a:p>
            <a:pPr marL="285750" indent="-285750" eaLnBrk="1" hangingPunct="1">
              <a:lnSpc>
                <a:spcPct val="100000"/>
              </a:lnSpc>
              <a:spcBef>
                <a:spcPts val="0"/>
              </a:spcBef>
              <a:spcAft>
                <a:spcPts val="600"/>
              </a:spcAft>
              <a:buClr>
                <a:srgbClr val="00B050"/>
              </a:buClr>
              <a:buFont typeface="Wingdings" panose="05000000000000000000" pitchFamily="2" charset="2"/>
              <a:buChar char="§"/>
              <a:defRPr/>
            </a:pPr>
            <a:r>
              <a:rPr lang="en-US" sz="2800" dirty="0"/>
              <a:t>Project Leaders</a:t>
            </a:r>
          </a:p>
          <a:p>
            <a:pPr marL="285750" indent="-285750" eaLnBrk="1" hangingPunct="1">
              <a:lnSpc>
                <a:spcPct val="100000"/>
              </a:lnSpc>
              <a:spcBef>
                <a:spcPts val="0"/>
              </a:spcBef>
              <a:spcAft>
                <a:spcPts val="600"/>
              </a:spcAft>
              <a:buClr>
                <a:srgbClr val="00B050"/>
              </a:buClr>
              <a:buFont typeface="Wingdings" panose="05000000000000000000" pitchFamily="2" charset="2"/>
              <a:buChar char="§"/>
              <a:defRPr/>
            </a:pPr>
            <a:r>
              <a:rPr lang="en-US" sz="2800" dirty="0"/>
              <a:t>Project Groups</a:t>
            </a:r>
          </a:p>
          <a:p>
            <a:pPr marL="285750" indent="-285750" eaLnBrk="1" hangingPunct="1">
              <a:lnSpc>
                <a:spcPct val="100000"/>
              </a:lnSpc>
              <a:spcBef>
                <a:spcPts val="0"/>
              </a:spcBef>
              <a:spcAft>
                <a:spcPts val="600"/>
              </a:spcAft>
              <a:buClr>
                <a:srgbClr val="00B050"/>
              </a:buClr>
              <a:buFont typeface="Wingdings" panose="05000000000000000000" pitchFamily="2" charset="2"/>
              <a:buChar char="§"/>
              <a:defRPr/>
            </a:pPr>
            <a:r>
              <a:rPr lang="en-US" sz="2800" dirty="0"/>
              <a:t>Curriculum</a:t>
            </a:r>
          </a:p>
          <a:p>
            <a:pPr marL="285750" indent="-285750" eaLnBrk="1" hangingPunct="1">
              <a:lnSpc>
                <a:spcPct val="100000"/>
              </a:lnSpc>
              <a:spcBef>
                <a:spcPts val="0"/>
              </a:spcBef>
              <a:spcAft>
                <a:spcPts val="600"/>
              </a:spcAft>
              <a:buClr>
                <a:srgbClr val="00B050"/>
              </a:buClr>
              <a:buFont typeface="Wingdings" panose="05000000000000000000" pitchFamily="2" charset="2"/>
              <a:buChar char="§"/>
              <a:defRPr/>
            </a:pPr>
            <a:r>
              <a:rPr lang="en-US" sz="2800" dirty="0"/>
              <a:t>Goal Setting</a:t>
            </a:r>
          </a:p>
          <a:p>
            <a:pPr marL="285750" indent="-285750" eaLnBrk="1" hangingPunct="1">
              <a:lnSpc>
                <a:spcPct val="100000"/>
              </a:lnSpc>
              <a:spcBef>
                <a:spcPts val="0"/>
              </a:spcBef>
              <a:spcAft>
                <a:spcPts val="600"/>
              </a:spcAft>
              <a:buClr>
                <a:srgbClr val="00B050"/>
              </a:buClr>
              <a:buFont typeface="Wingdings" panose="05000000000000000000" pitchFamily="2" charset="2"/>
              <a:buChar char="§"/>
              <a:defRPr/>
            </a:pPr>
            <a:r>
              <a:rPr lang="en-US" sz="2800" dirty="0"/>
              <a:t>Journaling/record keeping</a:t>
            </a:r>
          </a:p>
        </p:txBody>
      </p:sp>
      <p:sp>
        <p:nvSpPr>
          <p:cNvPr id="63490" name="Rectangle 2"/>
          <p:cNvSpPr>
            <a:spLocks noGrp="1" noChangeArrowheads="1"/>
          </p:cNvSpPr>
          <p:nvPr>
            <p:ph type="body" idx="1"/>
          </p:nvPr>
        </p:nvSpPr>
        <p:spPr/>
        <p:txBody>
          <a:bodyPr/>
          <a:lstStyle/>
          <a:p>
            <a:pPr eaLnBrk="1" hangingPunct="1">
              <a:buClr>
                <a:schemeClr val="tx1"/>
              </a:buClr>
              <a:defRPr/>
            </a:pPr>
            <a:r>
              <a:rPr lang="en-US" dirty="0"/>
              <a:t>PROJECT WORK NEEDS…</a:t>
            </a:r>
          </a:p>
        </p:txBody>
      </p:sp>
      <p:grpSp>
        <p:nvGrpSpPr>
          <p:cNvPr id="7" name="Group 6">
            <a:extLst>
              <a:ext uri="{FF2B5EF4-FFF2-40B4-BE49-F238E27FC236}">
                <a16:creationId xmlns:a16="http://schemas.microsoft.com/office/drawing/2014/main" id="{5740615A-0ACA-4C3A-8A99-EC506481E737}"/>
              </a:ext>
            </a:extLst>
          </p:cNvPr>
          <p:cNvGrpSpPr/>
          <p:nvPr/>
        </p:nvGrpSpPr>
        <p:grpSpPr>
          <a:xfrm>
            <a:off x="4955540" y="1247077"/>
            <a:ext cx="6623853" cy="4136822"/>
            <a:chOff x="4955540" y="1317417"/>
            <a:chExt cx="6623853" cy="4136822"/>
          </a:xfrm>
        </p:grpSpPr>
        <p:grpSp>
          <p:nvGrpSpPr>
            <p:cNvPr id="4" name="Group 3">
              <a:extLst>
                <a:ext uri="{FF2B5EF4-FFF2-40B4-BE49-F238E27FC236}">
                  <a16:creationId xmlns:a16="http://schemas.microsoft.com/office/drawing/2014/main" id="{4E32A3DD-7200-4617-A959-9218B3350AB1}"/>
                </a:ext>
              </a:extLst>
            </p:cNvPr>
            <p:cNvGrpSpPr/>
            <p:nvPr/>
          </p:nvGrpSpPr>
          <p:grpSpPr>
            <a:xfrm>
              <a:off x="4955540" y="1560701"/>
              <a:ext cx="3311356" cy="3650253"/>
              <a:chOff x="7211543" y="662350"/>
              <a:chExt cx="4211121" cy="4676029"/>
            </a:xfrm>
          </p:grpSpPr>
          <p:pic>
            <p:nvPicPr>
              <p:cNvPr id="3" name="Picture 2">
                <a:extLst>
                  <a:ext uri="{FF2B5EF4-FFF2-40B4-BE49-F238E27FC236}">
                    <a16:creationId xmlns:a16="http://schemas.microsoft.com/office/drawing/2014/main" id="{1E8A2177-FD2B-4B00-84F1-63CD6449D09B}"/>
                  </a:ext>
                </a:extLst>
              </p:cNvPr>
              <p:cNvPicPr>
                <a:picLocks noChangeAspect="1"/>
              </p:cNvPicPr>
              <p:nvPr/>
            </p:nvPicPr>
            <p:blipFill rotWithShape="1">
              <a:blip r:embed="rId3"/>
              <a:srcRect l="9239" r="7487"/>
              <a:stretch/>
            </p:blipFill>
            <p:spPr>
              <a:xfrm>
                <a:off x="9249508" y="1034806"/>
                <a:ext cx="1915237" cy="22999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a:extLst>
                  <a:ext uri="{FF2B5EF4-FFF2-40B4-BE49-F238E27FC236}">
                    <a16:creationId xmlns:a16="http://schemas.microsoft.com/office/drawing/2014/main" id="{DAC82BBB-29BA-4A7E-876B-4E8996A0AF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65" r="9111"/>
              <a:stretch/>
            </p:blipFill>
            <p:spPr bwMode="auto">
              <a:xfrm rot="478081">
                <a:off x="7211543" y="662350"/>
                <a:ext cx="1891086" cy="22999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a:extLst>
                  <a:ext uri="{FF2B5EF4-FFF2-40B4-BE49-F238E27FC236}">
                    <a16:creationId xmlns:a16="http://schemas.microsoft.com/office/drawing/2014/main" id="{D6F018FD-00C0-4086-8D22-41B33223D4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85" r="9241"/>
              <a:stretch/>
            </p:blipFill>
            <p:spPr bwMode="auto">
              <a:xfrm rot="661267">
                <a:off x="9507427" y="3038447"/>
                <a:ext cx="1915237" cy="22999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0" name="Picture 6">
                <a:extLst>
                  <a:ext uri="{FF2B5EF4-FFF2-40B4-BE49-F238E27FC236}">
                    <a16:creationId xmlns:a16="http://schemas.microsoft.com/office/drawing/2014/main" id="{5AA30CD5-80ED-4167-A673-D262634EE9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20" r="16726"/>
              <a:stretch/>
            </p:blipFill>
            <p:spPr bwMode="auto">
              <a:xfrm rot="21003936">
                <a:off x="7489797" y="2992572"/>
                <a:ext cx="1544474" cy="22999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6" name="Picture 5" descr="A person and a child fishing&#10;&#10;Description automatically generated with medium confidence">
              <a:extLst>
                <a:ext uri="{FF2B5EF4-FFF2-40B4-BE49-F238E27FC236}">
                  <a16:creationId xmlns:a16="http://schemas.microsoft.com/office/drawing/2014/main" id="{81A1490B-42E1-4A1C-8BD3-0BFAA01DB4EB}"/>
                </a:ext>
              </a:extLst>
            </p:cNvPr>
            <p:cNvPicPr>
              <a:picLocks noChangeAspect="1"/>
            </p:cNvPicPr>
            <p:nvPr/>
          </p:nvPicPr>
          <p:blipFill rotWithShape="1">
            <a:blip r:embed="rId7">
              <a:extLst>
                <a:ext uri="{28A0092B-C50C-407E-A947-70E740481C1C}">
                  <a14:useLocalDpi xmlns:a14="http://schemas.microsoft.com/office/drawing/2010/main" val="0"/>
                </a:ext>
              </a:extLst>
            </a:blip>
            <a:srcRect l="28056" r="12855"/>
            <a:stretch/>
          </p:blipFill>
          <p:spPr>
            <a:xfrm>
              <a:off x="8579507" y="1317417"/>
              <a:ext cx="2999886" cy="4136822"/>
            </a:xfrm>
            <a:prstGeom prst="rect">
              <a:avLst/>
            </a:prstGeom>
          </p:spPr>
        </p:pic>
      </p:grpSp>
    </p:spTree>
    <p:extLst>
      <p:ext uri="{BB962C8B-B14F-4D97-AF65-F5344CB8AC3E}">
        <p14:creationId xmlns:p14="http://schemas.microsoft.com/office/powerpoint/2010/main" val="296481954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747561" y="1240494"/>
            <a:ext cx="4056846" cy="4346703"/>
          </a:xfrm>
        </p:spPr>
        <p:txBody>
          <a:bodyPr>
            <a:normAutofit fontScale="92500" lnSpcReduction="20000"/>
          </a:bodyPr>
          <a:lstStyle/>
          <a:p>
            <a:pPr marL="285750" indent="-285750">
              <a:lnSpc>
                <a:spcPct val="100000"/>
              </a:lnSpc>
              <a:buClr>
                <a:schemeClr val="accent2"/>
              </a:buClr>
              <a:buFont typeface="Wingdings" panose="05000000000000000000" pitchFamily="2" charset="2"/>
              <a:buChar char="§"/>
            </a:pPr>
            <a:r>
              <a:rPr lang="en-US" altLang="en-US" sz="2000" dirty="0"/>
              <a:t>Guide and support work without doing it the work</a:t>
            </a:r>
          </a:p>
          <a:p>
            <a:pPr marL="285750" indent="-285750">
              <a:lnSpc>
                <a:spcPct val="100000"/>
              </a:lnSpc>
              <a:buClr>
                <a:schemeClr val="accent2"/>
              </a:buClr>
              <a:buFont typeface="Wingdings" panose="05000000000000000000" pitchFamily="2" charset="2"/>
              <a:buChar char="§"/>
            </a:pPr>
            <a:r>
              <a:rPr lang="en-US" altLang="en-US" sz="2000" dirty="0"/>
              <a:t>Encourage follow-through and completion  “Self-responsibility”</a:t>
            </a:r>
          </a:p>
          <a:p>
            <a:pPr marL="285750" indent="-285750">
              <a:lnSpc>
                <a:spcPct val="100000"/>
              </a:lnSpc>
              <a:buClr>
                <a:schemeClr val="accent2"/>
              </a:buClr>
              <a:buFont typeface="Wingdings" panose="05000000000000000000" pitchFamily="2" charset="2"/>
              <a:buChar char="§"/>
            </a:pPr>
            <a:r>
              <a:rPr lang="en-US" altLang="en-US" sz="2000" dirty="0"/>
              <a:t>Give praise and encouragement, while challenging growth</a:t>
            </a:r>
          </a:p>
          <a:p>
            <a:pPr marL="285750" indent="-285750">
              <a:lnSpc>
                <a:spcPct val="100000"/>
              </a:lnSpc>
              <a:buClr>
                <a:schemeClr val="accent2"/>
              </a:buClr>
              <a:buFont typeface="Wingdings" panose="05000000000000000000" pitchFamily="2" charset="2"/>
              <a:buChar char="§"/>
            </a:pPr>
            <a:r>
              <a:rPr lang="en-US" altLang="en-US" sz="2000" dirty="0"/>
              <a:t>Aide in selecting, financing and managing</a:t>
            </a:r>
          </a:p>
          <a:p>
            <a:pPr marL="285750" indent="-285750">
              <a:lnSpc>
                <a:spcPct val="100000"/>
              </a:lnSpc>
              <a:buClr>
                <a:schemeClr val="accent2"/>
              </a:buClr>
              <a:buFont typeface="Wingdings" panose="05000000000000000000" pitchFamily="2" charset="2"/>
              <a:buChar char="§"/>
            </a:pPr>
            <a:r>
              <a:rPr lang="en-US" altLang="en-US" sz="2000" dirty="0"/>
              <a:t>Assist in gathering tools and supplies</a:t>
            </a:r>
          </a:p>
          <a:p>
            <a:pPr marL="285750" indent="-285750">
              <a:lnSpc>
                <a:spcPct val="100000"/>
              </a:lnSpc>
              <a:buClr>
                <a:schemeClr val="accent2"/>
              </a:buClr>
              <a:buFont typeface="Wingdings" panose="05000000000000000000" pitchFamily="2" charset="2"/>
              <a:buChar char="§"/>
            </a:pPr>
            <a:r>
              <a:rPr lang="en-US" altLang="en-US" sz="2000" dirty="0"/>
              <a:t>Encourage journaling 4-H experiences</a:t>
            </a:r>
          </a:p>
          <a:p>
            <a:pPr marL="285750" indent="-285750">
              <a:lnSpc>
                <a:spcPct val="100000"/>
              </a:lnSpc>
              <a:buClr>
                <a:schemeClr val="accent2"/>
              </a:buClr>
              <a:buFont typeface="Wingdings" panose="05000000000000000000" pitchFamily="2" charset="2"/>
              <a:buChar char="§"/>
            </a:pPr>
            <a:r>
              <a:rPr lang="en-US" altLang="en-US" sz="2000" dirty="0"/>
              <a:t>Provide support and transportation</a:t>
            </a:r>
          </a:p>
        </p:txBody>
      </p:sp>
      <p:sp>
        <p:nvSpPr>
          <p:cNvPr id="4" name="Text Placeholder 3">
            <a:extLst>
              <a:ext uri="{FF2B5EF4-FFF2-40B4-BE49-F238E27FC236}">
                <a16:creationId xmlns:a16="http://schemas.microsoft.com/office/drawing/2014/main" id="{3E773531-5F5F-4FAA-8C59-852CFC521173}"/>
              </a:ext>
            </a:extLst>
          </p:cNvPr>
          <p:cNvSpPr>
            <a:spLocks noGrp="1"/>
          </p:cNvSpPr>
          <p:nvPr>
            <p:ph type="body" idx="1"/>
          </p:nvPr>
        </p:nvSpPr>
        <p:spPr/>
        <p:txBody>
          <a:bodyPr/>
          <a:lstStyle/>
          <a:p>
            <a:r>
              <a:rPr lang="en-US" dirty="0"/>
              <a:t>PARENT/GUARDIAN’S ROLE IN 4-H PROJECT WORK</a:t>
            </a:r>
          </a:p>
        </p:txBody>
      </p:sp>
      <p:sp>
        <p:nvSpPr>
          <p:cNvPr id="5" name="Content Placeholder 2">
            <a:extLst>
              <a:ext uri="{FF2B5EF4-FFF2-40B4-BE49-F238E27FC236}">
                <a16:creationId xmlns:a16="http://schemas.microsoft.com/office/drawing/2014/main" id="{C77447EA-7EF1-4AE4-BA8D-55077F18A003}"/>
              </a:ext>
            </a:extLst>
          </p:cNvPr>
          <p:cNvSpPr txBox="1">
            <a:spLocks/>
          </p:cNvSpPr>
          <p:nvPr/>
        </p:nvSpPr>
        <p:spPr>
          <a:xfrm>
            <a:off x="4984121" y="1212834"/>
            <a:ext cx="3902304" cy="4346703"/>
          </a:xfrm>
          <a:prstGeom prst="rect">
            <a:avLst/>
          </a:prstGeom>
        </p:spPr>
        <p:txBody>
          <a:bodyPr wrap="square">
            <a:normAutofit/>
          </a:bodyPr>
          <a:lstStyle>
            <a:lvl1pPr marL="0" marR="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sz="1800" kern="1200">
                <a:solidFill>
                  <a:schemeClr val="tx1"/>
                </a:solidFill>
                <a:latin typeface="Roboto" panose="02000000000000000000" pitchFamily="2" charset="0"/>
                <a:ea typeface="Roboto" panose="02000000000000000000" pitchFamily="2" charset="0"/>
                <a:cs typeface="+mn-cs"/>
              </a:defRPr>
            </a:lvl1pPr>
            <a:lvl2pPr marL="742950" indent="-28575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Font typeface="Wingdings" panose="05000000000000000000" pitchFamily="2" charset="2"/>
              <a:buChar char="§"/>
            </a:pPr>
            <a:r>
              <a:rPr lang="en-US" altLang="en-US" sz="1900" dirty="0"/>
              <a:t>Serve on committees to plan and implement club activities or project meetings</a:t>
            </a:r>
          </a:p>
          <a:p>
            <a:pPr marL="285750" indent="-285750">
              <a:lnSpc>
                <a:spcPct val="100000"/>
              </a:lnSpc>
              <a:buClr>
                <a:schemeClr val="accent2"/>
              </a:buClr>
              <a:buFont typeface="Wingdings" panose="05000000000000000000" pitchFamily="2" charset="2"/>
              <a:buChar char="§"/>
            </a:pPr>
            <a:r>
              <a:rPr lang="en-US" altLang="en-US" sz="1900" dirty="0"/>
              <a:t>Assist organizational, project and activity leaders</a:t>
            </a:r>
          </a:p>
          <a:p>
            <a:pPr marL="285750" indent="-285750">
              <a:lnSpc>
                <a:spcPct val="100000"/>
              </a:lnSpc>
              <a:buClr>
                <a:schemeClr val="accent2"/>
              </a:buClr>
              <a:buFont typeface="Wingdings" panose="05000000000000000000" pitchFamily="2" charset="2"/>
              <a:buChar char="§"/>
            </a:pPr>
            <a:r>
              <a:rPr lang="en-US" altLang="en-US" sz="1900" dirty="0"/>
              <a:t>Become a project or activity leader</a:t>
            </a:r>
          </a:p>
          <a:p>
            <a:pPr marL="285750" indent="-285750">
              <a:lnSpc>
                <a:spcPct val="100000"/>
              </a:lnSpc>
              <a:buClr>
                <a:schemeClr val="accent2"/>
              </a:buClr>
              <a:buFont typeface="Wingdings" panose="05000000000000000000" pitchFamily="2" charset="2"/>
              <a:buChar char="§"/>
            </a:pPr>
            <a:r>
              <a:rPr lang="en-US" altLang="en-US" sz="1900" dirty="0"/>
              <a:t>Attend PVA meeting and volunteer continuing education</a:t>
            </a:r>
          </a:p>
          <a:p>
            <a:pPr marL="285750" indent="-285750">
              <a:lnSpc>
                <a:spcPct val="100000"/>
              </a:lnSpc>
              <a:buClr>
                <a:schemeClr val="accent2"/>
              </a:buClr>
              <a:buFont typeface="Wingdings" panose="05000000000000000000" pitchFamily="2" charset="2"/>
              <a:buChar char="§"/>
            </a:pPr>
            <a:r>
              <a:rPr lang="en-US" altLang="en-US" sz="1900" dirty="0"/>
              <a:t>Become a certified 4-H volunteer</a:t>
            </a:r>
          </a:p>
          <a:p>
            <a:pPr marL="285750" indent="-285750">
              <a:buClr>
                <a:schemeClr val="accent2"/>
              </a:buClr>
              <a:buFont typeface="Wingdings" panose="05000000000000000000" pitchFamily="2" charset="2"/>
              <a:buChar char="§"/>
            </a:pPr>
            <a:endParaRPr lang="en-US" altLang="en-US" dirty="0"/>
          </a:p>
        </p:txBody>
      </p:sp>
      <p:pic>
        <p:nvPicPr>
          <p:cNvPr id="9" name="Picture 8" descr="A group of girls looking at a computer screen&#10;&#10;Description automatically generated with low confidence">
            <a:extLst>
              <a:ext uri="{FF2B5EF4-FFF2-40B4-BE49-F238E27FC236}">
                <a16:creationId xmlns:a16="http://schemas.microsoft.com/office/drawing/2014/main" id="{288EAF85-F21B-44CA-A579-F425B5983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365" y="3220661"/>
            <a:ext cx="2093787" cy="2093787"/>
          </a:xfrm>
          <a:prstGeom prst="rect">
            <a:avLst/>
          </a:prstGeom>
        </p:spPr>
      </p:pic>
      <p:pic>
        <p:nvPicPr>
          <p:cNvPr id="11" name="Picture 10" descr="A group of women sitting at a table&#10;&#10;Description automatically generated with low confidence">
            <a:extLst>
              <a:ext uri="{FF2B5EF4-FFF2-40B4-BE49-F238E27FC236}">
                <a16:creationId xmlns:a16="http://schemas.microsoft.com/office/drawing/2014/main" id="{FF3F98BD-91F6-423F-A938-F62FCADB1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366" y="1019649"/>
            <a:ext cx="2093786" cy="2093786"/>
          </a:xfrm>
          <a:prstGeom prst="rect">
            <a:avLst/>
          </a:prstGeom>
        </p:spPr>
      </p:pic>
    </p:spTree>
    <p:extLst>
      <p:ext uri="{BB962C8B-B14F-4D97-AF65-F5344CB8AC3E}">
        <p14:creationId xmlns:p14="http://schemas.microsoft.com/office/powerpoint/2010/main" val="1945141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876822" y="1333282"/>
            <a:ext cx="6934200" cy="4449334"/>
          </a:xfrm>
        </p:spPr>
        <p:txBody>
          <a:bodyPr>
            <a:normAutofit fontScale="25000" lnSpcReduction="20000"/>
          </a:bodyPr>
          <a:lstStyle/>
          <a:p>
            <a:pPr marL="0" indent="0">
              <a:lnSpc>
                <a:spcPct val="120000"/>
              </a:lnSpc>
              <a:spcBef>
                <a:spcPts val="0"/>
              </a:spcBef>
              <a:spcAft>
                <a:spcPts val="600"/>
              </a:spcAft>
              <a:buNone/>
            </a:pPr>
            <a:r>
              <a:rPr lang="en-US" sz="8800" dirty="0"/>
              <a:t>I</a:t>
            </a:r>
            <a:r>
              <a:rPr lang="en-US" sz="8800" i="1" dirty="0"/>
              <a:t> </a:t>
            </a:r>
            <a:r>
              <a:rPr lang="en-US" sz="8800" dirty="0"/>
              <a:t>pledge my </a:t>
            </a:r>
            <a:r>
              <a:rPr lang="en-US" sz="8800" b="1" dirty="0"/>
              <a:t>Head</a:t>
            </a:r>
            <a:r>
              <a:rPr lang="en-US" sz="8800" dirty="0"/>
              <a:t> to give my child the information I can, to help them see things clearly and to make wise decisions.</a:t>
            </a:r>
          </a:p>
          <a:p>
            <a:pPr marL="0" indent="0">
              <a:lnSpc>
                <a:spcPct val="120000"/>
              </a:lnSpc>
              <a:spcBef>
                <a:spcPts val="0"/>
              </a:spcBef>
              <a:spcAft>
                <a:spcPts val="600"/>
              </a:spcAft>
              <a:buNone/>
            </a:pPr>
            <a:r>
              <a:rPr lang="en-US" sz="8800" dirty="0"/>
              <a:t>I pledge my </a:t>
            </a:r>
            <a:r>
              <a:rPr lang="en-US" sz="8800" b="1" dirty="0"/>
              <a:t>Heart</a:t>
            </a:r>
            <a:r>
              <a:rPr lang="en-US" sz="8800" dirty="0"/>
              <a:t> to encourage and support my child no matter whether they has success or disappointments.</a:t>
            </a:r>
          </a:p>
          <a:p>
            <a:pPr marL="0" indent="0">
              <a:lnSpc>
                <a:spcPct val="120000"/>
              </a:lnSpc>
              <a:spcBef>
                <a:spcPts val="0"/>
              </a:spcBef>
              <a:spcAft>
                <a:spcPts val="600"/>
              </a:spcAft>
              <a:buNone/>
            </a:pPr>
            <a:r>
              <a:rPr lang="en-US" sz="8800" dirty="0"/>
              <a:t>I pledge my </a:t>
            </a:r>
            <a:r>
              <a:rPr lang="en-US" sz="8800" b="1" dirty="0"/>
              <a:t>Hands</a:t>
            </a:r>
            <a:r>
              <a:rPr lang="en-US" sz="8800" dirty="0"/>
              <a:t> to help my child’s club; if I cannot be a leader, I can help in many equally important ways.</a:t>
            </a:r>
          </a:p>
          <a:p>
            <a:pPr marL="0" indent="0">
              <a:lnSpc>
                <a:spcPct val="120000"/>
              </a:lnSpc>
              <a:spcBef>
                <a:spcPts val="0"/>
              </a:spcBef>
              <a:spcAft>
                <a:spcPts val="600"/>
              </a:spcAft>
              <a:buNone/>
            </a:pPr>
            <a:r>
              <a:rPr lang="en-US" sz="8800" dirty="0"/>
              <a:t>I pledge my </a:t>
            </a:r>
            <a:r>
              <a:rPr lang="en-US" sz="8800" b="1" dirty="0"/>
              <a:t>Health</a:t>
            </a:r>
            <a:r>
              <a:rPr lang="en-US" sz="8800" dirty="0"/>
              <a:t> to keep my child strong and well for a better world through 4-H, for my child’s club, our community, our country and our world.</a:t>
            </a:r>
          </a:p>
          <a:p>
            <a:pPr marL="0" indent="0">
              <a:lnSpc>
                <a:spcPct val="120000"/>
              </a:lnSpc>
              <a:spcBef>
                <a:spcPts val="0"/>
              </a:spcBef>
              <a:spcAft>
                <a:spcPts val="600"/>
              </a:spcAft>
              <a:buNone/>
            </a:pPr>
            <a:r>
              <a:rPr lang="en-US" sz="8000" dirty="0">
                <a:solidFill>
                  <a:schemeClr val="tx1">
                    <a:lumMod val="50000"/>
                    <a:lumOff val="50000"/>
                  </a:schemeClr>
                </a:solidFill>
                <a:latin typeface="Roboto Thin" panose="02000000000000000000" pitchFamily="2" charset="0"/>
                <a:ea typeface="Roboto Thin" panose="02000000000000000000" pitchFamily="2" charset="0"/>
              </a:rPr>
              <a:t>				Georgia 4-H, 1982</a:t>
            </a:r>
            <a:endParaRPr lang="en-US" sz="1500" dirty="0">
              <a:solidFill>
                <a:schemeClr val="tx1">
                  <a:lumMod val="50000"/>
                  <a:lumOff val="50000"/>
                </a:schemeClr>
              </a:solidFill>
              <a:latin typeface="Roboto Thin" panose="02000000000000000000" pitchFamily="2" charset="0"/>
              <a:ea typeface="Roboto Thin" panose="02000000000000000000" pitchFamily="2" charset="0"/>
            </a:endParaRPr>
          </a:p>
        </p:txBody>
      </p:sp>
      <p:sp>
        <p:nvSpPr>
          <p:cNvPr id="4" name="Text Placeholder 3">
            <a:extLst>
              <a:ext uri="{FF2B5EF4-FFF2-40B4-BE49-F238E27FC236}">
                <a16:creationId xmlns:a16="http://schemas.microsoft.com/office/drawing/2014/main" id="{EF3C62D9-301A-46BC-ADEC-0DB26E8A7838}"/>
              </a:ext>
            </a:extLst>
          </p:cNvPr>
          <p:cNvSpPr>
            <a:spLocks noGrp="1"/>
          </p:cNvSpPr>
          <p:nvPr>
            <p:ph type="body" idx="1"/>
          </p:nvPr>
        </p:nvSpPr>
        <p:spPr/>
        <p:txBody>
          <a:bodyPr/>
          <a:lstStyle/>
          <a:p>
            <a:r>
              <a:rPr lang="en-US" dirty="0"/>
              <a:t>4-H PARENT/GUARDIAN PLEDGE</a:t>
            </a:r>
          </a:p>
        </p:txBody>
      </p:sp>
      <p:grpSp>
        <p:nvGrpSpPr>
          <p:cNvPr id="13" name="Group 12">
            <a:extLst>
              <a:ext uri="{FF2B5EF4-FFF2-40B4-BE49-F238E27FC236}">
                <a16:creationId xmlns:a16="http://schemas.microsoft.com/office/drawing/2014/main" id="{455F6070-02DA-43F1-BC61-EF81DF74B517}"/>
              </a:ext>
            </a:extLst>
          </p:cNvPr>
          <p:cNvGrpSpPr/>
          <p:nvPr/>
        </p:nvGrpSpPr>
        <p:grpSpPr>
          <a:xfrm>
            <a:off x="8319751" y="807283"/>
            <a:ext cx="3212181" cy="4526716"/>
            <a:chOff x="8487178" y="807283"/>
            <a:chExt cx="3212181" cy="4526716"/>
          </a:xfrm>
        </p:grpSpPr>
        <p:pic>
          <p:nvPicPr>
            <p:cNvPr id="8" name="Picture 7" descr="A person holding a ball&#10;&#10;Description automatically generated with low confidence">
              <a:extLst>
                <a:ext uri="{FF2B5EF4-FFF2-40B4-BE49-F238E27FC236}">
                  <a16:creationId xmlns:a16="http://schemas.microsoft.com/office/drawing/2014/main" id="{89E16822-2615-42D8-A36B-77326DCDA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068" y="3094568"/>
              <a:ext cx="1494820" cy="2239431"/>
            </a:xfrm>
            <a:prstGeom prst="rect">
              <a:avLst/>
            </a:prstGeom>
          </p:spPr>
        </p:pic>
        <p:pic>
          <p:nvPicPr>
            <p:cNvPr id="10" name="Picture 9" descr="A picture containing grass, outdoor, sky, tree&#10;&#10;Description automatically generated">
              <a:extLst>
                <a:ext uri="{FF2B5EF4-FFF2-40B4-BE49-F238E27FC236}">
                  <a16:creationId xmlns:a16="http://schemas.microsoft.com/office/drawing/2014/main" id="{B4078706-5386-4197-A921-8FC707D3B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7178" y="807283"/>
              <a:ext cx="3212181" cy="2144131"/>
            </a:xfrm>
            <a:prstGeom prst="rect">
              <a:avLst/>
            </a:prstGeom>
          </p:spPr>
        </p:pic>
        <p:pic>
          <p:nvPicPr>
            <p:cNvPr id="12" name="Picture 11" descr="A group of boys playing football&#10;&#10;Description automatically generated with medium confidence">
              <a:extLst>
                <a:ext uri="{FF2B5EF4-FFF2-40B4-BE49-F238E27FC236}">
                  <a16:creationId xmlns:a16="http://schemas.microsoft.com/office/drawing/2014/main" id="{FCCCE205-5862-4813-865F-947329171EB4}"/>
                </a:ext>
              </a:extLst>
            </p:cNvPr>
            <p:cNvPicPr>
              <a:picLocks noChangeAspect="1"/>
            </p:cNvPicPr>
            <p:nvPr/>
          </p:nvPicPr>
          <p:blipFill rotWithShape="1">
            <a:blip r:embed="rId5">
              <a:extLst>
                <a:ext uri="{28A0092B-C50C-407E-A947-70E740481C1C}">
                  <a14:useLocalDpi xmlns:a14="http://schemas.microsoft.com/office/drawing/2010/main" val="0"/>
                </a:ext>
              </a:extLst>
            </a:blip>
            <a:srcRect l="31604" t="-111" r="23626" b="-372"/>
            <a:stretch/>
          </p:blipFill>
          <p:spPr>
            <a:xfrm>
              <a:off x="8487178" y="3094568"/>
              <a:ext cx="1494820" cy="2239431"/>
            </a:xfrm>
            <a:prstGeom prst="rect">
              <a:avLst/>
            </a:prstGeom>
          </p:spPr>
        </p:pic>
      </p:grpSp>
    </p:spTree>
    <p:extLst>
      <p:ext uri="{BB962C8B-B14F-4D97-AF65-F5344CB8AC3E}">
        <p14:creationId xmlns:p14="http://schemas.microsoft.com/office/powerpoint/2010/main" val="1994621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38200" y="2983745"/>
            <a:ext cx="10515600" cy="1200329"/>
          </a:xfrm>
        </p:spPr>
        <p:txBody>
          <a:bodyPr/>
          <a:lstStyle/>
          <a:p>
            <a:r>
              <a:rPr lang="en-US" altLang="en-US" sz="8000" dirty="0"/>
              <a:t>Engaged Families</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table&#10;&#10;Description automatically generated with low confidence">
            <a:extLst>
              <a:ext uri="{FF2B5EF4-FFF2-40B4-BE49-F238E27FC236}">
                <a16:creationId xmlns:a16="http://schemas.microsoft.com/office/drawing/2014/main" id="{78F2AA1B-B6C8-4F57-9A15-EF9F645FA1B6}"/>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5455" b="15455"/>
          <a:stretch>
            <a:fillRect/>
          </a:stretch>
        </p:blipFill>
        <p:spPr/>
      </p:pic>
      <p:pic>
        <p:nvPicPr>
          <p:cNvPr id="12" name="Picture Placeholder 11" descr="Two people looking at a screen&#10;&#10;Description automatically generated with low confidence">
            <a:extLst>
              <a:ext uri="{FF2B5EF4-FFF2-40B4-BE49-F238E27FC236}">
                <a16:creationId xmlns:a16="http://schemas.microsoft.com/office/drawing/2014/main" id="{83C048B4-D0CD-4748-ADE4-76245FEFBA7A}"/>
              </a:ext>
            </a:extLst>
          </p:cNvPr>
          <p:cNvPicPr>
            <a:picLocks noGrp="1" noChangeAspect="1"/>
          </p:cNvPicPr>
          <p:nvPr>
            <p:ph type="pic" idx="15"/>
          </p:nvPr>
        </p:nvPicPr>
        <p:blipFill>
          <a:blip r:embed="rId4">
            <a:extLst>
              <a:ext uri="{28A0092B-C50C-407E-A947-70E740481C1C}">
                <a14:useLocalDpi xmlns:a14="http://schemas.microsoft.com/office/drawing/2010/main" val="0"/>
              </a:ext>
            </a:extLst>
          </a:blip>
          <a:srcRect t="15455" b="15455"/>
          <a:stretch>
            <a:fillRect/>
          </a:stretch>
        </p:blipFill>
        <p:spPr/>
      </p:pic>
      <p:sp>
        <p:nvSpPr>
          <p:cNvPr id="40963" name="Rectangle 3"/>
          <p:cNvSpPr>
            <a:spLocks noGrp="1" noChangeArrowheads="1"/>
          </p:cNvSpPr>
          <p:nvPr>
            <p:ph type="body" idx="14"/>
          </p:nvPr>
        </p:nvSpPr>
        <p:spPr>
          <a:xfrm>
            <a:off x="567847" y="594917"/>
            <a:ext cx="10515600" cy="424732"/>
          </a:xfrm>
          <a:noFill/>
        </p:spPr>
        <p:txBody>
          <a:bodyPr/>
          <a:lstStyle/>
          <a:p>
            <a:pPr>
              <a:lnSpc>
                <a:spcPct val="90000"/>
              </a:lnSpc>
              <a:buClr>
                <a:schemeClr val="tx1"/>
              </a:buClr>
              <a:buFont typeface="Monotype Sorts" pitchFamily="2" charset="2"/>
              <a:buNone/>
            </a:pPr>
            <a:r>
              <a:rPr lang="en-US" altLang="en-US" dirty="0"/>
              <a:t>ENGAGED FAMILIES, PARENTS AND GUARDIANS</a:t>
            </a:r>
          </a:p>
        </p:txBody>
      </p:sp>
      <p:sp>
        <p:nvSpPr>
          <p:cNvPr id="4" name="Rectangle 3"/>
          <p:cNvSpPr>
            <a:spLocks noChangeArrowheads="1"/>
          </p:cNvSpPr>
          <p:nvPr/>
        </p:nvSpPr>
        <p:spPr bwMode="auto">
          <a:xfrm>
            <a:off x="900368" y="1115395"/>
            <a:ext cx="6503917" cy="4262221"/>
          </a:xfrm>
          <a:prstGeom prst="rect">
            <a:avLst/>
          </a:prstGeom>
          <a:noFill/>
          <a:ln w="9525">
            <a:noFill/>
            <a:miter lim="800000"/>
            <a:headEnd/>
            <a:tailEnd/>
          </a:ln>
          <a:effectLst/>
        </p:spPr>
        <p:txBody>
          <a:bodyPr lIns="92075" tIns="46038" rIns="92075" bIns="46038"/>
          <a:lstStyle/>
          <a:p>
            <a:pPr>
              <a:lnSpc>
                <a:spcPct val="90000"/>
              </a:lnSpc>
              <a:buClr>
                <a:srgbClr val="00B050"/>
              </a:buClr>
            </a:pPr>
            <a:r>
              <a:rPr lang="en-US" altLang="en-US" sz="2000" dirty="0">
                <a:latin typeface="Roboto" panose="02000000000000000000" pitchFamily="2" charset="0"/>
                <a:ea typeface="Roboto" panose="02000000000000000000" pitchFamily="2" charset="0"/>
              </a:rPr>
              <a:t>Our club relies on parental involvement.  Volunteers are needed to provide the best experience for your child.</a:t>
            </a:r>
          </a:p>
          <a:p>
            <a:pPr marL="465138" lvl="1" indent="-231775">
              <a:lnSpc>
                <a:spcPct val="90000"/>
              </a:lnSpc>
              <a:buClr>
                <a:srgbClr val="00B050"/>
              </a:buClr>
              <a:buFont typeface="Arial" panose="020B0604020202020204" pitchFamily="34" charset="0"/>
              <a:buChar char="•"/>
            </a:pPr>
            <a:r>
              <a:rPr lang="en-US" altLang="en-US" sz="2000" dirty="0">
                <a:latin typeface="Roboto" panose="02000000000000000000" pitchFamily="2" charset="0"/>
                <a:ea typeface="Roboto" panose="02000000000000000000" pitchFamily="2" charset="0"/>
              </a:rPr>
              <a:t>To help with club meetings and project groups</a:t>
            </a:r>
          </a:p>
          <a:p>
            <a:pPr marL="465138" lvl="1" indent="-231775">
              <a:lnSpc>
                <a:spcPct val="90000"/>
              </a:lnSpc>
              <a:buClr>
                <a:srgbClr val="00B050"/>
              </a:buClr>
              <a:buFont typeface="Arial" panose="020B0604020202020204" pitchFamily="34" charset="0"/>
              <a:buChar char="•"/>
            </a:pPr>
            <a:r>
              <a:rPr lang="en-US" altLang="en-US" sz="2000" dirty="0">
                <a:latin typeface="Roboto" panose="02000000000000000000" pitchFamily="2" charset="0"/>
                <a:ea typeface="Roboto" panose="02000000000000000000" pitchFamily="2" charset="0"/>
              </a:rPr>
              <a:t>Serve on planning teams</a:t>
            </a:r>
          </a:p>
          <a:p>
            <a:pPr marL="465138" lvl="1" indent="-231775">
              <a:lnSpc>
                <a:spcPct val="90000"/>
              </a:lnSpc>
              <a:buClr>
                <a:srgbClr val="00B050"/>
              </a:buClr>
              <a:buFont typeface="Arial" panose="020B0604020202020204" pitchFamily="34" charset="0"/>
              <a:buChar char="•"/>
            </a:pPr>
            <a:r>
              <a:rPr lang="en-US" altLang="en-US" sz="2000" dirty="0">
                <a:latin typeface="Roboto" panose="02000000000000000000" pitchFamily="2" charset="0"/>
                <a:ea typeface="Roboto" panose="02000000000000000000" pitchFamily="2" charset="0"/>
              </a:rPr>
              <a:t>Help with activities/service projects</a:t>
            </a:r>
          </a:p>
          <a:p>
            <a:pPr marL="465138" lvl="1" indent="-231775">
              <a:lnSpc>
                <a:spcPct val="90000"/>
              </a:lnSpc>
              <a:buClr>
                <a:srgbClr val="00B050"/>
              </a:buClr>
              <a:buFont typeface="Arial" panose="020B0604020202020204" pitchFamily="34" charset="0"/>
              <a:buChar char="•"/>
            </a:pPr>
            <a:r>
              <a:rPr lang="en-US" altLang="en-US" sz="2000" dirty="0">
                <a:latin typeface="Roboto" panose="02000000000000000000" pitchFamily="2" charset="0"/>
                <a:ea typeface="Roboto" panose="02000000000000000000" pitchFamily="2" charset="0"/>
              </a:rPr>
              <a:t>To participate in the county Parent-Volunteer Association</a:t>
            </a:r>
          </a:p>
          <a:p>
            <a:pPr marL="465138" lvl="1" indent="-231775">
              <a:lnSpc>
                <a:spcPct val="90000"/>
              </a:lnSpc>
              <a:buClr>
                <a:srgbClr val="00B050"/>
              </a:buClr>
              <a:buFont typeface="Arial" panose="020B0604020202020204" pitchFamily="34" charset="0"/>
              <a:buChar char="•"/>
            </a:pPr>
            <a:r>
              <a:rPr lang="en-US" altLang="en-US" sz="2000" dirty="0">
                <a:latin typeface="Roboto" panose="02000000000000000000" pitchFamily="2" charset="0"/>
                <a:ea typeface="Roboto" panose="02000000000000000000" pitchFamily="2" charset="0"/>
              </a:rPr>
              <a:t>Teach/instruct/lead educational programs</a:t>
            </a:r>
          </a:p>
          <a:p>
            <a:pPr marL="465138" lvl="1" indent="-231775">
              <a:lnSpc>
                <a:spcPct val="90000"/>
              </a:lnSpc>
              <a:buClr>
                <a:srgbClr val="00B050"/>
              </a:buClr>
              <a:buFont typeface="Arial" panose="020B0604020202020204" pitchFamily="34" charset="0"/>
              <a:buChar char="•"/>
            </a:pPr>
            <a:r>
              <a:rPr lang="en-US" altLang="en-US" sz="2000" dirty="0">
                <a:latin typeface="Roboto" panose="02000000000000000000" pitchFamily="2" charset="0"/>
                <a:ea typeface="Roboto" panose="02000000000000000000" pitchFamily="2" charset="0"/>
              </a:rPr>
              <a:t>Chaperone, assist and supervise youth</a:t>
            </a:r>
          </a:p>
          <a:p>
            <a:pPr marL="465138" lvl="1" indent="-231775">
              <a:lnSpc>
                <a:spcPct val="90000"/>
              </a:lnSpc>
              <a:buClr>
                <a:srgbClr val="00B050"/>
              </a:buClr>
              <a:buFont typeface="Arial" panose="020B0604020202020204" pitchFamily="34" charset="0"/>
              <a:buChar char="•"/>
            </a:pPr>
            <a:r>
              <a:rPr lang="en-US" altLang="en-US" sz="2000" dirty="0">
                <a:latin typeface="Roboto" panose="02000000000000000000" pitchFamily="2" charset="0"/>
                <a:ea typeface="Roboto" panose="02000000000000000000" pitchFamily="2" charset="0"/>
              </a:rPr>
              <a:t>Support fund raising efforts</a:t>
            </a:r>
          </a:p>
          <a:p>
            <a:pPr>
              <a:lnSpc>
                <a:spcPct val="90000"/>
              </a:lnSpc>
              <a:buClr>
                <a:srgbClr val="00B050"/>
              </a:buClr>
            </a:pPr>
            <a:endParaRPr lang="en-US" altLang="en-US" sz="1050" dirty="0">
              <a:latin typeface="Roboto" panose="02000000000000000000" pitchFamily="2" charset="0"/>
              <a:ea typeface="Roboto" panose="02000000000000000000" pitchFamily="2" charset="0"/>
            </a:endParaRPr>
          </a:p>
          <a:p>
            <a:pPr>
              <a:lnSpc>
                <a:spcPct val="90000"/>
              </a:lnSpc>
              <a:buClr>
                <a:srgbClr val="00B050"/>
              </a:buClr>
            </a:pPr>
            <a:r>
              <a:rPr lang="en-US" altLang="en-US" sz="2000" b="1" dirty="0">
                <a:latin typeface="Roboto" panose="02000000000000000000" pitchFamily="2" charset="0"/>
                <a:ea typeface="Roboto" panose="02000000000000000000" pitchFamily="2" charset="0"/>
              </a:rPr>
              <a:t>Continuing Education </a:t>
            </a:r>
            <a:r>
              <a:rPr lang="en-US" altLang="en-US" sz="2000" dirty="0">
                <a:latin typeface="Roboto" panose="02000000000000000000" pitchFamily="2" charset="0"/>
                <a:ea typeface="Roboto" panose="02000000000000000000" pitchFamily="2" charset="0"/>
              </a:rPr>
              <a:t>- Opportunities at the county, district, state, and regional levels, webinars, and online learning management systems.</a:t>
            </a:r>
          </a:p>
          <a:p>
            <a:pPr marL="914400" lvl="1" indent="-457200">
              <a:lnSpc>
                <a:spcPct val="90000"/>
              </a:lnSpc>
              <a:buClr>
                <a:srgbClr val="00B050"/>
              </a:buClr>
              <a:buFont typeface="Arial" panose="020B0604020202020204" pitchFamily="34" charset="0"/>
              <a:buChar char="•"/>
            </a:pPr>
            <a:endParaRPr lang="en-US" altLang="en-US" sz="2600" dirty="0">
              <a:latin typeface="Roboto" panose="02000000000000000000" pitchFamily="2" charset="0"/>
              <a:ea typeface="Roboto" panose="02000000000000000000" pitchFamily="2" charset="0"/>
            </a:endParaRPr>
          </a:p>
          <a:p>
            <a:pPr>
              <a:lnSpc>
                <a:spcPct val="90000"/>
              </a:lnSpc>
              <a:buClr>
                <a:srgbClr val="00B050"/>
              </a:buClr>
            </a:pPr>
            <a:endParaRPr lang="en-US" altLang="en-US" sz="2600" dirty="0">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C557EFFB-5DEC-414B-BE28-A5DF6455E248}"/>
              </a:ext>
            </a:extLst>
          </p:cNvPr>
          <p:cNvSpPr/>
          <p:nvPr/>
        </p:nvSpPr>
        <p:spPr>
          <a:xfrm>
            <a:off x="1130531" y="4911608"/>
            <a:ext cx="5269388" cy="830997"/>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Volunteer, it does the </a:t>
            </a:r>
          </a:p>
          <a:p>
            <a:pPr algn="ctr"/>
            <a:r>
              <a:rPr lang="en-US" sz="2400" b="1" cap="none" spc="0" dirty="0">
                <a:ln w="22225">
                  <a:solidFill>
                    <a:schemeClr val="accent2"/>
                  </a:solidFill>
                  <a:prstDash val="solid"/>
                </a:ln>
                <a:solidFill>
                  <a:schemeClr val="accent2">
                    <a:lumMod val="40000"/>
                    <a:lumOff val="60000"/>
                  </a:schemeClr>
                </a:solidFill>
                <a:effectLst/>
              </a:rPr>
              <a:t>Head, Heart, Hands and Health Good!</a:t>
            </a:r>
          </a:p>
        </p:txBody>
      </p:sp>
    </p:spTree>
    <p:extLst>
      <p:ext uri="{BB962C8B-B14F-4D97-AF65-F5344CB8AC3E}">
        <p14:creationId xmlns:p14="http://schemas.microsoft.com/office/powerpoint/2010/main" val="101830944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C12260-B814-4450-9FF6-D1D3A32E50A7}"/>
              </a:ext>
            </a:extLst>
          </p:cNvPr>
          <p:cNvSpPr>
            <a:spLocks noGrp="1"/>
          </p:cNvSpPr>
          <p:nvPr>
            <p:ph type="body" idx="1"/>
          </p:nvPr>
        </p:nvSpPr>
        <p:spPr/>
        <p:txBody>
          <a:bodyPr/>
          <a:lstStyle/>
          <a:p>
            <a:r>
              <a:rPr lang="en-US"/>
              <a:t>VOLUNTEER CERTIFICATION</a:t>
            </a:r>
            <a:endParaRPr lang="en-US" dirty="0"/>
          </a:p>
        </p:txBody>
      </p:sp>
      <p:sp>
        <p:nvSpPr>
          <p:cNvPr id="9" name="Content Placeholder 1">
            <a:extLst>
              <a:ext uri="{FF2B5EF4-FFF2-40B4-BE49-F238E27FC236}">
                <a16:creationId xmlns:a16="http://schemas.microsoft.com/office/drawing/2014/main" id="{D6529F27-DBDD-4E9E-914F-EA92801D8AEF}"/>
              </a:ext>
            </a:extLst>
          </p:cNvPr>
          <p:cNvSpPr txBox="1">
            <a:spLocks/>
          </p:cNvSpPr>
          <p:nvPr/>
        </p:nvSpPr>
        <p:spPr>
          <a:xfrm>
            <a:off x="8421900" y="1123268"/>
            <a:ext cx="3186648" cy="4385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tx1"/>
              </a:buClr>
              <a:buFont typeface="Arial" panose="020B0604020202020204" pitchFamily="34" charset="0"/>
              <a:buNone/>
            </a:pPr>
            <a:r>
              <a:rPr lang="en-US" altLang="en-US" sz="2400" dirty="0">
                <a:latin typeface="Fjalla One" panose="02000506040000020004" pitchFamily="2" charset="0"/>
              </a:rPr>
              <a:t>Certified Adult Volunteers</a:t>
            </a:r>
          </a:p>
          <a:p>
            <a:pPr marL="0" indent="0">
              <a:lnSpc>
                <a:spcPct val="100000"/>
              </a:lnSpc>
              <a:spcBef>
                <a:spcPts val="0"/>
              </a:spcBef>
              <a:buClr>
                <a:schemeClr val="tx1"/>
              </a:buClr>
              <a:buNone/>
            </a:pPr>
            <a:r>
              <a:rPr lang="en-US" altLang="en-US" sz="2400" dirty="0"/>
              <a:t>Must be 21 or older</a:t>
            </a:r>
          </a:p>
          <a:p>
            <a:pPr marL="0" indent="0">
              <a:lnSpc>
                <a:spcPct val="100000"/>
              </a:lnSpc>
              <a:spcBef>
                <a:spcPts val="0"/>
              </a:spcBef>
              <a:buClr>
                <a:schemeClr val="tx1"/>
              </a:buClr>
              <a:buNone/>
            </a:pPr>
            <a:endParaRPr lang="en-US" altLang="en-US" sz="1400" dirty="0"/>
          </a:p>
          <a:p>
            <a:pPr marL="0" indent="0">
              <a:lnSpc>
                <a:spcPct val="100000"/>
              </a:lnSpc>
              <a:spcBef>
                <a:spcPts val="0"/>
              </a:spcBef>
              <a:buClr>
                <a:schemeClr val="tx1"/>
              </a:buClr>
              <a:buFont typeface="Arial" panose="020B0604020202020204" pitchFamily="34" charset="0"/>
              <a:buNone/>
            </a:pPr>
            <a:r>
              <a:rPr lang="en-US" altLang="en-US" sz="2400" dirty="0">
                <a:latin typeface="Fjalla One" panose="02000506040000020004" pitchFamily="2" charset="0"/>
              </a:rPr>
              <a:t>Teen Leader</a:t>
            </a:r>
          </a:p>
          <a:p>
            <a:pPr marL="0" indent="0">
              <a:lnSpc>
                <a:spcPct val="100000"/>
              </a:lnSpc>
              <a:spcBef>
                <a:spcPts val="0"/>
              </a:spcBef>
              <a:buClr>
                <a:schemeClr val="tx1"/>
              </a:buClr>
              <a:buNone/>
            </a:pPr>
            <a:r>
              <a:rPr lang="en-US" sz="2400" dirty="0"/>
              <a:t>Assists with or takes complete responsibility for a learning group such as a 4‑H project, activity or special interest group</a:t>
            </a:r>
          </a:p>
        </p:txBody>
      </p:sp>
      <p:pic>
        <p:nvPicPr>
          <p:cNvPr id="10" name="Picture Placeholder 10" descr="A group of people sitting at a table with laptops&#10;&#10;Description automatically generated with medium confidence">
            <a:extLst>
              <a:ext uri="{FF2B5EF4-FFF2-40B4-BE49-F238E27FC236}">
                <a16:creationId xmlns:a16="http://schemas.microsoft.com/office/drawing/2014/main" id="{32A85D2F-0165-41A5-920D-8407D6B15E90}"/>
              </a:ext>
            </a:extLst>
          </p:cNvPr>
          <p:cNvPicPr>
            <a:picLocks noChangeAspect="1"/>
          </p:cNvPicPr>
          <p:nvPr/>
        </p:nvPicPr>
        <p:blipFill>
          <a:blip r:embed="rId3">
            <a:extLst>
              <a:ext uri="{28A0092B-C50C-407E-A947-70E740481C1C}">
                <a14:useLocalDpi xmlns:a14="http://schemas.microsoft.com/office/drawing/2010/main" val="0"/>
              </a:ext>
            </a:extLst>
          </a:blip>
          <a:srcRect l="21829" r="21829"/>
          <a:stretch>
            <a:fillRect/>
          </a:stretch>
        </p:blipFill>
        <p:spPr>
          <a:xfrm>
            <a:off x="929024" y="1123268"/>
            <a:ext cx="3592947" cy="4256705"/>
          </a:xfrm>
          <a:prstGeom prst="rect">
            <a:avLst/>
          </a:prstGeom>
        </p:spPr>
      </p:pic>
      <p:pic>
        <p:nvPicPr>
          <p:cNvPr id="11" name="Picture Placeholder 8" descr="A group of people looking at a map&#10;&#10;Description automatically generated with medium confidence">
            <a:extLst>
              <a:ext uri="{FF2B5EF4-FFF2-40B4-BE49-F238E27FC236}">
                <a16:creationId xmlns:a16="http://schemas.microsoft.com/office/drawing/2014/main" id="{D0A0DD3F-2854-40A4-8929-E6EDFE90A84C}"/>
              </a:ext>
            </a:extLst>
          </p:cNvPr>
          <p:cNvPicPr>
            <a:picLocks noChangeAspect="1"/>
          </p:cNvPicPr>
          <p:nvPr/>
        </p:nvPicPr>
        <p:blipFill>
          <a:blip r:embed="rId4">
            <a:extLst>
              <a:ext uri="{28A0092B-C50C-407E-A947-70E740481C1C}">
                <a14:useLocalDpi xmlns:a14="http://schemas.microsoft.com/office/drawing/2010/main" val="0"/>
              </a:ext>
            </a:extLst>
          </a:blip>
          <a:srcRect l="21829" r="21829"/>
          <a:stretch>
            <a:fillRect/>
          </a:stretch>
        </p:blipFill>
        <p:spPr>
          <a:xfrm>
            <a:off x="4675462" y="1123268"/>
            <a:ext cx="3592947" cy="4256705"/>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8356B3-9EA1-48AF-8A1F-E77E679DDF04}"/>
              </a:ext>
            </a:extLst>
          </p:cNvPr>
          <p:cNvSpPr>
            <a:spLocks noGrp="1"/>
          </p:cNvSpPr>
          <p:nvPr>
            <p:ph type="body" idx="1"/>
          </p:nvPr>
        </p:nvSpPr>
        <p:spPr/>
        <p:txBody>
          <a:bodyPr/>
          <a:lstStyle/>
          <a:p>
            <a:r>
              <a:rPr lang="en-US" dirty="0"/>
              <a:t>EIGHT ESSENTIAL ELEMENTS</a:t>
            </a:r>
          </a:p>
        </p:txBody>
      </p:sp>
      <p:sp>
        <p:nvSpPr>
          <p:cNvPr id="5" name="Content Placeholder 2">
            <a:extLst>
              <a:ext uri="{FF2B5EF4-FFF2-40B4-BE49-F238E27FC236}">
                <a16:creationId xmlns:a16="http://schemas.microsoft.com/office/drawing/2014/main" id="{93CD06E9-29FA-42CD-B3DA-C6C2E164C988}"/>
              </a:ext>
            </a:extLst>
          </p:cNvPr>
          <p:cNvSpPr txBox="1">
            <a:spLocks/>
          </p:cNvSpPr>
          <p:nvPr/>
        </p:nvSpPr>
        <p:spPr>
          <a:xfrm>
            <a:off x="667834" y="5259618"/>
            <a:ext cx="7487479" cy="424933"/>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8580" marR="0" lvl="0" indent="0" algn="ctr" defTabSz="914400" rtl="0" eaLnBrk="1" fontAlgn="auto" latinLnBrk="0" hangingPunct="1">
              <a:lnSpc>
                <a:spcPct val="110000"/>
              </a:lnSpc>
              <a:spcBef>
                <a:spcPts val="1200"/>
              </a:spcBef>
              <a:spcAft>
                <a:spcPts val="200"/>
              </a:spcAft>
              <a:buClr>
                <a:srgbClr val="E88B33"/>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4-H assists in meeting these needs through Experiential Learning</a:t>
            </a:r>
            <a:r>
              <a:rPr kumimoji="0" lang="en-US" sz="16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a:t>
            </a:r>
          </a:p>
        </p:txBody>
      </p:sp>
      <p:sp>
        <p:nvSpPr>
          <p:cNvPr id="6" name="Rectangle 5">
            <a:extLst>
              <a:ext uri="{FF2B5EF4-FFF2-40B4-BE49-F238E27FC236}">
                <a16:creationId xmlns:a16="http://schemas.microsoft.com/office/drawing/2014/main" id="{98FF35F1-368E-472F-AB67-AC9099BF6B2B}"/>
              </a:ext>
            </a:extLst>
          </p:cNvPr>
          <p:cNvSpPr/>
          <p:nvPr/>
        </p:nvSpPr>
        <p:spPr>
          <a:xfrm>
            <a:off x="863305" y="5600222"/>
            <a:ext cx="232146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Roboto Thin" panose="02000000000000000000" pitchFamily="2" charset="0"/>
                <a:ea typeface="Roboto Thin" panose="02000000000000000000" pitchFamily="2" charset="0"/>
              </a:rPr>
              <a:t>Pitman and Fleming (1991) </a:t>
            </a:r>
          </a:p>
        </p:txBody>
      </p:sp>
      <p:graphicFrame>
        <p:nvGraphicFramePr>
          <p:cNvPr id="7" name="Table 6">
            <a:extLst>
              <a:ext uri="{FF2B5EF4-FFF2-40B4-BE49-F238E27FC236}">
                <a16:creationId xmlns:a16="http://schemas.microsoft.com/office/drawing/2014/main" id="{CF5023BF-DBC2-4F45-94E9-63F3FBFB2C29}"/>
              </a:ext>
            </a:extLst>
          </p:cNvPr>
          <p:cNvGraphicFramePr>
            <a:graphicFrameLocks noGrp="1"/>
          </p:cNvGraphicFramePr>
          <p:nvPr>
            <p:extLst>
              <p:ext uri="{D42A27DB-BD31-4B8C-83A1-F6EECF244321}">
                <p14:modId xmlns:p14="http://schemas.microsoft.com/office/powerpoint/2010/main" val="2099645387"/>
              </p:ext>
            </p:extLst>
          </p:nvPr>
        </p:nvGraphicFramePr>
        <p:xfrm>
          <a:off x="863305" y="1296470"/>
          <a:ext cx="7212496" cy="4038600"/>
        </p:xfrm>
        <a:graphic>
          <a:graphicData uri="http://schemas.openxmlformats.org/drawingml/2006/table">
            <a:tbl>
              <a:tblPr firstRow="1" firstCol="1" lastRow="1" lastCol="1">
                <a:tableStyleId>{5C22544A-7EE6-4342-B048-85BDC9FD1C3A}</a:tableStyleId>
              </a:tblPr>
              <a:tblGrid>
                <a:gridCol w="865500">
                  <a:extLst>
                    <a:ext uri="{9D8B030D-6E8A-4147-A177-3AD203B41FA5}">
                      <a16:colId xmlns:a16="http://schemas.microsoft.com/office/drawing/2014/main" val="20000"/>
                    </a:ext>
                  </a:extLst>
                </a:gridCol>
                <a:gridCol w="6346996">
                  <a:extLst>
                    <a:ext uri="{9D8B030D-6E8A-4147-A177-3AD203B41FA5}">
                      <a16:colId xmlns:a16="http://schemas.microsoft.com/office/drawing/2014/main" val="20001"/>
                    </a:ext>
                  </a:extLst>
                </a:gridCol>
              </a:tblGrid>
              <a:tr h="1237635">
                <a:tc>
                  <a:txBody>
                    <a:bodyPr/>
                    <a:lstStyle/>
                    <a:p>
                      <a:pPr marL="0" marR="45720">
                        <a:spcBef>
                          <a:spcPts val="0"/>
                        </a:spcBef>
                        <a:spcAft>
                          <a:spcPts val="600"/>
                        </a:spcAft>
                      </a:pPr>
                      <a:r>
                        <a:rPr lang="en-US" sz="1400" dirty="0">
                          <a:solidFill>
                            <a:schemeClr val="tx1"/>
                          </a:solidFill>
                          <a:effectLst/>
                        </a:rPr>
                        <a:t>Heart</a:t>
                      </a:r>
                      <a:endParaRPr lang="en-US" sz="1400" dirty="0">
                        <a:solidFill>
                          <a:schemeClr val="tx1"/>
                        </a:solidFill>
                        <a:effectLst/>
                        <a:latin typeface="Times New Roman"/>
                        <a:ea typeface="Times New Roman"/>
                      </a:endParaRPr>
                    </a:p>
                  </a:txBody>
                  <a:tcPr marL="45720" marR="457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cap="small" dirty="0">
                          <a:solidFill>
                            <a:schemeClr val="tx1"/>
                          </a:solidFill>
                          <a:effectLst/>
                        </a:rPr>
                        <a:t>All Youth Need to </a:t>
                      </a:r>
                      <a:r>
                        <a:rPr lang="en-US" sz="1400" u="sng" cap="small" dirty="0">
                          <a:solidFill>
                            <a:schemeClr val="tx1"/>
                          </a:solidFill>
                          <a:effectLst/>
                        </a:rPr>
                        <a:t>Belong</a:t>
                      </a:r>
                      <a:r>
                        <a:rPr lang="en-US" sz="1400" dirty="0">
                          <a:solidFill>
                            <a:schemeClr val="tx1"/>
                          </a:solidFill>
                          <a:effectLst/>
                        </a:rPr>
                        <a:t> </a:t>
                      </a:r>
                    </a:p>
                    <a:p>
                      <a:pPr marL="0" marR="0">
                        <a:spcBef>
                          <a:spcPts val="0"/>
                        </a:spcBef>
                        <a:spcAft>
                          <a:spcPts val="0"/>
                        </a:spcAft>
                      </a:pPr>
                      <a:r>
                        <a:rPr lang="en-US" sz="1400" dirty="0">
                          <a:solidFill>
                            <a:schemeClr val="tx1"/>
                          </a:solidFill>
                          <a:effectLst/>
                        </a:rPr>
                        <a:t>Opportunities for relationships and to know they are cared about by others.</a:t>
                      </a:r>
                    </a:p>
                    <a:p>
                      <a:pPr marL="342900" marR="0" lvl="0" indent="-342900">
                        <a:spcBef>
                          <a:spcPts val="0"/>
                        </a:spcBef>
                        <a:spcAft>
                          <a:spcPts val="0"/>
                        </a:spcAft>
                        <a:buFont typeface="+mj-lt"/>
                        <a:buAutoNum type="arabicPeriod"/>
                      </a:pPr>
                      <a:r>
                        <a:rPr lang="en-US" sz="1400" dirty="0">
                          <a:solidFill>
                            <a:schemeClr val="tx1"/>
                          </a:solidFill>
                          <a:effectLst/>
                        </a:rPr>
                        <a:t>A Positive Relationship with a Caring Adult</a:t>
                      </a:r>
                    </a:p>
                    <a:p>
                      <a:pPr marL="342900" marR="0" lvl="0" indent="-342900">
                        <a:spcBef>
                          <a:spcPts val="0"/>
                        </a:spcBef>
                        <a:spcAft>
                          <a:spcPts val="0"/>
                        </a:spcAft>
                        <a:buFont typeface="+mj-lt"/>
                        <a:buAutoNum type="arabicPeriod"/>
                      </a:pPr>
                      <a:r>
                        <a:rPr lang="en-US" sz="1400" dirty="0">
                          <a:solidFill>
                            <a:schemeClr val="tx1"/>
                          </a:solidFill>
                          <a:effectLst/>
                        </a:rPr>
                        <a:t>An Inclusive Environment</a:t>
                      </a:r>
                    </a:p>
                    <a:p>
                      <a:pPr marL="342900" marR="0" lvl="0" indent="-342900">
                        <a:spcBef>
                          <a:spcPts val="0"/>
                        </a:spcBef>
                        <a:spcAft>
                          <a:spcPts val="0"/>
                        </a:spcAft>
                        <a:buFont typeface="+mj-lt"/>
                        <a:buAutoNum type="arabicPeriod"/>
                      </a:pPr>
                      <a:r>
                        <a:rPr lang="en-US" sz="1400" dirty="0">
                          <a:solidFill>
                            <a:schemeClr val="tx1"/>
                          </a:solidFill>
                          <a:effectLst/>
                        </a:rPr>
                        <a:t>A Safe Emotional and Physical Environment</a:t>
                      </a:r>
                      <a:endParaRPr lang="en-US" sz="1400" dirty="0">
                        <a:solidFill>
                          <a:schemeClr val="tx1"/>
                        </a:solidFill>
                        <a:effectLst/>
                        <a:latin typeface="Times New Roman"/>
                        <a:ea typeface="Times New Roman"/>
                      </a:endParaRPr>
                    </a:p>
                  </a:txBody>
                  <a:tcPr marL="45720" marR="4572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09650">
                <a:tc>
                  <a:txBody>
                    <a:bodyPr/>
                    <a:lstStyle/>
                    <a:p>
                      <a:pPr marL="0" marR="45720">
                        <a:spcBef>
                          <a:spcPts val="0"/>
                        </a:spcBef>
                        <a:spcAft>
                          <a:spcPts val="600"/>
                        </a:spcAft>
                      </a:pPr>
                      <a:r>
                        <a:rPr lang="en-US" sz="1400">
                          <a:solidFill>
                            <a:schemeClr val="tx1"/>
                          </a:solidFill>
                          <a:effectLst/>
                        </a:rPr>
                        <a:t>Health</a:t>
                      </a:r>
                      <a:endParaRPr lang="en-US" sz="1400">
                        <a:solidFill>
                          <a:schemeClr val="tx1"/>
                        </a:solidFill>
                        <a:effectLst/>
                        <a:latin typeface="Times New Roman"/>
                        <a:ea typeface="Times New Roman"/>
                      </a:endParaRP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cap="small" dirty="0">
                          <a:solidFill>
                            <a:schemeClr val="tx1"/>
                          </a:solidFill>
                          <a:effectLst/>
                        </a:rPr>
                        <a:t>All Youth Need to Experience </a:t>
                      </a:r>
                      <a:r>
                        <a:rPr lang="en-US" sz="1400" u="sng" cap="small" dirty="0">
                          <a:solidFill>
                            <a:schemeClr val="tx1"/>
                          </a:solidFill>
                          <a:effectLst/>
                        </a:rPr>
                        <a:t>Mastery</a:t>
                      </a:r>
                      <a:r>
                        <a:rPr lang="en-US" sz="1400" dirty="0">
                          <a:solidFill>
                            <a:schemeClr val="tx1"/>
                          </a:solidFill>
                          <a:effectLst/>
                        </a:rPr>
                        <a:t> </a:t>
                      </a:r>
                    </a:p>
                    <a:p>
                      <a:pPr marL="0" marR="0">
                        <a:spcBef>
                          <a:spcPts val="0"/>
                        </a:spcBef>
                        <a:spcAft>
                          <a:spcPts val="0"/>
                        </a:spcAft>
                      </a:pPr>
                      <a:r>
                        <a:rPr lang="en-US" sz="1400" dirty="0">
                          <a:solidFill>
                            <a:schemeClr val="tx1"/>
                          </a:solidFill>
                          <a:effectLst/>
                        </a:rPr>
                        <a:t>Opportunities for meaningful achievement and to develop skills and confidence.</a:t>
                      </a:r>
                    </a:p>
                    <a:p>
                      <a:pPr marL="342900" marR="0" lvl="0" indent="-342900">
                        <a:spcBef>
                          <a:spcPts val="0"/>
                        </a:spcBef>
                        <a:spcAft>
                          <a:spcPts val="0"/>
                        </a:spcAft>
                        <a:buFont typeface="+mj-lt"/>
                        <a:buAutoNum type="arabicPeriod" startAt="4"/>
                      </a:pPr>
                      <a:r>
                        <a:rPr lang="en-US" sz="1400" dirty="0">
                          <a:solidFill>
                            <a:schemeClr val="tx1"/>
                          </a:solidFill>
                          <a:effectLst/>
                        </a:rPr>
                        <a:t>Opportunity for Mastery</a:t>
                      </a:r>
                    </a:p>
                    <a:p>
                      <a:pPr marL="342900" marR="0" lvl="0" indent="-342900">
                        <a:spcBef>
                          <a:spcPts val="0"/>
                        </a:spcBef>
                        <a:spcAft>
                          <a:spcPts val="0"/>
                        </a:spcAft>
                        <a:buFont typeface="+mj-lt"/>
                        <a:buAutoNum type="arabicPeriod" startAt="4"/>
                      </a:pPr>
                      <a:r>
                        <a:rPr lang="en-US" sz="1400" dirty="0">
                          <a:solidFill>
                            <a:schemeClr val="tx1"/>
                          </a:solidFill>
                          <a:effectLst/>
                        </a:rPr>
                        <a:t>Engagement in Learning</a:t>
                      </a:r>
                      <a:endParaRPr lang="en-US" sz="1400" dirty="0">
                        <a:solidFill>
                          <a:schemeClr val="tx1"/>
                        </a:solidFill>
                        <a:effectLst/>
                        <a:latin typeface="Times New Roman"/>
                        <a:ea typeface="Times New Roman"/>
                      </a:endParaRP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09650">
                <a:tc>
                  <a:txBody>
                    <a:bodyPr/>
                    <a:lstStyle/>
                    <a:p>
                      <a:pPr marL="0" marR="45720">
                        <a:spcBef>
                          <a:spcPts val="0"/>
                        </a:spcBef>
                        <a:spcAft>
                          <a:spcPts val="600"/>
                        </a:spcAft>
                      </a:pPr>
                      <a:r>
                        <a:rPr lang="en-US" sz="1400">
                          <a:solidFill>
                            <a:schemeClr val="tx1"/>
                          </a:solidFill>
                          <a:effectLst/>
                        </a:rPr>
                        <a:t>Head</a:t>
                      </a:r>
                      <a:endParaRPr lang="en-US" sz="1400">
                        <a:solidFill>
                          <a:schemeClr val="tx1"/>
                        </a:solidFill>
                        <a:effectLst/>
                        <a:latin typeface="Times New Roman"/>
                        <a:ea typeface="Times New Roman"/>
                      </a:endParaRPr>
                    </a:p>
                  </a:txBody>
                  <a:tcPr marL="45720" marR="457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cap="small" dirty="0">
                          <a:solidFill>
                            <a:schemeClr val="tx1"/>
                          </a:solidFill>
                          <a:effectLst/>
                        </a:rPr>
                        <a:t>All Youth Need to Experience </a:t>
                      </a:r>
                      <a:r>
                        <a:rPr lang="en-US" sz="1400" u="sng" cap="small" dirty="0">
                          <a:solidFill>
                            <a:schemeClr val="tx1"/>
                          </a:solidFill>
                          <a:effectLst/>
                        </a:rPr>
                        <a:t>Independence</a:t>
                      </a:r>
                      <a:r>
                        <a:rPr lang="en-US" sz="1400" dirty="0">
                          <a:solidFill>
                            <a:schemeClr val="tx1"/>
                          </a:solidFill>
                          <a:effectLst/>
                        </a:rPr>
                        <a:t> </a:t>
                      </a:r>
                    </a:p>
                    <a:p>
                      <a:pPr marL="0" marR="0">
                        <a:spcBef>
                          <a:spcPts val="0"/>
                        </a:spcBef>
                        <a:spcAft>
                          <a:spcPts val="0"/>
                        </a:spcAft>
                      </a:pPr>
                      <a:r>
                        <a:rPr lang="en-US" sz="1400" dirty="0">
                          <a:solidFill>
                            <a:schemeClr val="tx1"/>
                          </a:solidFill>
                          <a:effectLst/>
                        </a:rPr>
                        <a:t>Opportunities to be able to influence people and events and face consequences.</a:t>
                      </a:r>
                    </a:p>
                    <a:p>
                      <a:pPr marL="342900" marR="0" lvl="0" indent="-342900">
                        <a:spcBef>
                          <a:spcPts val="0"/>
                        </a:spcBef>
                        <a:spcAft>
                          <a:spcPts val="0"/>
                        </a:spcAft>
                        <a:buFont typeface="+mj-lt"/>
                        <a:buAutoNum type="arabicPeriod" startAt="6"/>
                      </a:pPr>
                      <a:r>
                        <a:rPr lang="en-US" sz="1400" dirty="0">
                          <a:solidFill>
                            <a:schemeClr val="tx1"/>
                          </a:solidFill>
                          <a:effectLst/>
                        </a:rPr>
                        <a:t>Opportunity to See Oneself as an Active Participant in the Future</a:t>
                      </a:r>
                    </a:p>
                    <a:p>
                      <a:pPr marL="342900" marR="0" lvl="0" indent="-342900">
                        <a:spcBef>
                          <a:spcPts val="0"/>
                        </a:spcBef>
                        <a:spcAft>
                          <a:spcPts val="0"/>
                        </a:spcAft>
                        <a:buFont typeface="+mj-lt"/>
                        <a:buAutoNum type="arabicPeriod" startAt="6"/>
                      </a:pPr>
                      <a:r>
                        <a:rPr lang="en-US" sz="1400" dirty="0">
                          <a:solidFill>
                            <a:schemeClr val="tx1"/>
                          </a:solidFill>
                          <a:effectLst/>
                        </a:rPr>
                        <a:t>Opportunity for Self-Determination</a:t>
                      </a:r>
                      <a:endParaRPr lang="en-US" sz="1400" dirty="0">
                        <a:solidFill>
                          <a:schemeClr val="tx1"/>
                        </a:solidFill>
                        <a:effectLst/>
                        <a:latin typeface="Times New Roman"/>
                        <a:ea typeface="Times New Roman"/>
                      </a:endParaRPr>
                    </a:p>
                  </a:txBody>
                  <a:tcPr marL="45720" marR="4572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1665">
                <a:tc>
                  <a:txBody>
                    <a:bodyPr/>
                    <a:lstStyle/>
                    <a:p>
                      <a:pPr marL="0" marR="45720">
                        <a:spcBef>
                          <a:spcPts val="0"/>
                        </a:spcBef>
                        <a:spcAft>
                          <a:spcPts val="600"/>
                        </a:spcAft>
                      </a:pPr>
                      <a:r>
                        <a:rPr lang="en-US" sz="1400">
                          <a:solidFill>
                            <a:schemeClr val="tx1"/>
                          </a:solidFill>
                          <a:effectLst/>
                        </a:rPr>
                        <a:t>Hands</a:t>
                      </a:r>
                      <a:endParaRPr lang="en-US" sz="1400">
                        <a:solidFill>
                          <a:schemeClr val="tx1"/>
                        </a:solidFill>
                        <a:effectLst/>
                        <a:latin typeface="Times New Roman"/>
                        <a:ea typeface="Times New Roman"/>
                      </a:endParaRP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400" cap="small" dirty="0">
                          <a:solidFill>
                            <a:schemeClr val="tx1"/>
                          </a:solidFill>
                          <a:effectLst/>
                        </a:rPr>
                        <a:t>All Youth Need to Practice Helping Others Through </a:t>
                      </a:r>
                      <a:r>
                        <a:rPr lang="en-US" sz="1400" u="sng" cap="small" dirty="0">
                          <a:solidFill>
                            <a:schemeClr val="tx1"/>
                          </a:solidFill>
                          <a:effectLst/>
                        </a:rPr>
                        <a:t>Generosity</a:t>
                      </a:r>
                      <a:r>
                        <a:rPr lang="en-US" sz="1400" dirty="0">
                          <a:solidFill>
                            <a:schemeClr val="tx1"/>
                          </a:solidFill>
                          <a:effectLst/>
                        </a:rPr>
                        <a:t> </a:t>
                      </a:r>
                    </a:p>
                    <a:p>
                      <a:pPr marL="0" marR="0">
                        <a:spcBef>
                          <a:spcPts val="0"/>
                        </a:spcBef>
                        <a:spcAft>
                          <a:spcPts val="0"/>
                        </a:spcAft>
                      </a:pPr>
                      <a:r>
                        <a:rPr lang="en-US" sz="1400" dirty="0">
                          <a:solidFill>
                            <a:schemeClr val="tx1"/>
                          </a:solidFill>
                          <a:effectLst/>
                        </a:rPr>
                        <a:t>Opportunities to give to others and experience being needed.</a:t>
                      </a:r>
                    </a:p>
                    <a:p>
                      <a:pPr marL="342900" marR="0" lvl="0" indent="-342900">
                        <a:spcBef>
                          <a:spcPts val="0"/>
                        </a:spcBef>
                        <a:spcAft>
                          <a:spcPts val="0"/>
                        </a:spcAft>
                        <a:buFont typeface="+mj-lt"/>
                        <a:buAutoNum type="arabicPeriod" startAt="8"/>
                      </a:pPr>
                      <a:r>
                        <a:rPr lang="en-US" sz="1400" dirty="0">
                          <a:solidFill>
                            <a:schemeClr val="tx1"/>
                          </a:solidFill>
                          <a:effectLst/>
                        </a:rPr>
                        <a:t>Opportunity to Value and Practice Service to Others</a:t>
                      </a:r>
                      <a:endParaRPr lang="en-US" sz="1400" dirty="0">
                        <a:solidFill>
                          <a:schemeClr val="tx1"/>
                        </a:solidFill>
                        <a:effectLst/>
                        <a:latin typeface="Times New Roman"/>
                        <a:ea typeface="Times New Roman"/>
                      </a:endParaRPr>
                    </a:p>
                  </a:txBody>
                  <a:tcPr marL="45720" marR="4572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Rectangle 7">
            <a:extLst>
              <a:ext uri="{FF2B5EF4-FFF2-40B4-BE49-F238E27FC236}">
                <a16:creationId xmlns:a16="http://schemas.microsoft.com/office/drawing/2014/main" id="{B7C52E8A-31A9-4BE6-8CEE-B4455C7BF7B8}"/>
              </a:ext>
            </a:extLst>
          </p:cNvPr>
          <p:cNvSpPr/>
          <p:nvPr/>
        </p:nvSpPr>
        <p:spPr>
          <a:xfrm>
            <a:off x="734096" y="946989"/>
            <a:ext cx="7212496" cy="310789"/>
          </a:xfrm>
          <a:prstGeom prst="rect">
            <a:avLst/>
          </a:prstGeom>
        </p:spPr>
        <p:txBody>
          <a:bodyPr wrap="square">
            <a:spAutoFit/>
          </a:bodyPr>
          <a:lstStyle/>
          <a:p>
            <a:pPr marL="6858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Roboto Thin" panose="02000000000000000000" pitchFamily="2" charset="0"/>
                <a:ea typeface="Roboto Thin" panose="02000000000000000000" pitchFamily="2" charset="0"/>
              </a:rPr>
              <a:t>Research shows in order to master skills, certain needs must be met for youth. </a:t>
            </a:r>
          </a:p>
        </p:txBody>
      </p:sp>
      <p:grpSp>
        <p:nvGrpSpPr>
          <p:cNvPr id="12" name="Group 11">
            <a:extLst>
              <a:ext uri="{FF2B5EF4-FFF2-40B4-BE49-F238E27FC236}">
                <a16:creationId xmlns:a16="http://schemas.microsoft.com/office/drawing/2014/main" id="{1AAE2445-A8C2-4696-816E-1CC979E150F1}"/>
              </a:ext>
            </a:extLst>
          </p:cNvPr>
          <p:cNvGrpSpPr/>
          <p:nvPr/>
        </p:nvGrpSpPr>
        <p:grpSpPr>
          <a:xfrm>
            <a:off x="8474878" y="850664"/>
            <a:ext cx="3011748" cy="4523043"/>
            <a:chOff x="8809732" y="850664"/>
            <a:chExt cx="3011748" cy="4523043"/>
          </a:xfrm>
        </p:grpSpPr>
        <p:pic>
          <p:nvPicPr>
            <p:cNvPr id="9" name="Picture 8" descr="A picture containing grass, outdoor, little, plant&#10;&#10;Description automatically generated">
              <a:extLst>
                <a:ext uri="{FF2B5EF4-FFF2-40B4-BE49-F238E27FC236}">
                  <a16:creationId xmlns:a16="http://schemas.microsoft.com/office/drawing/2014/main" id="{60E30382-F2F8-4ABA-9F66-F6CDB9FAEB6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5748" r="24502" b="4"/>
            <a:stretch/>
          </p:blipFill>
          <p:spPr>
            <a:xfrm>
              <a:off x="8809732" y="850664"/>
              <a:ext cx="1467770" cy="2212644"/>
            </a:xfrm>
            <a:prstGeom prst="rect">
              <a:avLst/>
            </a:prstGeom>
          </p:spPr>
        </p:pic>
        <p:pic>
          <p:nvPicPr>
            <p:cNvPr id="10" name="Content Placeholder 5" descr="A picture containing person, indoor, people, group&#10;&#10;Description automatically generated">
              <a:extLst>
                <a:ext uri="{FF2B5EF4-FFF2-40B4-BE49-F238E27FC236}">
                  <a16:creationId xmlns:a16="http://schemas.microsoft.com/office/drawing/2014/main" id="{AD3CDC4C-00E4-41C6-A96A-D0CA9456C25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837473B0-CC2E-450A-ABE3-18F120FF3D39}">
                  <a1611:picAttrSrcUrl xmlns:a1611="http://schemas.microsoft.com/office/drawing/2016/11/main" r:id="rId7"/>
                </a:ext>
              </a:extLst>
            </a:blip>
            <a:srcRect l="30975" t="2303" r="35208" b="20998"/>
            <a:stretch/>
          </p:blipFill>
          <p:spPr>
            <a:xfrm>
              <a:off x="10349561" y="852334"/>
              <a:ext cx="1467771" cy="2210974"/>
            </a:xfrm>
            <a:prstGeom prst="rect">
              <a:avLst/>
            </a:prstGeom>
          </p:spPr>
        </p:pic>
        <p:pic>
          <p:nvPicPr>
            <p:cNvPr id="11" name="Picture 10">
              <a:extLst>
                <a:ext uri="{FF2B5EF4-FFF2-40B4-BE49-F238E27FC236}">
                  <a16:creationId xmlns:a16="http://schemas.microsoft.com/office/drawing/2014/main" id="{5CC0C3D3-E9DE-4512-A1C7-521DC8B169E4}"/>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503" r="9132" b="-4"/>
            <a:stretch/>
          </p:blipFill>
          <p:spPr>
            <a:xfrm>
              <a:off x="8826126" y="3161054"/>
              <a:ext cx="2995354" cy="2212653"/>
            </a:xfrm>
            <a:prstGeom prst="rect">
              <a:avLst/>
            </a:prstGeom>
          </p:spPr>
        </p:pic>
      </p:grpSp>
    </p:spTree>
    <p:extLst>
      <p:ext uri="{BB962C8B-B14F-4D97-AF65-F5344CB8AC3E}">
        <p14:creationId xmlns:p14="http://schemas.microsoft.com/office/powerpoint/2010/main" val="4049221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DFE067-B57B-42C9-8E3C-19B13F620595}"/>
              </a:ext>
            </a:extLst>
          </p:cNvPr>
          <p:cNvGrpSpPr/>
          <p:nvPr/>
        </p:nvGrpSpPr>
        <p:grpSpPr>
          <a:xfrm>
            <a:off x="28136" y="0"/>
            <a:ext cx="5345722" cy="6858000"/>
            <a:chOff x="42204" y="0"/>
            <a:chExt cx="5345722" cy="6858000"/>
          </a:xfrm>
        </p:grpSpPr>
        <p:sp>
          <p:nvSpPr>
            <p:cNvPr id="4" name="Rectangle 3">
              <a:extLst>
                <a:ext uri="{FF2B5EF4-FFF2-40B4-BE49-F238E27FC236}">
                  <a16:creationId xmlns:a16="http://schemas.microsoft.com/office/drawing/2014/main" id="{70A30EDD-B85B-4EF2-BEC2-44637F909B40}"/>
                </a:ext>
              </a:extLst>
            </p:cNvPr>
            <p:cNvSpPr/>
            <p:nvPr/>
          </p:nvSpPr>
          <p:spPr>
            <a:xfrm>
              <a:off x="42204" y="0"/>
              <a:ext cx="2672861" cy="6858000"/>
            </a:xfrm>
            <a:prstGeom prst="rect">
              <a:avLst/>
            </a:prstGeom>
            <a:solidFill>
              <a:srgbClr val="4499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ight Triangle 4">
              <a:extLst>
                <a:ext uri="{FF2B5EF4-FFF2-40B4-BE49-F238E27FC236}">
                  <a16:creationId xmlns:a16="http://schemas.microsoft.com/office/drawing/2014/main" id="{3DB0D478-CDD0-4604-8E44-AEB200F0AFD7}"/>
                </a:ext>
              </a:extLst>
            </p:cNvPr>
            <p:cNvSpPr/>
            <p:nvPr/>
          </p:nvSpPr>
          <p:spPr>
            <a:xfrm flipV="1">
              <a:off x="2715065" y="0"/>
              <a:ext cx="2672861" cy="6858000"/>
            </a:xfrm>
            <a:prstGeom prst="rtTriangle">
              <a:avLst/>
            </a:prstGeom>
            <a:solidFill>
              <a:srgbClr val="44996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itle 2">
            <a:extLst>
              <a:ext uri="{FF2B5EF4-FFF2-40B4-BE49-F238E27FC236}">
                <a16:creationId xmlns:a16="http://schemas.microsoft.com/office/drawing/2014/main" id="{02E47E31-B38A-4149-B170-A879B6299151}"/>
              </a:ext>
            </a:extLst>
          </p:cNvPr>
          <p:cNvSpPr>
            <a:spLocks noGrp="1"/>
          </p:cNvSpPr>
          <p:nvPr>
            <p:ph type="title"/>
          </p:nvPr>
        </p:nvSpPr>
        <p:spPr>
          <a:xfrm>
            <a:off x="578553" y="624279"/>
            <a:ext cx="10515600" cy="964880"/>
          </a:xfrm>
        </p:spPr>
        <p:txBody>
          <a:bodyPr/>
          <a:lstStyle/>
          <a:p>
            <a:pPr algn="l"/>
            <a:r>
              <a:rPr lang="en-US" dirty="0">
                <a:solidFill>
                  <a:srgbClr val="63666A"/>
                </a:solidFill>
              </a:rPr>
              <a:t>NAME OF PRESENTER</a:t>
            </a:r>
          </a:p>
        </p:txBody>
      </p:sp>
      <p:sp>
        <p:nvSpPr>
          <p:cNvPr id="10" name="Text Placeholder 3">
            <a:extLst>
              <a:ext uri="{FF2B5EF4-FFF2-40B4-BE49-F238E27FC236}">
                <a16:creationId xmlns:a16="http://schemas.microsoft.com/office/drawing/2014/main" id="{B4191004-6808-4B31-9E16-F9ADA6CD7CDF}"/>
              </a:ext>
            </a:extLst>
          </p:cNvPr>
          <p:cNvSpPr txBox="1">
            <a:spLocks/>
          </p:cNvSpPr>
          <p:nvPr/>
        </p:nvSpPr>
        <p:spPr>
          <a:xfrm>
            <a:off x="579136" y="1500447"/>
            <a:ext cx="10515600" cy="5078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49966"/>
                </a:solidFill>
                <a:effectLst/>
                <a:uLnTx/>
                <a:uFillTx/>
                <a:latin typeface="Rubik" panose="020B0604020202020204" charset="-79"/>
                <a:ea typeface="+mn-ea"/>
                <a:cs typeface="Rubik" panose="020B0604020202020204" charset="-79"/>
              </a:rPr>
              <a:t>Department of This Slide Goes Last</a:t>
            </a:r>
          </a:p>
        </p:txBody>
      </p:sp>
      <p:sp>
        <p:nvSpPr>
          <p:cNvPr id="12" name="Content Placeholder 4">
            <a:extLst>
              <a:ext uri="{FF2B5EF4-FFF2-40B4-BE49-F238E27FC236}">
                <a16:creationId xmlns:a16="http://schemas.microsoft.com/office/drawing/2014/main" id="{8D963C46-619E-4174-9783-F4CE89CD3A39}"/>
              </a:ext>
            </a:extLst>
          </p:cNvPr>
          <p:cNvSpPr txBox="1">
            <a:spLocks/>
          </p:cNvSpPr>
          <p:nvPr/>
        </p:nvSpPr>
        <p:spPr>
          <a:xfrm>
            <a:off x="579136" y="2090172"/>
            <a:ext cx="10734804" cy="3016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O | </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000.000.0000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C | </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000.000.0000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E | </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name.presenter@okstate.edu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Address Goes Here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City, State</a:t>
            </a:r>
            <a:endParaRPr kumimoji="0" lang="en-US" sz="2800" b="0" i="0" u="none" strike="noStrike" kern="1200" cap="none" spc="0" normalizeH="0" baseline="0" noProof="0" dirty="0">
              <a:ln>
                <a:noFill/>
              </a:ln>
              <a:solidFill>
                <a:srgbClr val="70AD47"/>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B64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49966"/>
                </a:solidFill>
                <a:effectLst/>
                <a:uLnTx/>
                <a:uFillTx/>
                <a:latin typeface="Roboto" panose="02000000000000000000" pitchFamily="2" charset="0"/>
                <a:ea typeface="Roboto" panose="02000000000000000000" pitchFamily="2" charset="0"/>
                <a:cs typeface="+mn-cs"/>
              </a:rPr>
              <a:t>brand.okstate.edu (or other dept. specific URL)</a:t>
            </a:r>
          </a:p>
        </p:txBody>
      </p:sp>
    </p:spTree>
    <p:extLst>
      <p:ext uri="{BB962C8B-B14F-4D97-AF65-F5344CB8AC3E}">
        <p14:creationId xmlns:p14="http://schemas.microsoft.com/office/powerpoint/2010/main" val="2838653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4A9F03-2CF4-47DC-8CB4-CEBE6B9625FA}"/>
              </a:ext>
            </a:extLst>
          </p:cNvPr>
          <p:cNvSpPr>
            <a:spLocks noGrp="1"/>
          </p:cNvSpPr>
          <p:nvPr>
            <p:ph type="body" idx="13"/>
          </p:nvPr>
        </p:nvSpPr>
        <p:spPr/>
        <p:txBody>
          <a:bodyPr/>
          <a:lstStyle/>
          <a:p>
            <a:r>
              <a:rPr lang="en-US" dirty="0"/>
              <a:t>THE EXPERIENTIAL LEARNING MODEL</a:t>
            </a:r>
          </a:p>
        </p:txBody>
      </p:sp>
      <p:grpSp>
        <p:nvGrpSpPr>
          <p:cNvPr id="9" name="Group 8">
            <a:extLst>
              <a:ext uri="{FF2B5EF4-FFF2-40B4-BE49-F238E27FC236}">
                <a16:creationId xmlns:a16="http://schemas.microsoft.com/office/drawing/2014/main" id="{B3CFB5A1-3BFE-4E37-9CEE-7D058997D3F5}"/>
              </a:ext>
            </a:extLst>
          </p:cNvPr>
          <p:cNvGrpSpPr/>
          <p:nvPr/>
        </p:nvGrpSpPr>
        <p:grpSpPr>
          <a:xfrm>
            <a:off x="5975799" y="323506"/>
            <a:ext cx="5165467" cy="5304561"/>
            <a:chOff x="4383274" y="695138"/>
            <a:chExt cx="4762919" cy="4833710"/>
          </a:xfrm>
        </p:grpSpPr>
        <p:sp>
          <p:nvSpPr>
            <p:cNvPr id="10" name="Freeform 6">
              <a:extLst>
                <a:ext uri="{FF2B5EF4-FFF2-40B4-BE49-F238E27FC236}">
                  <a16:creationId xmlns:a16="http://schemas.microsoft.com/office/drawing/2014/main" id="{2C986172-9F22-430B-AB7C-3EAF3ADED635}"/>
                </a:ext>
              </a:extLst>
            </p:cNvPr>
            <p:cNvSpPr/>
            <p:nvPr/>
          </p:nvSpPr>
          <p:spPr>
            <a:xfrm>
              <a:off x="6061614" y="695138"/>
              <a:ext cx="1471650" cy="1153030"/>
            </a:xfrm>
            <a:custGeom>
              <a:avLst/>
              <a:gdLst>
                <a:gd name="connsiteX0" fmla="*/ 0 w 1276945"/>
                <a:gd name="connsiteY0" fmla="*/ 195645 h 1173847"/>
                <a:gd name="connsiteX1" fmla="*/ 195645 w 1276945"/>
                <a:gd name="connsiteY1" fmla="*/ 0 h 1173847"/>
                <a:gd name="connsiteX2" fmla="*/ 1081300 w 1276945"/>
                <a:gd name="connsiteY2" fmla="*/ 0 h 1173847"/>
                <a:gd name="connsiteX3" fmla="*/ 1276945 w 1276945"/>
                <a:gd name="connsiteY3" fmla="*/ 195645 h 1173847"/>
                <a:gd name="connsiteX4" fmla="*/ 1276945 w 1276945"/>
                <a:gd name="connsiteY4" fmla="*/ 978202 h 1173847"/>
                <a:gd name="connsiteX5" fmla="*/ 1081300 w 1276945"/>
                <a:gd name="connsiteY5" fmla="*/ 1173847 h 1173847"/>
                <a:gd name="connsiteX6" fmla="*/ 195645 w 1276945"/>
                <a:gd name="connsiteY6" fmla="*/ 1173847 h 1173847"/>
                <a:gd name="connsiteX7" fmla="*/ 0 w 1276945"/>
                <a:gd name="connsiteY7" fmla="*/ 978202 h 1173847"/>
                <a:gd name="connsiteX8" fmla="*/ 0 w 1276945"/>
                <a:gd name="connsiteY8" fmla="*/ 195645 h 117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945" h="1173847">
                  <a:moveTo>
                    <a:pt x="0" y="195645"/>
                  </a:moveTo>
                  <a:cubicBezTo>
                    <a:pt x="0" y="87593"/>
                    <a:pt x="87593" y="0"/>
                    <a:pt x="195645" y="0"/>
                  </a:cubicBezTo>
                  <a:lnTo>
                    <a:pt x="1081300" y="0"/>
                  </a:lnTo>
                  <a:cubicBezTo>
                    <a:pt x="1189352" y="0"/>
                    <a:pt x="1276945" y="87593"/>
                    <a:pt x="1276945" y="195645"/>
                  </a:cubicBezTo>
                  <a:lnTo>
                    <a:pt x="1276945" y="978202"/>
                  </a:lnTo>
                  <a:cubicBezTo>
                    <a:pt x="1276945" y="1086254"/>
                    <a:pt x="1189352" y="1173847"/>
                    <a:pt x="1081300" y="1173847"/>
                  </a:cubicBezTo>
                  <a:lnTo>
                    <a:pt x="195645" y="1173847"/>
                  </a:lnTo>
                  <a:cubicBezTo>
                    <a:pt x="87593" y="1173847"/>
                    <a:pt x="0" y="1086254"/>
                    <a:pt x="0" y="978202"/>
                  </a:cubicBezTo>
                  <a:lnTo>
                    <a:pt x="0" y="195645"/>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10642" tIns="110642" rIns="110642" bIns="110642" numCol="1" spcCol="1270" anchor="ctr" anchorCtr="0">
              <a:noAutofit/>
            </a:bodyPr>
            <a:lstStyle/>
            <a:p>
              <a:pPr lvl="0" algn="ctr" defTabSz="622300">
                <a:lnSpc>
                  <a:spcPct val="90000"/>
                </a:lnSpc>
                <a:spcBef>
                  <a:spcPct val="0"/>
                </a:spcBef>
                <a:spcAft>
                  <a:spcPts val="0"/>
                </a:spcAft>
              </a:pPr>
              <a:r>
                <a:rPr lang="en-US" sz="1600" kern="1200" dirty="0">
                  <a:solidFill>
                    <a:schemeClr val="tx1"/>
                  </a:solidFill>
                </a:rPr>
                <a:t>1. </a:t>
              </a:r>
              <a:r>
                <a:rPr lang="en-US" sz="1600" b="1" kern="1200" dirty="0">
                  <a:solidFill>
                    <a:schemeClr val="tx1"/>
                  </a:solidFill>
                </a:rPr>
                <a:t>Experience</a:t>
              </a:r>
              <a:r>
                <a:rPr lang="en-US" sz="1600" kern="1200" dirty="0">
                  <a:solidFill>
                    <a:schemeClr val="tx1"/>
                  </a:solidFill>
                </a:rPr>
                <a:t> the activity: perform, do it</a:t>
              </a:r>
            </a:p>
          </p:txBody>
        </p:sp>
        <p:sp>
          <p:nvSpPr>
            <p:cNvPr id="11" name="Freeform 9">
              <a:extLst>
                <a:ext uri="{FF2B5EF4-FFF2-40B4-BE49-F238E27FC236}">
                  <a16:creationId xmlns:a16="http://schemas.microsoft.com/office/drawing/2014/main" id="{D566B9D8-A637-4A3D-8483-68806012A196}"/>
                </a:ext>
              </a:extLst>
            </p:cNvPr>
            <p:cNvSpPr/>
            <p:nvPr/>
          </p:nvSpPr>
          <p:spPr>
            <a:xfrm>
              <a:off x="5572893" y="1443738"/>
              <a:ext cx="3314890" cy="3314890"/>
            </a:xfrm>
            <a:custGeom>
              <a:avLst/>
              <a:gdLst/>
              <a:ahLst/>
              <a:cxnLst/>
              <a:rect l="0" t="0" r="0" b="0"/>
              <a:pathLst>
                <a:path>
                  <a:moveTo>
                    <a:pt x="2489331" y="223886"/>
                  </a:moveTo>
                  <a:arcTo wR="1657445" hR="1657445" stAng="18007582" swAng="897784"/>
                </a:path>
              </a:pathLst>
            </a:custGeom>
            <a:noFill/>
            <a:ln w="28575">
              <a:solidFill>
                <a:schemeClr val="accent4"/>
              </a:solid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0A57060C-F48A-4DE9-AEE2-32CE41EE060B}"/>
                </a:ext>
              </a:extLst>
            </p:cNvPr>
            <p:cNvSpPr/>
            <p:nvPr/>
          </p:nvSpPr>
          <p:spPr>
            <a:xfrm>
              <a:off x="7652655" y="2186074"/>
              <a:ext cx="1493538" cy="1153019"/>
            </a:xfrm>
            <a:custGeom>
              <a:avLst/>
              <a:gdLst>
                <a:gd name="connsiteX0" fmla="*/ 0 w 1332262"/>
                <a:gd name="connsiteY0" fmla="*/ 185096 h 1110551"/>
                <a:gd name="connsiteX1" fmla="*/ 185096 w 1332262"/>
                <a:gd name="connsiteY1" fmla="*/ 0 h 1110551"/>
                <a:gd name="connsiteX2" fmla="*/ 1147166 w 1332262"/>
                <a:gd name="connsiteY2" fmla="*/ 0 h 1110551"/>
                <a:gd name="connsiteX3" fmla="*/ 1332262 w 1332262"/>
                <a:gd name="connsiteY3" fmla="*/ 185096 h 1110551"/>
                <a:gd name="connsiteX4" fmla="*/ 1332262 w 1332262"/>
                <a:gd name="connsiteY4" fmla="*/ 925455 h 1110551"/>
                <a:gd name="connsiteX5" fmla="*/ 1147166 w 1332262"/>
                <a:gd name="connsiteY5" fmla="*/ 1110551 h 1110551"/>
                <a:gd name="connsiteX6" fmla="*/ 185096 w 1332262"/>
                <a:gd name="connsiteY6" fmla="*/ 1110551 h 1110551"/>
                <a:gd name="connsiteX7" fmla="*/ 0 w 1332262"/>
                <a:gd name="connsiteY7" fmla="*/ 925455 h 1110551"/>
                <a:gd name="connsiteX8" fmla="*/ 0 w 1332262"/>
                <a:gd name="connsiteY8" fmla="*/ 185096 h 111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262" h="1110551">
                  <a:moveTo>
                    <a:pt x="0" y="185096"/>
                  </a:moveTo>
                  <a:cubicBezTo>
                    <a:pt x="0" y="82870"/>
                    <a:pt x="82870" y="0"/>
                    <a:pt x="185096" y="0"/>
                  </a:cubicBezTo>
                  <a:lnTo>
                    <a:pt x="1147166" y="0"/>
                  </a:lnTo>
                  <a:cubicBezTo>
                    <a:pt x="1249392" y="0"/>
                    <a:pt x="1332262" y="82870"/>
                    <a:pt x="1332262" y="185096"/>
                  </a:cubicBezTo>
                  <a:lnTo>
                    <a:pt x="1332262" y="925455"/>
                  </a:lnTo>
                  <a:cubicBezTo>
                    <a:pt x="1332262" y="1027681"/>
                    <a:pt x="1249392" y="1110551"/>
                    <a:pt x="1147166" y="1110551"/>
                  </a:cubicBezTo>
                  <a:lnTo>
                    <a:pt x="185096" y="1110551"/>
                  </a:lnTo>
                  <a:cubicBezTo>
                    <a:pt x="82870" y="1110551"/>
                    <a:pt x="0" y="1027681"/>
                    <a:pt x="0" y="925455"/>
                  </a:cubicBezTo>
                  <a:lnTo>
                    <a:pt x="0" y="185096"/>
                  </a:lnTo>
                  <a:close/>
                </a:path>
              </a:pathLst>
            </a:custGeom>
          </p:spPr>
          <p:style>
            <a:lnRef idx="0">
              <a:schemeClr val="lt1">
                <a:hueOff val="0"/>
                <a:satOff val="0"/>
                <a:lumOff val="0"/>
                <a:alphaOff val="0"/>
              </a:schemeClr>
            </a:lnRef>
            <a:fillRef idx="3">
              <a:schemeClr val="accent4">
                <a:hueOff val="-879986"/>
                <a:satOff val="-9032"/>
                <a:lumOff val="3775"/>
                <a:alphaOff val="0"/>
              </a:schemeClr>
            </a:fillRef>
            <a:effectRef idx="3">
              <a:schemeClr val="accent4">
                <a:hueOff val="-879986"/>
                <a:satOff val="-9032"/>
                <a:lumOff val="3775"/>
                <a:alphaOff val="0"/>
              </a:schemeClr>
            </a:effectRef>
            <a:fontRef idx="minor">
              <a:schemeClr val="lt1"/>
            </a:fontRef>
          </p:style>
          <p:txBody>
            <a:bodyPr spcFirstLastPara="0" vert="horz" wrap="square" lIns="99933" tIns="99933" rIns="99933" bIns="99933" numCol="1" spcCol="1270" anchor="ctr" anchorCtr="0">
              <a:noAutofit/>
            </a:bodyPr>
            <a:lstStyle/>
            <a:p>
              <a:pPr lvl="0" algn="ctr" defTabSz="533400">
                <a:lnSpc>
                  <a:spcPct val="90000"/>
                </a:lnSpc>
                <a:spcBef>
                  <a:spcPct val="0"/>
                </a:spcBef>
                <a:spcAft>
                  <a:spcPts val="0"/>
                </a:spcAft>
              </a:pPr>
              <a:r>
                <a:rPr lang="en-US" sz="1600" kern="1200" dirty="0">
                  <a:solidFill>
                    <a:schemeClr val="tx1"/>
                  </a:solidFill>
                </a:rPr>
                <a:t>2. </a:t>
              </a:r>
            </a:p>
            <a:p>
              <a:pPr lvl="0" algn="ctr" defTabSz="533400">
                <a:lnSpc>
                  <a:spcPct val="90000"/>
                </a:lnSpc>
                <a:spcBef>
                  <a:spcPct val="0"/>
                </a:spcBef>
                <a:spcAft>
                  <a:spcPts val="0"/>
                </a:spcAft>
              </a:pPr>
              <a:r>
                <a:rPr lang="en-US" sz="1600" b="1" kern="1200" dirty="0">
                  <a:solidFill>
                    <a:schemeClr val="tx1"/>
                  </a:solidFill>
                </a:rPr>
                <a:t>Share</a:t>
              </a:r>
              <a:r>
                <a:rPr lang="en-US" sz="1600" kern="1200" dirty="0">
                  <a:solidFill>
                    <a:schemeClr val="tx1"/>
                  </a:solidFill>
                </a:rPr>
                <a:t> the results, reactions, &amp; observations openly</a:t>
              </a:r>
            </a:p>
          </p:txBody>
        </p:sp>
        <p:sp>
          <p:nvSpPr>
            <p:cNvPr id="13" name="Freeform 13">
              <a:extLst>
                <a:ext uri="{FF2B5EF4-FFF2-40B4-BE49-F238E27FC236}">
                  <a16:creationId xmlns:a16="http://schemas.microsoft.com/office/drawing/2014/main" id="{63E93D02-55C9-4FFE-A461-4967BD3CDB70}"/>
                </a:ext>
              </a:extLst>
            </p:cNvPr>
            <p:cNvSpPr/>
            <p:nvPr/>
          </p:nvSpPr>
          <p:spPr>
            <a:xfrm>
              <a:off x="5620376" y="1658210"/>
              <a:ext cx="3314890" cy="3314890"/>
            </a:xfrm>
            <a:custGeom>
              <a:avLst/>
              <a:gdLst/>
              <a:ahLst/>
              <a:cxnLst/>
              <a:rect l="0" t="0" r="0" b="0"/>
              <a:pathLst>
                <a:path>
                  <a:moveTo>
                    <a:pt x="3292425" y="1929405"/>
                  </a:moveTo>
                  <a:arcTo wR="1657445" hR="1657445" stAng="566643" swAng="979610"/>
                </a:path>
              </a:pathLst>
            </a:custGeom>
            <a:noFill/>
            <a:ln w="28575">
              <a:solidFill>
                <a:srgbClr val="1CD676"/>
              </a:solid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4" name="Freeform 15">
              <a:extLst>
                <a:ext uri="{FF2B5EF4-FFF2-40B4-BE49-F238E27FC236}">
                  <a16:creationId xmlns:a16="http://schemas.microsoft.com/office/drawing/2014/main" id="{A2551C23-1526-46A0-914D-91C07AEAE729}"/>
                </a:ext>
              </a:extLst>
            </p:cNvPr>
            <p:cNvSpPr/>
            <p:nvPr/>
          </p:nvSpPr>
          <p:spPr>
            <a:xfrm>
              <a:off x="7083255" y="4121913"/>
              <a:ext cx="1546865" cy="1176075"/>
            </a:xfrm>
            <a:custGeom>
              <a:avLst/>
              <a:gdLst>
                <a:gd name="connsiteX0" fmla="*/ 0 w 1259170"/>
                <a:gd name="connsiteY0" fmla="*/ 170397 h 1022362"/>
                <a:gd name="connsiteX1" fmla="*/ 170397 w 1259170"/>
                <a:gd name="connsiteY1" fmla="*/ 0 h 1022362"/>
                <a:gd name="connsiteX2" fmla="*/ 1088773 w 1259170"/>
                <a:gd name="connsiteY2" fmla="*/ 0 h 1022362"/>
                <a:gd name="connsiteX3" fmla="*/ 1259170 w 1259170"/>
                <a:gd name="connsiteY3" fmla="*/ 170397 h 1022362"/>
                <a:gd name="connsiteX4" fmla="*/ 1259170 w 1259170"/>
                <a:gd name="connsiteY4" fmla="*/ 851965 h 1022362"/>
                <a:gd name="connsiteX5" fmla="*/ 1088773 w 1259170"/>
                <a:gd name="connsiteY5" fmla="*/ 1022362 h 1022362"/>
                <a:gd name="connsiteX6" fmla="*/ 170397 w 1259170"/>
                <a:gd name="connsiteY6" fmla="*/ 1022362 h 1022362"/>
                <a:gd name="connsiteX7" fmla="*/ 0 w 1259170"/>
                <a:gd name="connsiteY7" fmla="*/ 851965 h 1022362"/>
                <a:gd name="connsiteX8" fmla="*/ 0 w 1259170"/>
                <a:gd name="connsiteY8" fmla="*/ 170397 h 102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170" h="1022362">
                  <a:moveTo>
                    <a:pt x="0" y="170397"/>
                  </a:moveTo>
                  <a:cubicBezTo>
                    <a:pt x="0" y="76289"/>
                    <a:pt x="76289" y="0"/>
                    <a:pt x="170397" y="0"/>
                  </a:cubicBezTo>
                  <a:lnTo>
                    <a:pt x="1088773" y="0"/>
                  </a:lnTo>
                  <a:cubicBezTo>
                    <a:pt x="1182881" y="0"/>
                    <a:pt x="1259170" y="76289"/>
                    <a:pt x="1259170" y="170397"/>
                  </a:cubicBezTo>
                  <a:lnTo>
                    <a:pt x="1259170" y="851965"/>
                  </a:lnTo>
                  <a:cubicBezTo>
                    <a:pt x="1259170" y="946073"/>
                    <a:pt x="1182881" y="1022362"/>
                    <a:pt x="1088773" y="1022362"/>
                  </a:cubicBezTo>
                  <a:lnTo>
                    <a:pt x="170397" y="1022362"/>
                  </a:lnTo>
                  <a:cubicBezTo>
                    <a:pt x="76289" y="1022362"/>
                    <a:pt x="0" y="946073"/>
                    <a:pt x="0" y="851965"/>
                  </a:cubicBezTo>
                  <a:lnTo>
                    <a:pt x="0" y="170397"/>
                  </a:lnTo>
                  <a:close/>
                </a:path>
              </a:pathLst>
            </a:custGeom>
          </p:spPr>
          <p:style>
            <a:lnRef idx="0">
              <a:schemeClr val="lt1">
                <a:hueOff val="0"/>
                <a:satOff val="0"/>
                <a:lumOff val="0"/>
                <a:alphaOff val="0"/>
              </a:schemeClr>
            </a:lnRef>
            <a:fillRef idx="3">
              <a:schemeClr val="accent4">
                <a:hueOff val="-1759972"/>
                <a:satOff val="-18065"/>
                <a:lumOff val="7550"/>
                <a:alphaOff val="0"/>
              </a:schemeClr>
            </a:fillRef>
            <a:effectRef idx="3">
              <a:schemeClr val="accent4">
                <a:hueOff val="-1759972"/>
                <a:satOff val="-18065"/>
                <a:lumOff val="7550"/>
                <a:alphaOff val="0"/>
              </a:schemeClr>
            </a:effectRef>
            <a:fontRef idx="minor">
              <a:schemeClr val="lt1"/>
            </a:fontRef>
          </p:style>
          <p:txBody>
            <a:bodyPr spcFirstLastPara="0" vert="horz" wrap="square" lIns="95628" tIns="95628" rIns="95628" bIns="95628" numCol="1" spcCol="1270" anchor="ctr" anchorCtr="0">
              <a:noAutofit/>
            </a:bodyPr>
            <a:lstStyle/>
            <a:p>
              <a:pPr lvl="0" algn="ctr" defTabSz="511175">
                <a:lnSpc>
                  <a:spcPct val="100000"/>
                </a:lnSpc>
                <a:spcBef>
                  <a:spcPct val="0"/>
                </a:spcBef>
                <a:spcAft>
                  <a:spcPts val="0"/>
                </a:spcAft>
              </a:pPr>
              <a:r>
                <a:rPr lang="en-US" sz="1400" kern="1200" dirty="0">
                  <a:solidFill>
                    <a:schemeClr val="tx1"/>
                  </a:solidFill>
                </a:rPr>
                <a:t>3. </a:t>
              </a:r>
            </a:p>
            <a:p>
              <a:pPr lvl="0" algn="ctr" defTabSz="511175">
                <a:lnSpc>
                  <a:spcPct val="90000"/>
                </a:lnSpc>
                <a:spcBef>
                  <a:spcPct val="0"/>
                </a:spcBef>
                <a:spcAft>
                  <a:spcPts val="0"/>
                </a:spcAft>
              </a:pPr>
              <a:r>
                <a:rPr lang="en-US" sz="1400" b="1" kern="1200" dirty="0">
                  <a:solidFill>
                    <a:schemeClr val="tx1"/>
                  </a:solidFill>
                </a:rPr>
                <a:t>Process </a:t>
              </a:r>
              <a:r>
                <a:rPr lang="en-US" sz="1400" kern="1200" dirty="0">
                  <a:solidFill>
                    <a:schemeClr val="tx1"/>
                  </a:solidFill>
                </a:rPr>
                <a:t>by discussing, looking, analyzing and reflecting the experience</a:t>
              </a:r>
            </a:p>
          </p:txBody>
        </p:sp>
        <p:sp>
          <p:nvSpPr>
            <p:cNvPr id="15" name="Freeform 17">
              <a:extLst>
                <a:ext uri="{FF2B5EF4-FFF2-40B4-BE49-F238E27FC236}">
                  <a16:creationId xmlns:a16="http://schemas.microsoft.com/office/drawing/2014/main" id="{1ADB06B1-CD58-43C5-A7A9-1F0768741824}"/>
                </a:ext>
              </a:extLst>
            </p:cNvPr>
            <p:cNvSpPr/>
            <p:nvPr/>
          </p:nvSpPr>
          <p:spPr>
            <a:xfrm>
              <a:off x="5315229" y="2213959"/>
              <a:ext cx="3314891" cy="3314889"/>
            </a:xfrm>
            <a:custGeom>
              <a:avLst/>
              <a:gdLst/>
              <a:ahLst/>
              <a:cxnLst/>
              <a:rect l="0" t="0" r="0" b="0"/>
              <a:pathLst>
                <a:path>
                  <a:moveTo>
                    <a:pt x="1812142" y="3307655"/>
                  </a:moveTo>
                  <a:arcTo wR="1657445" hR="1657445" stAng="5078670" swAng="865772"/>
                </a:path>
              </a:pathLst>
            </a:custGeom>
            <a:noFill/>
            <a:ln w="28575">
              <a:solidFill>
                <a:srgbClr val="2FD757"/>
              </a:solid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6" name="Freeform 18">
              <a:extLst>
                <a:ext uri="{FF2B5EF4-FFF2-40B4-BE49-F238E27FC236}">
                  <a16:creationId xmlns:a16="http://schemas.microsoft.com/office/drawing/2014/main" id="{C7AC764F-7999-44DD-9932-A3FDD7715E16}"/>
                </a:ext>
              </a:extLst>
            </p:cNvPr>
            <p:cNvSpPr/>
            <p:nvPr/>
          </p:nvSpPr>
          <p:spPr>
            <a:xfrm>
              <a:off x="4917917" y="4090690"/>
              <a:ext cx="1456876" cy="1178800"/>
            </a:xfrm>
            <a:custGeom>
              <a:avLst/>
              <a:gdLst>
                <a:gd name="connsiteX0" fmla="*/ 0 w 1277609"/>
                <a:gd name="connsiteY0" fmla="*/ 169721 h 1018303"/>
                <a:gd name="connsiteX1" fmla="*/ 169721 w 1277609"/>
                <a:gd name="connsiteY1" fmla="*/ 0 h 1018303"/>
                <a:gd name="connsiteX2" fmla="*/ 1107888 w 1277609"/>
                <a:gd name="connsiteY2" fmla="*/ 0 h 1018303"/>
                <a:gd name="connsiteX3" fmla="*/ 1277609 w 1277609"/>
                <a:gd name="connsiteY3" fmla="*/ 169721 h 1018303"/>
                <a:gd name="connsiteX4" fmla="*/ 1277609 w 1277609"/>
                <a:gd name="connsiteY4" fmla="*/ 848582 h 1018303"/>
                <a:gd name="connsiteX5" fmla="*/ 1107888 w 1277609"/>
                <a:gd name="connsiteY5" fmla="*/ 1018303 h 1018303"/>
                <a:gd name="connsiteX6" fmla="*/ 169721 w 1277609"/>
                <a:gd name="connsiteY6" fmla="*/ 1018303 h 1018303"/>
                <a:gd name="connsiteX7" fmla="*/ 0 w 1277609"/>
                <a:gd name="connsiteY7" fmla="*/ 848582 h 1018303"/>
                <a:gd name="connsiteX8" fmla="*/ 0 w 1277609"/>
                <a:gd name="connsiteY8" fmla="*/ 169721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609" h="1018303">
                  <a:moveTo>
                    <a:pt x="0" y="169721"/>
                  </a:moveTo>
                  <a:cubicBezTo>
                    <a:pt x="0" y="75987"/>
                    <a:pt x="75987" y="0"/>
                    <a:pt x="169721" y="0"/>
                  </a:cubicBezTo>
                  <a:lnTo>
                    <a:pt x="1107888" y="0"/>
                  </a:lnTo>
                  <a:cubicBezTo>
                    <a:pt x="1201622" y="0"/>
                    <a:pt x="1277609" y="75987"/>
                    <a:pt x="1277609" y="169721"/>
                  </a:cubicBezTo>
                  <a:lnTo>
                    <a:pt x="1277609" y="848582"/>
                  </a:lnTo>
                  <a:cubicBezTo>
                    <a:pt x="1277609" y="942316"/>
                    <a:pt x="1201622" y="1018303"/>
                    <a:pt x="1107888" y="1018303"/>
                  </a:cubicBezTo>
                  <a:lnTo>
                    <a:pt x="169721" y="1018303"/>
                  </a:lnTo>
                  <a:cubicBezTo>
                    <a:pt x="75987" y="1018303"/>
                    <a:pt x="0" y="942316"/>
                    <a:pt x="0" y="848582"/>
                  </a:cubicBezTo>
                  <a:lnTo>
                    <a:pt x="0" y="169721"/>
                  </a:lnTo>
                  <a:close/>
                </a:path>
              </a:pathLst>
            </a:custGeom>
          </p:spPr>
          <p:style>
            <a:lnRef idx="0">
              <a:schemeClr val="lt1">
                <a:hueOff val="0"/>
                <a:satOff val="0"/>
                <a:lumOff val="0"/>
                <a:alphaOff val="0"/>
              </a:schemeClr>
            </a:lnRef>
            <a:fillRef idx="3">
              <a:schemeClr val="accent4">
                <a:hueOff val="-2639958"/>
                <a:satOff val="-27097"/>
                <a:lumOff val="11324"/>
                <a:alphaOff val="0"/>
              </a:schemeClr>
            </a:fillRef>
            <a:effectRef idx="3">
              <a:schemeClr val="accent4">
                <a:hueOff val="-2639958"/>
                <a:satOff val="-27097"/>
                <a:lumOff val="11324"/>
                <a:alphaOff val="0"/>
              </a:schemeClr>
            </a:effectRef>
            <a:fontRef idx="minor">
              <a:schemeClr val="lt1"/>
            </a:fontRef>
          </p:style>
          <p:txBody>
            <a:bodyPr spcFirstLastPara="0" vert="horz" wrap="square" lIns="95429" tIns="95429" rIns="95429" bIns="95429" numCol="1" spcCol="1270" anchor="ctr" anchorCtr="0">
              <a:noAutofit/>
            </a:bodyPr>
            <a:lstStyle/>
            <a:p>
              <a:pPr lvl="0" algn="ctr" defTabSz="533400">
                <a:lnSpc>
                  <a:spcPct val="90000"/>
                </a:lnSpc>
                <a:spcBef>
                  <a:spcPct val="0"/>
                </a:spcBef>
                <a:spcAft>
                  <a:spcPts val="0"/>
                </a:spcAft>
              </a:pPr>
              <a:r>
                <a:rPr lang="en-US" sz="1600" kern="1200" dirty="0">
                  <a:solidFill>
                    <a:schemeClr val="tx1"/>
                  </a:solidFill>
                </a:rPr>
                <a:t>4. </a:t>
              </a:r>
              <a:r>
                <a:rPr lang="en-US" sz="1600" b="1" kern="1200" dirty="0">
                  <a:solidFill>
                    <a:schemeClr val="tx1"/>
                  </a:solidFill>
                </a:rPr>
                <a:t>Generalize </a:t>
              </a:r>
              <a:r>
                <a:rPr lang="en-US" sz="1600" kern="1200" dirty="0">
                  <a:solidFill>
                    <a:schemeClr val="tx1"/>
                  </a:solidFill>
                </a:rPr>
                <a:t>to connect the experience to real world examples</a:t>
              </a:r>
            </a:p>
          </p:txBody>
        </p:sp>
        <p:sp>
          <p:nvSpPr>
            <p:cNvPr id="17" name="Freeform 19">
              <a:extLst>
                <a:ext uri="{FF2B5EF4-FFF2-40B4-BE49-F238E27FC236}">
                  <a16:creationId xmlns:a16="http://schemas.microsoft.com/office/drawing/2014/main" id="{9298575D-6664-4060-B6AB-CB235FE0BCBD}"/>
                </a:ext>
              </a:extLst>
            </p:cNvPr>
            <p:cNvSpPr/>
            <p:nvPr/>
          </p:nvSpPr>
          <p:spPr>
            <a:xfrm>
              <a:off x="4942838" y="1612047"/>
              <a:ext cx="3314890" cy="3314890"/>
            </a:xfrm>
            <a:custGeom>
              <a:avLst/>
              <a:gdLst/>
              <a:ahLst/>
              <a:cxnLst/>
              <a:rect l="0" t="0" r="0" b="0"/>
              <a:pathLst>
                <a:path>
                  <a:moveTo>
                    <a:pt x="186479" y="2421241"/>
                  </a:moveTo>
                  <a:arcTo wR="1657445" hR="1657445" stAng="9153569" swAng="937056"/>
                </a:path>
              </a:pathLst>
            </a:custGeom>
            <a:noFill/>
            <a:ln w="28575">
              <a:solidFill>
                <a:srgbClr val="4ACF49"/>
              </a:solid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18" name="Freeform 20">
              <a:extLst>
                <a:ext uri="{FF2B5EF4-FFF2-40B4-BE49-F238E27FC236}">
                  <a16:creationId xmlns:a16="http://schemas.microsoft.com/office/drawing/2014/main" id="{81F797FD-3240-47EB-BD61-6DB8561E6751}"/>
                </a:ext>
              </a:extLst>
            </p:cNvPr>
            <p:cNvSpPr/>
            <p:nvPr/>
          </p:nvSpPr>
          <p:spPr>
            <a:xfrm>
              <a:off x="4383274" y="2144443"/>
              <a:ext cx="1494460" cy="1207297"/>
            </a:xfrm>
            <a:custGeom>
              <a:avLst/>
              <a:gdLst>
                <a:gd name="connsiteX0" fmla="*/ 0 w 1350701"/>
                <a:gd name="connsiteY0" fmla="*/ 190132 h 1140771"/>
                <a:gd name="connsiteX1" fmla="*/ 190132 w 1350701"/>
                <a:gd name="connsiteY1" fmla="*/ 0 h 1140771"/>
                <a:gd name="connsiteX2" fmla="*/ 1160569 w 1350701"/>
                <a:gd name="connsiteY2" fmla="*/ 0 h 1140771"/>
                <a:gd name="connsiteX3" fmla="*/ 1350701 w 1350701"/>
                <a:gd name="connsiteY3" fmla="*/ 190132 h 1140771"/>
                <a:gd name="connsiteX4" fmla="*/ 1350701 w 1350701"/>
                <a:gd name="connsiteY4" fmla="*/ 950639 h 1140771"/>
                <a:gd name="connsiteX5" fmla="*/ 1160569 w 1350701"/>
                <a:gd name="connsiteY5" fmla="*/ 1140771 h 1140771"/>
                <a:gd name="connsiteX6" fmla="*/ 190132 w 1350701"/>
                <a:gd name="connsiteY6" fmla="*/ 1140771 h 1140771"/>
                <a:gd name="connsiteX7" fmla="*/ 0 w 1350701"/>
                <a:gd name="connsiteY7" fmla="*/ 950639 h 1140771"/>
                <a:gd name="connsiteX8" fmla="*/ 0 w 1350701"/>
                <a:gd name="connsiteY8" fmla="*/ 190132 h 114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701" h="1140771">
                  <a:moveTo>
                    <a:pt x="0" y="190132"/>
                  </a:moveTo>
                  <a:cubicBezTo>
                    <a:pt x="0" y="85125"/>
                    <a:pt x="85125" y="0"/>
                    <a:pt x="190132" y="0"/>
                  </a:cubicBezTo>
                  <a:lnTo>
                    <a:pt x="1160569" y="0"/>
                  </a:lnTo>
                  <a:cubicBezTo>
                    <a:pt x="1265576" y="0"/>
                    <a:pt x="1350701" y="85125"/>
                    <a:pt x="1350701" y="190132"/>
                  </a:cubicBezTo>
                  <a:lnTo>
                    <a:pt x="1350701" y="950639"/>
                  </a:lnTo>
                  <a:cubicBezTo>
                    <a:pt x="1350701" y="1055646"/>
                    <a:pt x="1265576" y="1140771"/>
                    <a:pt x="1160569" y="1140771"/>
                  </a:cubicBezTo>
                  <a:lnTo>
                    <a:pt x="190132" y="1140771"/>
                  </a:lnTo>
                  <a:cubicBezTo>
                    <a:pt x="85125" y="1140771"/>
                    <a:pt x="0" y="1055646"/>
                    <a:pt x="0" y="950639"/>
                  </a:cubicBezTo>
                  <a:lnTo>
                    <a:pt x="0" y="190132"/>
                  </a:lnTo>
                  <a:close/>
                </a:path>
              </a:pathLst>
            </a:custGeom>
          </p:spPr>
          <p:style>
            <a:lnRef idx="0">
              <a:schemeClr val="lt1">
                <a:hueOff val="0"/>
                <a:satOff val="0"/>
                <a:lumOff val="0"/>
                <a:alphaOff val="0"/>
              </a:schemeClr>
            </a:lnRef>
            <a:fillRef idx="3">
              <a:schemeClr val="accent4">
                <a:hueOff val="-3519944"/>
                <a:satOff val="-36129"/>
                <a:lumOff val="15099"/>
                <a:alphaOff val="0"/>
              </a:schemeClr>
            </a:fillRef>
            <a:effectRef idx="3">
              <a:schemeClr val="accent4">
                <a:hueOff val="-3519944"/>
                <a:satOff val="-36129"/>
                <a:lumOff val="15099"/>
                <a:alphaOff val="0"/>
              </a:schemeClr>
            </a:effectRef>
            <a:fontRef idx="minor">
              <a:schemeClr val="lt1"/>
            </a:fontRef>
          </p:style>
          <p:txBody>
            <a:bodyPr spcFirstLastPara="0" vert="horz" wrap="square" lIns="101408" tIns="101408" rIns="101408" bIns="101408" numCol="1" spcCol="1270" anchor="ctr" anchorCtr="0">
              <a:noAutofit/>
            </a:bodyPr>
            <a:lstStyle/>
            <a:p>
              <a:pPr lvl="0" algn="ctr" defTabSz="533400">
                <a:lnSpc>
                  <a:spcPct val="90000"/>
                </a:lnSpc>
                <a:spcBef>
                  <a:spcPct val="0"/>
                </a:spcBef>
                <a:spcAft>
                  <a:spcPts val="0"/>
                </a:spcAft>
              </a:pPr>
              <a:r>
                <a:rPr lang="en-US" sz="1500" kern="1200" dirty="0">
                  <a:solidFill>
                    <a:schemeClr val="tx1"/>
                  </a:solidFill>
                </a:rPr>
                <a:t>5. </a:t>
              </a:r>
            </a:p>
            <a:p>
              <a:pPr lvl="0" algn="ctr" defTabSz="533400">
                <a:lnSpc>
                  <a:spcPct val="90000"/>
                </a:lnSpc>
                <a:spcBef>
                  <a:spcPct val="0"/>
                </a:spcBef>
                <a:spcAft>
                  <a:spcPts val="0"/>
                </a:spcAft>
              </a:pPr>
              <a:r>
                <a:rPr lang="en-US" sz="1500" b="1" kern="1200" dirty="0">
                  <a:solidFill>
                    <a:schemeClr val="tx1"/>
                  </a:solidFill>
                </a:rPr>
                <a:t>Apply</a:t>
              </a:r>
              <a:r>
                <a:rPr lang="en-US" sz="1500" kern="1200" dirty="0">
                  <a:solidFill>
                    <a:schemeClr val="tx1"/>
                  </a:solidFill>
                </a:rPr>
                <a:t> what was learned to a similar or different situation; practice</a:t>
              </a:r>
            </a:p>
          </p:txBody>
        </p:sp>
        <p:sp>
          <p:nvSpPr>
            <p:cNvPr id="19" name="Freeform 21">
              <a:extLst>
                <a:ext uri="{FF2B5EF4-FFF2-40B4-BE49-F238E27FC236}">
                  <a16:creationId xmlns:a16="http://schemas.microsoft.com/office/drawing/2014/main" id="{10596C37-1B96-493B-8733-C62A74F0C91C}"/>
                </a:ext>
              </a:extLst>
            </p:cNvPr>
            <p:cNvSpPr/>
            <p:nvPr/>
          </p:nvSpPr>
          <p:spPr>
            <a:xfrm>
              <a:off x="4853203" y="1420656"/>
              <a:ext cx="3314890" cy="3314890"/>
            </a:xfrm>
            <a:custGeom>
              <a:avLst/>
              <a:gdLst/>
              <a:ahLst/>
              <a:cxnLst/>
              <a:rect l="0" t="0" r="0" b="0"/>
              <a:pathLst>
                <a:path>
                  <a:moveTo>
                    <a:pt x="515061" y="456576"/>
                  </a:moveTo>
                  <a:arcTo wR="1657445" hR="1657445" stAng="13585784" swAng="1052069"/>
                </a:path>
              </a:pathLst>
            </a:custGeom>
            <a:noFill/>
            <a:ln w="28575">
              <a:solidFill>
                <a:schemeClr val="accent5">
                  <a:lumMod val="75000"/>
                </a:schemeClr>
              </a:solidFill>
              <a:tailEnd type="arrow"/>
            </a:ln>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sz="2400" dirty="0"/>
            </a:p>
          </p:txBody>
        </p:sp>
      </p:grpSp>
      <p:grpSp>
        <p:nvGrpSpPr>
          <p:cNvPr id="20" name="Group 19">
            <a:extLst>
              <a:ext uri="{FF2B5EF4-FFF2-40B4-BE49-F238E27FC236}">
                <a16:creationId xmlns:a16="http://schemas.microsoft.com/office/drawing/2014/main" id="{A7EC347E-E929-4DB6-8EE5-EFAEE353A59F}"/>
              </a:ext>
            </a:extLst>
          </p:cNvPr>
          <p:cNvGrpSpPr/>
          <p:nvPr/>
        </p:nvGrpSpPr>
        <p:grpSpPr>
          <a:xfrm>
            <a:off x="7441290" y="1775986"/>
            <a:ext cx="2296983" cy="3242198"/>
            <a:chOff x="5809236" y="2248282"/>
            <a:chExt cx="1928351" cy="2996928"/>
          </a:xfrm>
        </p:grpSpPr>
        <p:cxnSp>
          <p:nvCxnSpPr>
            <p:cNvPr id="21" name="Straight Connector 20">
              <a:extLst>
                <a:ext uri="{FF2B5EF4-FFF2-40B4-BE49-F238E27FC236}">
                  <a16:creationId xmlns:a16="http://schemas.microsoft.com/office/drawing/2014/main" id="{79722574-86EB-4257-AF06-6BF772161862}"/>
                </a:ext>
              </a:extLst>
            </p:cNvPr>
            <p:cNvCxnSpPr>
              <a:cxnSpLocks/>
            </p:cNvCxnSpPr>
            <p:nvPr/>
          </p:nvCxnSpPr>
          <p:spPr>
            <a:xfrm>
              <a:off x="6770879" y="4135821"/>
              <a:ext cx="0" cy="1109389"/>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BF20B469-3614-4609-A3FA-39F0994E42B4}"/>
                </a:ext>
              </a:extLst>
            </p:cNvPr>
            <p:cNvCxnSpPr/>
            <p:nvPr/>
          </p:nvCxnSpPr>
          <p:spPr>
            <a:xfrm flipV="1">
              <a:off x="7223522" y="2290990"/>
              <a:ext cx="381000" cy="87750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FE278CC-A389-4E3E-B1BF-F907FF89AA01}"/>
                </a:ext>
              </a:extLst>
            </p:cNvPr>
            <p:cNvCxnSpPr>
              <a:stCxn id="26" idx="0"/>
            </p:cNvCxnSpPr>
            <p:nvPr/>
          </p:nvCxnSpPr>
          <p:spPr>
            <a:xfrm flipH="1" flipV="1">
              <a:off x="5809236" y="2290990"/>
              <a:ext cx="505934" cy="890551"/>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E5CB9F0A-A333-40E1-B1BC-3E3F1ACA619D}"/>
                </a:ext>
              </a:extLst>
            </p:cNvPr>
            <p:cNvGrpSpPr/>
            <p:nvPr/>
          </p:nvGrpSpPr>
          <p:grpSpPr>
            <a:xfrm>
              <a:off x="5848540" y="2248282"/>
              <a:ext cx="1889047" cy="1866518"/>
              <a:chOff x="5848540" y="2248282"/>
              <a:chExt cx="1889047" cy="1866518"/>
            </a:xfrm>
          </p:grpSpPr>
          <p:sp>
            <p:nvSpPr>
              <p:cNvPr id="26" name="Freeform 28">
                <a:extLst>
                  <a:ext uri="{FF2B5EF4-FFF2-40B4-BE49-F238E27FC236}">
                    <a16:creationId xmlns:a16="http://schemas.microsoft.com/office/drawing/2014/main" id="{65155CE7-09DF-4FFD-940B-AEF8E4C6749D}"/>
                  </a:ext>
                </a:extLst>
              </p:cNvPr>
              <p:cNvSpPr/>
              <p:nvPr/>
            </p:nvSpPr>
            <p:spPr>
              <a:xfrm>
                <a:off x="6315170" y="2248282"/>
                <a:ext cx="933259" cy="933259"/>
              </a:xfrm>
              <a:custGeom>
                <a:avLst/>
                <a:gdLst>
                  <a:gd name="connsiteX0" fmla="*/ 0 w 933259"/>
                  <a:gd name="connsiteY0" fmla="*/ 933259 h 933259"/>
                  <a:gd name="connsiteX1" fmla="*/ 466630 w 933259"/>
                  <a:gd name="connsiteY1" fmla="*/ 0 h 933259"/>
                  <a:gd name="connsiteX2" fmla="*/ 933259 w 933259"/>
                  <a:gd name="connsiteY2" fmla="*/ 933259 h 933259"/>
                  <a:gd name="connsiteX3" fmla="*/ 0 w 933259"/>
                  <a:gd name="connsiteY3" fmla="*/ 933259 h 933259"/>
                </a:gdLst>
                <a:ahLst/>
                <a:cxnLst>
                  <a:cxn ang="0">
                    <a:pos x="connsiteX0" y="connsiteY0"/>
                  </a:cxn>
                  <a:cxn ang="0">
                    <a:pos x="connsiteX1" y="connsiteY1"/>
                  </a:cxn>
                  <a:cxn ang="0">
                    <a:pos x="connsiteX2" y="connsiteY2"/>
                  </a:cxn>
                  <a:cxn ang="0">
                    <a:pos x="connsiteX3" y="connsiteY3"/>
                  </a:cxn>
                </a:cxnLst>
                <a:rect l="l" t="t" r="r" b="b"/>
                <a:pathLst>
                  <a:path w="933259" h="933259">
                    <a:moveTo>
                      <a:pt x="0" y="933259"/>
                    </a:moveTo>
                    <a:lnTo>
                      <a:pt x="466630" y="0"/>
                    </a:lnTo>
                    <a:lnTo>
                      <a:pt x="933259" y="933259"/>
                    </a:lnTo>
                    <a:lnTo>
                      <a:pt x="0" y="933259"/>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txBody>
              <a:bodyPr spcFirstLastPara="0" vert="horz" wrap="square" lIns="275225" tIns="508540" rIns="275225" bIns="41910" numCol="1" spcCol="1270" anchor="ctr" anchorCtr="0">
                <a:noAutofit/>
              </a:bodyPr>
              <a:lstStyle/>
              <a:p>
                <a:pPr lvl="0" algn="ctr" defTabSz="488950">
                  <a:lnSpc>
                    <a:spcPct val="90000"/>
                  </a:lnSpc>
                  <a:spcBef>
                    <a:spcPct val="0"/>
                  </a:spcBef>
                  <a:spcAft>
                    <a:spcPct val="35000"/>
                  </a:spcAft>
                </a:pPr>
                <a:r>
                  <a:rPr lang="en-US" sz="1600" b="1" kern="1200" dirty="0">
                    <a:solidFill>
                      <a:schemeClr val="tx1"/>
                    </a:solidFill>
                  </a:rPr>
                  <a:t>Do</a:t>
                </a:r>
                <a:endParaRPr lang="en-US" sz="1000" b="1" kern="1200" dirty="0">
                  <a:solidFill>
                    <a:schemeClr val="tx1"/>
                  </a:solidFill>
                </a:endParaRPr>
              </a:p>
            </p:txBody>
          </p:sp>
          <p:sp>
            <p:nvSpPr>
              <p:cNvPr id="27" name="Freeform 29">
                <a:extLst>
                  <a:ext uri="{FF2B5EF4-FFF2-40B4-BE49-F238E27FC236}">
                    <a16:creationId xmlns:a16="http://schemas.microsoft.com/office/drawing/2014/main" id="{55CA02AF-D5B3-4EDB-BA4A-F48797F3FDC0}"/>
                  </a:ext>
                </a:extLst>
              </p:cNvPr>
              <p:cNvSpPr/>
              <p:nvPr/>
            </p:nvSpPr>
            <p:spPr>
              <a:xfrm>
                <a:off x="5848540" y="3181541"/>
                <a:ext cx="933259" cy="933259"/>
              </a:xfrm>
              <a:custGeom>
                <a:avLst/>
                <a:gdLst>
                  <a:gd name="connsiteX0" fmla="*/ 0 w 933259"/>
                  <a:gd name="connsiteY0" fmla="*/ 933259 h 933259"/>
                  <a:gd name="connsiteX1" fmla="*/ 466630 w 933259"/>
                  <a:gd name="connsiteY1" fmla="*/ 0 h 933259"/>
                  <a:gd name="connsiteX2" fmla="*/ 933259 w 933259"/>
                  <a:gd name="connsiteY2" fmla="*/ 933259 h 933259"/>
                  <a:gd name="connsiteX3" fmla="*/ 0 w 933259"/>
                  <a:gd name="connsiteY3" fmla="*/ 933259 h 933259"/>
                </a:gdLst>
                <a:ahLst/>
                <a:cxnLst>
                  <a:cxn ang="0">
                    <a:pos x="connsiteX0" y="connsiteY0"/>
                  </a:cxn>
                  <a:cxn ang="0">
                    <a:pos x="connsiteX1" y="connsiteY1"/>
                  </a:cxn>
                  <a:cxn ang="0">
                    <a:pos x="connsiteX2" y="connsiteY2"/>
                  </a:cxn>
                  <a:cxn ang="0">
                    <a:pos x="connsiteX3" y="connsiteY3"/>
                  </a:cxn>
                </a:cxnLst>
                <a:rect l="l" t="t" r="r" b="b"/>
                <a:pathLst>
                  <a:path w="933259" h="933259">
                    <a:moveTo>
                      <a:pt x="0" y="933259"/>
                    </a:moveTo>
                    <a:lnTo>
                      <a:pt x="466630" y="0"/>
                    </a:lnTo>
                    <a:lnTo>
                      <a:pt x="933259" y="933259"/>
                    </a:lnTo>
                    <a:lnTo>
                      <a:pt x="0" y="933259"/>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shade val="50000"/>
                  <a:hueOff val="357918"/>
                  <a:satOff val="-21360"/>
                  <a:lumOff val="27012"/>
                  <a:alphaOff val="0"/>
                </a:schemeClr>
              </a:fillRef>
              <a:effectRef idx="0">
                <a:schemeClr val="accent2">
                  <a:shade val="50000"/>
                  <a:hueOff val="357918"/>
                  <a:satOff val="-21360"/>
                  <a:lumOff val="27012"/>
                  <a:alphaOff val="0"/>
                </a:schemeClr>
              </a:effectRef>
              <a:fontRef idx="minor">
                <a:schemeClr val="lt1"/>
              </a:fontRef>
            </p:style>
            <p:txBody>
              <a:bodyPr spcFirstLastPara="0" vert="horz" wrap="square" lIns="275225" tIns="508540" rIns="275225" bIns="41910" numCol="1" spcCol="1270" anchor="ctr" anchorCtr="0">
                <a:noAutofit/>
              </a:bodyPr>
              <a:lstStyle/>
              <a:p>
                <a:pPr lvl="0" algn="ctr" defTabSz="488950">
                  <a:lnSpc>
                    <a:spcPct val="90000"/>
                  </a:lnSpc>
                  <a:spcBef>
                    <a:spcPct val="0"/>
                  </a:spcBef>
                  <a:spcAft>
                    <a:spcPct val="35000"/>
                  </a:spcAft>
                </a:pPr>
                <a:r>
                  <a:rPr lang="en-US" sz="1600" b="1" kern="1200" dirty="0">
                    <a:solidFill>
                      <a:schemeClr val="tx1"/>
                    </a:solidFill>
                  </a:rPr>
                  <a:t>Apply</a:t>
                </a:r>
                <a:endParaRPr lang="en-US" sz="1000" b="1" kern="1200" dirty="0">
                  <a:solidFill>
                    <a:schemeClr val="tx1"/>
                  </a:solidFill>
                </a:endParaRPr>
              </a:p>
            </p:txBody>
          </p:sp>
          <p:sp>
            <p:nvSpPr>
              <p:cNvPr id="28" name="Freeform 30">
                <a:extLst>
                  <a:ext uri="{FF2B5EF4-FFF2-40B4-BE49-F238E27FC236}">
                    <a16:creationId xmlns:a16="http://schemas.microsoft.com/office/drawing/2014/main" id="{9EDFC78A-CF35-4AF8-A316-0E4CB28489FE}"/>
                  </a:ext>
                </a:extLst>
              </p:cNvPr>
              <p:cNvSpPr/>
              <p:nvPr/>
            </p:nvSpPr>
            <p:spPr>
              <a:xfrm rot="21600000">
                <a:off x="6315170" y="3181540"/>
                <a:ext cx="933260" cy="933260"/>
              </a:xfrm>
              <a:custGeom>
                <a:avLst/>
                <a:gdLst>
                  <a:gd name="connsiteX0" fmla="*/ 0 w 933259"/>
                  <a:gd name="connsiteY0" fmla="*/ 933259 h 933259"/>
                  <a:gd name="connsiteX1" fmla="*/ 466630 w 933259"/>
                  <a:gd name="connsiteY1" fmla="*/ 0 h 933259"/>
                  <a:gd name="connsiteX2" fmla="*/ 933259 w 933259"/>
                  <a:gd name="connsiteY2" fmla="*/ 933259 h 933259"/>
                  <a:gd name="connsiteX3" fmla="*/ 0 w 933259"/>
                  <a:gd name="connsiteY3" fmla="*/ 933259 h 933259"/>
                </a:gdLst>
                <a:ahLst/>
                <a:cxnLst>
                  <a:cxn ang="0">
                    <a:pos x="connsiteX0" y="connsiteY0"/>
                  </a:cxn>
                  <a:cxn ang="0">
                    <a:pos x="connsiteX1" y="connsiteY1"/>
                  </a:cxn>
                  <a:cxn ang="0">
                    <a:pos x="connsiteX2" y="connsiteY2"/>
                  </a:cxn>
                  <a:cxn ang="0">
                    <a:pos x="connsiteX3" y="connsiteY3"/>
                  </a:cxn>
                </a:cxnLst>
                <a:rect l="l" t="t" r="r" b="b"/>
                <a:pathLst>
                  <a:path w="933259" h="933259">
                    <a:moveTo>
                      <a:pt x="933259" y="0"/>
                    </a:moveTo>
                    <a:lnTo>
                      <a:pt x="466629" y="933259"/>
                    </a:lnTo>
                    <a:lnTo>
                      <a:pt x="0" y="0"/>
                    </a:lnTo>
                    <a:lnTo>
                      <a:pt x="933259"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shade val="50000"/>
                  <a:hueOff val="715835"/>
                  <a:satOff val="-42720"/>
                  <a:lumOff val="54024"/>
                  <a:alphaOff val="0"/>
                </a:schemeClr>
              </a:fillRef>
              <a:effectRef idx="0">
                <a:schemeClr val="accent2">
                  <a:shade val="50000"/>
                  <a:hueOff val="715835"/>
                  <a:satOff val="-42720"/>
                  <a:lumOff val="54024"/>
                  <a:alphaOff val="0"/>
                </a:schemeClr>
              </a:effectRef>
              <a:fontRef idx="minor">
                <a:schemeClr val="lt1"/>
              </a:fontRef>
            </p:style>
            <p:txBody>
              <a:bodyPr spcFirstLastPara="0" vert="horz" wrap="square" lIns="275225" tIns="41911" rIns="275226" bIns="508540" numCol="1" spcCol="1270" anchor="ctr" anchorCtr="0">
                <a:noAutofit/>
              </a:bodyPr>
              <a:lstStyle/>
              <a:p>
                <a:pPr lvl="0" algn="ctr" defTabSz="488950">
                  <a:lnSpc>
                    <a:spcPct val="90000"/>
                  </a:lnSpc>
                  <a:spcBef>
                    <a:spcPct val="0"/>
                  </a:spcBef>
                  <a:spcAft>
                    <a:spcPct val="35000"/>
                  </a:spcAft>
                </a:pPr>
                <a:endParaRPr lang="en-US" sz="1000" kern="1200" dirty="0"/>
              </a:p>
            </p:txBody>
          </p:sp>
          <p:sp>
            <p:nvSpPr>
              <p:cNvPr id="30" name="Freeform 31">
                <a:extLst>
                  <a:ext uri="{FF2B5EF4-FFF2-40B4-BE49-F238E27FC236}">
                    <a16:creationId xmlns:a16="http://schemas.microsoft.com/office/drawing/2014/main" id="{1A630DD1-9106-4AB3-9F1A-EC61384E0077}"/>
                  </a:ext>
                </a:extLst>
              </p:cNvPr>
              <p:cNvSpPr/>
              <p:nvPr/>
            </p:nvSpPr>
            <p:spPr>
              <a:xfrm>
                <a:off x="6781800" y="3181541"/>
                <a:ext cx="955787" cy="933259"/>
              </a:xfrm>
              <a:custGeom>
                <a:avLst/>
                <a:gdLst>
                  <a:gd name="connsiteX0" fmla="*/ 0 w 933259"/>
                  <a:gd name="connsiteY0" fmla="*/ 933259 h 933259"/>
                  <a:gd name="connsiteX1" fmla="*/ 466630 w 933259"/>
                  <a:gd name="connsiteY1" fmla="*/ 0 h 933259"/>
                  <a:gd name="connsiteX2" fmla="*/ 933259 w 933259"/>
                  <a:gd name="connsiteY2" fmla="*/ 933259 h 933259"/>
                  <a:gd name="connsiteX3" fmla="*/ 0 w 933259"/>
                  <a:gd name="connsiteY3" fmla="*/ 933259 h 933259"/>
                </a:gdLst>
                <a:ahLst/>
                <a:cxnLst>
                  <a:cxn ang="0">
                    <a:pos x="connsiteX0" y="connsiteY0"/>
                  </a:cxn>
                  <a:cxn ang="0">
                    <a:pos x="connsiteX1" y="connsiteY1"/>
                  </a:cxn>
                  <a:cxn ang="0">
                    <a:pos x="connsiteX2" y="connsiteY2"/>
                  </a:cxn>
                  <a:cxn ang="0">
                    <a:pos x="connsiteX3" y="connsiteY3"/>
                  </a:cxn>
                </a:cxnLst>
                <a:rect l="l" t="t" r="r" b="b"/>
                <a:pathLst>
                  <a:path w="933259" h="933259">
                    <a:moveTo>
                      <a:pt x="0" y="933259"/>
                    </a:moveTo>
                    <a:lnTo>
                      <a:pt x="466630" y="0"/>
                    </a:lnTo>
                    <a:lnTo>
                      <a:pt x="933259" y="933259"/>
                    </a:lnTo>
                    <a:lnTo>
                      <a:pt x="0" y="933259"/>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shade val="50000"/>
                  <a:hueOff val="357918"/>
                  <a:satOff val="-21360"/>
                  <a:lumOff val="27012"/>
                  <a:alphaOff val="0"/>
                </a:schemeClr>
              </a:fillRef>
              <a:effectRef idx="0">
                <a:schemeClr val="accent2">
                  <a:shade val="50000"/>
                  <a:hueOff val="357918"/>
                  <a:satOff val="-21360"/>
                  <a:lumOff val="27012"/>
                  <a:alphaOff val="0"/>
                </a:schemeClr>
              </a:effectRef>
              <a:fontRef idx="minor">
                <a:schemeClr val="lt1"/>
              </a:fontRef>
            </p:style>
            <p:txBody>
              <a:bodyPr spcFirstLastPara="0" vert="horz" wrap="square" lIns="267605" tIns="500920" rIns="267605" bIns="34290" numCol="1" spcCol="1270" anchor="ctr" anchorCtr="0">
                <a:noAutofit/>
              </a:bodyPr>
              <a:lstStyle/>
              <a:p>
                <a:pPr lvl="0" algn="ctr" defTabSz="400050">
                  <a:lnSpc>
                    <a:spcPct val="90000"/>
                  </a:lnSpc>
                  <a:spcBef>
                    <a:spcPct val="0"/>
                  </a:spcBef>
                  <a:spcAft>
                    <a:spcPct val="35000"/>
                  </a:spcAft>
                </a:pPr>
                <a:r>
                  <a:rPr lang="en-US" sz="1600" b="1" kern="1200" dirty="0">
                    <a:solidFill>
                      <a:schemeClr val="tx1"/>
                    </a:solidFill>
                  </a:rPr>
                  <a:t>Reflect</a:t>
                </a:r>
                <a:endParaRPr lang="en-US" sz="700" b="1" kern="1200" dirty="0">
                  <a:solidFill>
                    <a:schemeClr val="tx1"/>
                  </a:solidFill>
                </a:endParaRPr>
              </a:p>
            </p:txBody>
          </p:sp>
        </p:grpSp>
        <p:pic>
          <p:nvPicPr>
            <p:cNvPr id="25" name="Picture 24">
              <a:extLst>
                <a:ext uri="{FF2B5EF4-FFF2-40B4-BE49-F238E27FC236}">
                  <a16:creationId xmlns:a16="http://schemas.microsoft.com/office/drawing/2014/main" id="{CFB0A1AF-9AD6-40AE-AFB2-8DDA49F4F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033" y="3279010"/>
              <a:ext cx="435493" cy="454790"/>
            </a:xfrm>
            <a:prstGeom prst="rect">
              <a:avLst/>
            </a:prstGeom>
          </p:spPr>
        </p:pic>
      </p:grpSp>
      <p:sp>
        <p:nvSpPr>
          <p:cNvPr id="31" name="TextBox 30">
            <a:extLst>
              <a:ext uri="{FF2B5EF4-FFF2-40B4-BE49-F238E27FC236}">
                <a16:creationId xmlns:a16="http://schemas.microsoft.com/office/drawing/2014/main" id="{A865563B-B1AC-4624-8F2C-031D700DAA6E}"/>
              </a:ext>
            </a:extLst>
          </p:cNvPr>
          <p:cNvSpPr txBox="1"/>
          <p:nvPr/>
        </p:nvSpPr>
        <p:spPr>
          <a:xfrm>
            <a:off x="791700" y="1078043"/>
            <a:ext cx="5312857" cy="369332"/>
          </a:xfrm>
          <a:prstGeom prst="rect">
            <a:avLst/>
          </a:prstGeom>
          <a:noFill/>
        </p:spPr>
        <p:txBody>
          <a:bodyPr wrap="square">
            <a:spAutoFit/>
          </a:bodyPr>
          <a:lstStyle/>
          <a:p>
            <a:r>
              <a:rPr lang="en-US" dirty="0">
                <a:latin typeface="Roboto Thin" panose="02000000000000000000" pitchFamily="2" charset="0"/>
                <a:ea typeface="Roboto Thin" panose="02000000000000000000" pitchFamily="2" charset="0"/>
              </a:rPr>
              <a:t>Developed by Kolb (1984) and modified by 4-H</a:t>
            </a:r>
          </a:p>
        </p:txBody>
      </p:sp>
      <p:pic>
        <p:nvPicPr>
          <p:cNvPr id="3" name="Picture 2">
            <a:extLst>
              <a:ext uri="{FF2B5EF4-FFF2-40B4-BE49-F238E27FC236}">
                <a16:creationId xmlns:a16="http://schemas.microsoft.com/office/drawing/2014/main" id="{5130B9DE-B7E0-41F7-82FB-3AE8B28CD0D8}"/>
              </a:ext>
            </a:extLst>
          </p:cNvPr>
          <p:cNvPicPr>
            <a:picLocks noChangeAspect="1"/>
          </p:cNvPicPr>
          <p:nvPr/>
        </p:nvPicPr>
        <p:blipFill>
          <a:blip r:embed="rId4"/>
          <a:stretch>
            <a:fillRect/>
          </a:stretch>
        </p:blipFill>
        <p:spPr>
          <a:xfrm>
            <a:off x="1746388" y="1959674"/>
            <a:ext cx="2580009" cy="33203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2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olortargetlifeskills"/>
          <p:cNvPicPr>
            <a:picLocks noChangeAspect="1" noChangeArrowheads="1"/>
          </p:cNvPicPr>
          <p:nvPr/>
        </p:nvPicPr>
        <p:blipFill>
          <a:blip r:embed="rId3">
            <a:extLst>
              <a:ext uri="{28A0092B-C50C-407E-A947-70E740481C1C}">
                <a14:useLocalDpi xmlns:a14="http://schemas.microsoft.com/office/drawing/2010/main" val="0"/>
              </a:ext>
            </a:extLst>
          </a:blip>
          <a:srcRect l="23897" t="3922" r="1810" b="5429"/>
          <a:stretch>
            <a:fillRect/>
          </a:stretch>
        </p:blipFill>
        <p:spPr bwMode="auto">
          <a:xfrm>
            <a:off x="0" y="0"/>
            <a:ext cx="9144000" cy="6858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BFAFBF8-F6D1-42D5-AB77-9B3774743891}"/>
              </a:ext>
            </a:extLst>
          </p:cNvPr>
          <p:cNvSpPr txBox="1"/>
          <p:nvPr/>
        </p:nvSpPr>
        <p:spPr>
          <a:xfrm>
            <a:off x="9144000" y="746554"/>
            <a:ext cx="2768958" cy="5416868"/>
          </a:xfrm>
          <a:prstGeom prst="rect">
            <a:avLst/>
          </a:prstGeom>
          <a:noFill/>
        </p:spPr>
        <p:txBody>
          <a:bodyPr wrap="square">
            <a:spAutoFit/>
          </a:bodyPr>
          <a:lstStyle/>
          <a:p>
            <a:pPr marL="292100" indent="-292100">
              <a:spcAft>
                <a:spcPts val="300"/>
              </a:spcAft>
              <a:buClr>
                <a:srgbClr val="00B050"/>
              </a:buClr>
              <a:buFont typeface="Wingdings" panose="05000000000000000000" pitchFamily="2" charset="2"/>
              <a:buChar char="§"/>
            </a:pPr>
            <a:r>
              <a:rPr lang="en-US" sz="1400" b="1" dirty="0">
                <a:latin typeface="Roboto" panose="02000000000000000000" pitchFamily="2" charset="0"/>
                <a:ea typeface="Roboto" panose="02000000000000000000" pitchFamily="2" charset="0"/>
              </a:rPr>
              <a:t>Goal Setting </a:t>
            </a:r>
            <a:r>
              <a:rPr lang="en-US" sz="1400" dirty="0">
                <a:latin typeface="Roboto" panose="02000000000000000000" pitchFamily="2" charset="0"/>
                <a:ea typeface="Roboto" panose="02000000000000000000" pitchFamily="2" charset="0"/>
              </a:rPr>
              <a:t>– deciding on the purpose or desired result; something to work toward. </a:t>
            </a:r>
            <a:r>
              <a:rPr lang="en-US" sz="1400" b="1" dirty="0">
                <a:solidFill>
                  <a:srgbClr val="00B050"/>
                </a:solidFill>
                <a:latin typeface="Roboto" panose="02000000000000000000" pitchFamily="2" charset="0"/>
                <a:ea typeface="Roboto" panose="02000000000000000000" pitchFamily="2" charset="0"/>
              </a:rPr>
              <a:t>HEAD</a:t>
            </a:r>
          </a:p>
          <a:p>
            <a:pPr marL="292100" indent="-292100">
              <a:spcAft>
                <a:spcPts val="300"/>
              </a:spcAft>
              <a:buClr>
                <a:srgbClr val="00B050"/>
              </a:buClr>
              <a:buFont typeface="Wingdings" panose="05000000000000000000" pitchFamily="2" charset="2"/>
              <a:buChar char="§"/>
            </a:pPr>
            <a:r>
              <a:rPr lang="en-US" sz="1400" b="1" kern="1400" dirty="0">
                <a:ln>
                  <a:noFill/>
                </a:ln>
                <a:solidFill>
                  <a:srgbClr val="000000"/>
                </a:solidFill>
                <a:effectLst/>
                <a:latin typeface="Roboto" panose="02000000000000000000" pitchFamily="2" charset="0"/>
                <a:ea typeface="Roboto" panose="02000000000000000000" pitchFamily="2" charset="0"/>
              </a:rPr>
              <a:t>Communication</a:t>
            </a:r>
            <a:r>
              <a:rPr lang="en-US" sz="1400" kern="1400" dirty="0">
                <a:ln>
                  <a:noFill/>
                </a:ln>
                <a:solidFill>
                  <a:srgbClr val="000000"/>
                </a:solidFill>
                <a:effectLst/>
                <a:latin typeface="Roboto" panose="02000000000000000000" pitchFamily="2" charset="0"/>
                <a:ea typeface="Roboto" panose="02000000000000000000" pitchFamily="2" charset="0"/>
              </a:rPr>
              <a:t> — exchange of thoughts, information or messages between individuals; sending and receiving information using speech, writing, gestures and artistic expression. </a:t>
            </a:r>
            <a:r>
              <a:rPr lang="en-US" sz="1400" b="1" kern="1400" dirty="0">
                <a:ln>
                  <a:noFill/>
                </a:ln>
                <a:solidFill>
                  <a:srgbClr val="00B050"/>
                </a:solidFill>
                <a:effectLst/>
                <a:latin typeface="Roboto" panose="02000000000000000000" pitchFamily="2" charset="0"/>
                <a:ea typeface="Roboto" panose="02000000000000000000" pitchFamily="2" charset="0"/>
              </a:rPr>
              <a:t>HEART</a:t>
            </a:r>
          </a:p>
          <a:p>
            <a:pPr marL="292100" indent="-292100">
              <a:spcAft>
                <a:spcPts val="300"/>
              </a:spcAft>
              <a:buClr>
                <a:srgbClr val="00B050"/>
              </a:buClr>
              <a:buFont typeface="Wingdings" panose="05000000000000000000" pitchFamily="2" charset="2"/>
              <a:buChar char="§"/>
            </a:pPr>
            <a:r>
              <a:rPr lang="en-US" sz="1400" b="1" kern="1400" dirty="0">
                <a:ln>
                  <a:noFill/>
                </a:ln>
                <a:solidFill>
                  <a:srgbClr val="000000"/>
                </a:solidFill>
                <a:effectLst/>
                <a:latin typeface="Roboto" panose="02000000000000000000" pitchFamily="2" charset="0"/>
                <a:ea typeface="Roboto" panose="02000000000000000000" pitchFamily="2" charset="0"/>
              </a:rPr>
              <a:t>Self-motivation</a:t>
            </a:r>
            <a:r>
              <a:rPr lang="en-US" sz="1400" kern="1400" dirty="0">
                <a:ln>
                  <a:noFill/>
                </a:ln>
                <a:solidFill>
                  <a:srgbClr val="000000"/>
                </a:solidFill>
                <a:effectLst/>
                <a:latin typeface="Roboto" panose="02000000000000000000" pitchFamily="2" charset="0"/>
                <a:ea typeface="Roboto" panose="02000000000000000000" pitchFamily="2" charset="0"/>
              </a:rPr>
              <a:t> — able to make the needed effort to carry out a task or a plan; personal will to take action. </a:t>
            </a:r>
            <a:r>
              <a:rPr lang="en-US" sz="1400" b="1" kern="1400" dirty="0">
                <a:solidFill>
                  <a:srgbClr val="00B050"/>
                </a:solidFill>
                <a:latin typeface="Roboto" panose="02000000000000000000" pitchFamily="2" charset="0"/>
                <a:ea typeface="Roboto" panose="02000000000000000000" pitchFamily="2" charset="0"/>
              </a:rPr>
              <a:t>HANDS</a:t>
            </a:r>
            <a:endParaRPr lang="en-US" sz="1400" b="1" kern="1400" dirty="0">
              <a:ln>
                <a:noFill/>
              </a:ln>
              <a:solidFill>
                <a:srgbClr val="00B050"/>
              </a:solidFill>
              <a:effectLst/>
              <a:latin typeface="Roboto" panose="02000000000000000000" pitchFamily="2" charset="0"/>
              <a:ea typeface="Roboto" panose="02000000000000000000" pitchFamily="2" charset="0"/>
            </a:endParaRPr>
          </a:p>
          <a:p>
            <a:pPr marL="292100" indent="-292100">
              <a:spcAft>
                <a:spcPts val="300"/>
              </a:spcAft>
              <a:buClr>
                <a:srgbClr val="00B050"/>
              </a:buClr>
              <a:buFont typeface="Wingdings" panose="05000000000000000000" pitchFamily="2" charset="2"/>
              <a:buChar char="§"/>
            </a:pPr>
            <a:r>
              <a:rPr lang="en-US" sz="1400" b="1" kern="1400" dirty="0">
                <a:ln>
                  <a:noFill/>
                </a:ln>
                <a:solidFill>
                  <a:srgbClr val="000000"/>
                </a:solidFill>
                <a:effectLst/>
                <a:latin typeface="Roboto" panose="02000000000000000000" pitchFamily="2" charset="0"/>
                <a:ea typeface="Roboto" panose="02000000000000000000" pitchFamily="2" charset="0"/>
              </a:rPr>
              <a:t>Self-responsibility</a:t>
            </a:r>
            <a:r>
              <a:rPr lang="en-US" sz="1400" kern="1400" dirty="0">
                <a:ln>
                  <a:noFill/>
                </a:ln>
                <a:solidFill>
                  <a:srgbClr val="000000"/>
                </a:solidFill>
                <a:effectLst/>
                <a:latin typeface="Roboto" panose="02000000000000000000" pitchFamily="2" charset="0"/>
                <a:ea typeface="Roboto" panose="02000000000000000000" pitchFamily="2" charset="0"/>
              </a:rPr>
              <a:t> — taking care of oneself; being accountable for one’s behavior and obligations; choosing for oneself between right and wrong.  </a:t>
            </a:r>
            <a:r>
              <a:rPr lang="en-US" sz="1400" b="1" kern="1400" dirty="0">
                <a:ln>
                  <a:noFill/>
                </a:ln>
                <a:solidFill>
                  <a:srgbClr val="00B050"/>
                </a:solidFill>
                <a:effectLst/>
                <a:latin typeface="Roboto" panose="02000000000000000000" pitchFamily="2" charset="0"/>
                <a:ea typeface="Roboto" panose="02000000000000000000" pitchFamily="2" charset="0"/>
              </a:rPr>
              <a:t>HEALTH</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280A99-8773-4C63-A537-80EC87FE43F1}"/>
              </a:ext>
            </a:extLst>
          </p:cNvPr>
          <p:cNvSpPr>
            <a:spLocks noGrp="1"/>
          </p:cNvSpPr>
          <p:nvPr>
            <p:ph sz="half" idx="11"/>
          </p:nvPr>
        </p:nvSpPr>
        <p:spPr>
          <a:xfrm>
            <a:off x="826149" y="2517586"/>
            <a:ext cx="5011549" cy="2431435"/>
          </a:xfrm>
        </p:spPr>
        <p:txBody>
          <a:bodyPr/>
          <a:lstStyle/>
          <a:p>
            <a:pPr algn="r">
              <a:lnSpc>
                <a:spcPct val="100000"/>
              </a:lnSpc>
              <a:spcBef>
                <a:spcPts val="0"/>
              </a:spcBef>
            </a:pPr>
            <a:r>
              <a:rPr lang="en-US" altLang="en-US" sz="3600" dirty="0"/>
              <a:t>A </a:t>
            </a:r>
            <a:r>
              <a:rPr lang="en-US" altLang="en-US" sz="3200" dirty="0"/>
              <a:t>club and county program should have a healthy blend of all five forms of recognition.  </a:t>
            </a:r>
          </a:p>
          <a:p>
            <a:pPr algn="r">
              <a:lnSpc>
                <a:spcPct val="100000"/>
              </a:lnSpc>
              <a:spcBef>
                <a:spcPts val="0"/>
              </a:spcBef>
            </a:pPr>
            <a:r>
              <a:rPr lang="en-US" sz="2000" dirty="0">
                <a:solidFill>
                  <a:schemeClr val="bg1">
                    <a:lumMod val="50000"/>
                  </a:schemeClr>
                </a:solidFill>
                <a:latin typeface="Roboto Thin" panose="02000000000000000000" pitchFamily="2" charset="0"/>
                <a:ea typeface="Roboto Thin" panose="02000000000000000000" pitchFamily="2" charset="0"/>
              </a:rPr>
              <a:t>(CSREES/USDA, 2003)</a:t>
            </a:r>
            <a:endParaRPr lang="en-US" altLang="en-US" sz="2800" dirty="0">
              <a:solidFill>
                <a:schemeClr val="bg1">
                  <a:lumMod val="50000"/>
                </a:schemeClr>
              </a:solidFill>
              <a:latin typeface="Roboto Thin" panose="02000000000000000000" pitchFamily="2" charset="0"/>
              <a:ea typeface="Roboto Thin" panose="02000000000000000000" pitchFamily="2" charset="0"/>
            </a:endParaRPr>
          </a:p>
        </p:txBody>
      </p:sp>
      <p:sp>
        <p:nvSpPr>
          <p:cNvPr id="5" name="Text Placeholder 4">
            <a:extLst>
              <a:ext uri="{FF2B5EF4-FFF2-40B4-BE49-F238E27FC236}">
                <a16:creationId xmlns:a16="http://schemas.microsoft.com/office/drawing/2014/main" id="{9403F80E-615D-48F5-8064-F3A9B828FF25}"/>
              </a:ext>
            </a:extLst>
          </p:cNvPr>
          <p:cNvSpPr>
            <a:spLocks noGrp="1"/>
          </p:cNvSpPr>
          <p:nvPr>
            <p:ph type="body" idx="13"/>
          </p:nvPr>
        </p:nvSpPr>
        <p:spPr/>
        <p:txBody>
          <a:bodyPr/>
          <a:lstStyle/>
          <a:p>
            <a:r>
              <a:rPr lang="en-US" dirty="0"/>
              <a:t>4-H RECOGNITION MODEL</a:t>
            </a:r>
          </a:p>
        </p:txBody>
      </p:sp>
      <p:pic>
        <p:nvPicPr>
          <p:cNvPr id="3" name="Picture 2">
            <a:extLst>
              <a:ext uri="{FF2B5EF4-FFF2-40B4-BE49-F238E27FC236}">
                <a16:creationId xmlns:a16="http://schemas.microsoft.com/office/drawing/2014/main" id="{51B8CFC6-1383-4CBB-B415-893DA39A6836}"/>
              </a:ext>
            </a:extLst>
          </p:cNvPr>
          <p:cNvPicPr>
            <a:picLocks noChangeAspect="1"/>
          </p:cNvPicPr>
          <p:nvPr/>
        </p:nvPicPr>
        <p:blipFill>
          <a:blip r:embed="rId3"/>
          <a:stretch>
            <a:fillRect/>
          </a:stretch>
        </p:blipFill>
        <p:spPr>
          <a:xfrm>
            <a:off x="6096000" y="639856"/>
            <a:ext cx="4445829" cy="4743636"/>
          </a:xfrm>
          <a:prstGeom prst="rect">
            <a:avLst/>
          </a:prstGeom>
        </p:spPr>
      </p:pic>
    </p:spTree>
  </p:cSld>
  <p:clrMapOvr>
    <a:masterClrMapping/>
  </p:clrMapOvr>
  <p:transition/>
</p:sld>
</file>

<file path=ppt/theme/theme1.xml><?xml version="1.0" encoding="utf-8"?>
<a:theme xmlns:a="http://schemas.openxmlformats.org/drawingml/2006/main" name="4-H Co-Branded Theme 2">
  <a:themeElements>
    <a:clrScheme name="Custom 1">
      <a:dk1>
        <a:sysClr val="windowText" lastClr="000000"/>
      </a:dk1>
      <a:lt1>
        <a:sysClr val="window" lastClr="FFFFFF"/>
      </a:lt1>
      <a:dk2>
        <a:srgbClr val="44546A"/>
      </a:dk2>
      <a:lt2>
        <a:srgbClr val="E7E6E6"/>
      </a:lt2>
      <a:accent1>
        <a:srgbClr val="4472C4"/>
      </a:accent1>
      <a:accent2>
        <a:srgbClr val="33996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 Point Template 2" id="{E7567C99-B98E-8A4B-A530-2F9B1CC5B8CF}" vid="{F10C8240-B11D-874B-8064-C9F59BD846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4-H Co-Branded Them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 Point Template 2" id="{E7567C99-B98E-8A4B-A530-2F9B1CC5B8CF}" vid="{F10C8240-B11D-874B-8064-C9F59BD846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1935</TotalTime>
  <Words>13058</Words>
  <Application>Microsoft Office PowerPoint</Application>
  <PresentationFormat>Widescreen</PresentationFormat>
  <Paragraphs>973</Paragraphs>
  <Slides>60</Slides>
  <Notes>60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60</vt:i4>
      </vt:variant>
    </vt:vector>
  </HeadingPairs>
  <TitlesOfParts>
    <vt:vector size="75" baseType="lpstr">
      <vt:lpstr>Abadi MT Condensed</vt:lpstr>
      <vt:lpstr>Arial</vt:lpstr>
      <vt:lpstr>Arial Narrow</vt:lpstr>
      <vt:lpstr>Calibri</vt:lpstr>
      <vt:lpstr>Calibri Light</vt:lpstr>
      <vt:lpstr>Fjalla One</vt:lpstr>
      <vt:lpstr>Monotype Sorts</vt:lpstr>
      <vt:lpstr>Roboto</vt:lpstr>
      <vt:lpstr>Roboto Thin</vt:lpstr>
      <vt:lpstr>Rubik</vt:lpstr>
      <vt:lpstr>Times New Roman</vt:lpstr>
      <vt:lpstr>Wingdings</vt:lpstr>
      <vt:lpstr>4-H Co-Branded Theme 2</vt:lpstr>
      <vt:lpstr>Custom Design</vt:lpstr>
      <vt:lpstr>1_4-H Co-Branded Theme 2</vt:lpstr>
      <vt:lpstr>Tools of the Trade</vt:lpstr>
      <vt:lpstr>PowerPoint Presentation</vt:lpstr>
      <vt:lpstr>Positive Youth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Enrollment and Retention</vt:lpstr>
      <vt:lpstr>PowerPoint Presentation</vt:lpstr>
      <vt:lpstr>PowerPoint Presentation</vt:lpstr>
      <vt:lpstr>PowerPoint Presentation</vt:lpstr>
      <vt:lpstr>PowerPoint Presentation</vt:lpstr>
      <vt:lpstr>Volunteer Engagement</vt:lpstr>
      <vt:lpstr>PowerPoint Presentation</vt:lpstr>
      <vt:lpstr>PowerPoint Presentation</vt:lpstr>
      <vt:lpstr>Managing Risk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Club Management</vt:lpstr>
      <vt:lpstr>PowerPoint Presentation</vt:lpstr>
      <vt:lpstr>PowerPoint Presentation</vt:lpstr>
      <vt:lpstr>PowerPoint Presentation</vt:lpstr>
      <vt:lpstr>PowerPoint Presentation</vt:lpstr>
      <vt:lpstr>Charter Renewal</vt:lpstr>
      <vt:lpstr>“Van Zandt County 4-H News”  TX</vt:lpstr>
      <vt:lpstr>Project Work</vt:lpstr>
      <vt:lpstr>PowerPoint Presentation</vt:lpstr>
      <vt:lpstr>PowerPoint Presentation</vt:lpstr>
      <vt:lpstr>PowerPoint Presentation</vt:lpstr>
      <vt:lpstr>PowerPoint Presentation</vt:lpstr>
      <vt:lpstr>Explore Resources</vt:lpstr>
      <vt:lpstr>PowerPoint Presentation</vt:lpstr>
      <vt:lpstr>Parent/Guardian Orientation</vt:lpstr>
      <vt:lpstr>Welcome to the Family</vt:lpstr>
      <vt:lpstr>PowerPoint Presentation</vt:lpstr>
      <vt:lpstr>PowerPoint Presentation</vt:lpstr>
      <vt:lpstr>PowerPoint Presentation</vt:lpstr>
      <vt:lpstr>PowerPoint Presentation</vt:lpstr>
      <vt:lpstr>Project Work</vt:lpstr>
      <vt:lpstr>PowerPoint Presentation</vt:lpstr>
      <vt:lpstr>PowerPoint Presentation</vt:lpstr>
      <vt:lpstr>PowerPoint Presentation</vt:lpstr>
      <vt:lpstr>PowerPoint Presentation</vt:lpstr>
      <vt:lpstr>PowerPoint Presentation</vt:lpstr>
      <vt:lpstr>Engaged Families</vt:lpstr>
      <vt:lpstr>PowerPoint Presentation</vt:lpstr>
      <vt:lpstr>PowerPoint Presentation</vt:lpstr>
      <vt:lpstr>NAME OF PRESENTER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Knoepfli, Karla</dc:creator>
  <cp:lastModifiedBy>Knoepfli, Karla</cp:lastModifiedBy>
  <cp:revision>10</cp:revision>
  <cp:lastPrinted>2022-08-13T01:41:15Z</cp:lastPrinted>
  <dcterms:created xsi:type="dcterms:W3CDTF">2022-05-27T19:15:37Z</dcterms:created>
  <dcterms:modified xsi:type="dcterms:W3CDTF">2022-08-13T01:41:43Z</dcterms:modified>
</cp:coreProperties>
</file>