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16"/>
  </p:notesMasterIdLst>
  <p:handoutMasterIdLst>
    <p:handoutMasterId r:id="rId17"/>
  </p:handoutMasterIdLst>
  <p:sldIdLst>
    <p:sldId id="310" r:id="rId2"/>
    <p:sldId id="393" r:id="rId3"/>
    <p:sldId id="396" r:id="rId4"/>
    <p:sldId id="379" r:id="rId5"/>
    <p:sldId id="397" r:id="rId6"/>
    <p:sldId id="398" r:id="rId7"/>
    <p:sldId id="399" r:id="rId8"/>
    <p:sldId id="400" r:id="rId9"/>
    <p:sldId id="383" r:id="rId10"/>
    <p:sldId id="384" r:id="rId11"/>
    <p:sldId id="385" r:id="rId12"/>
    <p:sldId id="386" r:id="rId13"/>
    <p:sldId id="387" r:id="rId14"/>
    <p:sldId id="390" r:id="rId15"/>
  </p:sldIdLst>
  <p:sldSz cx="9144000" cy="6858000" type="screen4x3"/>
  <p:notesSz cx="7102475" cy="9388475"/>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463" autoAdjust="0"/>
    <p:restoredTop sz="88439" autoAdjust="0"/>
  </p:normalViewPr>
  <p:slideViewPr>
    <p:cSldViewPr>
      <p:cViewPr>
        <p:scale>
          <a:sx n="39" d="100"/>
          <a:sy n="39" d="100"/>
        </p:scale>
        <p:origin x="1992" y="1140"/>
      </p:cViewPr>
      <p:guideLst>
        <p:guide orient="horz" pos="2160"/>
        <p:guide pos="2880"/>
      </p:guideLst>
    </p:cSldViewPr>
  </p:slideViewPr>
  <p:outlineViewPr>
    <p:cViewPr>
      <p:scale>
        <a:sx n="50" d="100"/>
        <a:sy n="50"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18" d="100"/>
          <a:sy n="118" d="100"/>
        </p:scale>
        <p:origin x="1332" y="-3966"/>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6.xml"/><Relationship Id="rId7" Type="http://schemas.openxmlformats.org/officeDocument/2006/relationships/slide" Target="slides/slide10.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14.xml"/><Relationship Id="rId5" Type="http://schemas.openxmlformats.org/officeDocument/2006/relationships/slide" Target="slides/slide8.xml"/><Relationship Id="rId10" Type="http://schemas.openxmlformats.org/officeDocument/2006/relationships/slide" Target="slides/slide13.xml"/><Relationship Id="rId4" Type="http://schemas.openxmlformats.org/officeDocument/2006/relationships/slide" Target="slides/slide7.xml"/><Relationship Id="rId9"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551239" cy="469424"/>
          </a:xfrm>
          <a:prstGeom prst="rect">
            <a:avLst/>
          </a:prstGeom>
          <a:noFill/>
          <a:ln w="9525">
            <a:noFill/>
            <a:miter lim="800000"/>
            <a:headEnd/>
            <a:tailEnd/>
          </a:ln>
          <a:effectLst/>
        </p:spPr>
        <p:txBody>
          <a:bodyPr vert="horz" wrap="square" lIns="93812" tIns="46907" rIns="93812" bIns="46907" numCol="1" anchor="t" anchorCtr="0" compatLnSpc="1">
            <a:prstTxWarp prst="textNoShape">
              <a:avLst/>
            </a:prstTxWarp>
          </a:bodyPr>
          <a:lstStyle>
            <a:lvl1pPr algn="l" defTabSz="938024" eaLnBrk="0" hangingPunct="0">
              <a:defRPr sz="1200">
                <a:effectLst>
                  <a:outerShdw blurRad="38100" dist="38100" dir="2700000" algn="tl">
                    <a:srgbClr val="C0C0C0"/>
                  </a:outerShdw>
                </a:effectLst>
                <a:latin typeface="Comic Sans MS" pitchFamily="66" charset="0"/>
              </a:defRPr>
            </a:lvl1pPr>
          </a:lstStyle>
          <a:p>
            <a:pPr>
              <a:defRPr/>
            </a:pPr>
            <a:r>
              <a:rPr lang="en-US">
                <a:effectLst/>
              </a:rPr>
              <a:t>Oklahoma 4-H Core Competencies, Unit 1</a:t>
            </a:r>
          </a:p>
          <a:p>
            <a:pPr>
              <a:defRPr/>
            </a:pPr>
            <a:r>
              <a:rPr lang="en-US">
                <a:effectLst/>
              </a:rPr>
              <a:t>This is 4-H</a:t>
            </a:r>
          </a:p>
          <a:p>
            <a:pPr>
              <a:defRPr/>
            </a:pPr>
            <a:endParaRPr lang="en-US"/>
          </a:p>
        </p:txBody>
      </p:sp>
      <p:sp>
        <p:nvSpPr>
          <p:cNvPr id="57347" name="Rectangle 3"/>
          <p:cNvSpPr>
            <a:spLocks noGrp="1" noChangeArrowheads="1"/>
          </p:cNvSpPr>
          <p:nvPr>
            <p:ph type="dt" sz="quarter" idx="1"/>
          </p:nvPr>
        </p:nvSpPr>
        <p:spPr bwMode="auto">
          <a:xfrm>
            <a:off x="4024198" y="0"/>
            <a:ext cx="3078277" cy="469424"/>
          </a:xfrm>
          <a:prstGeom prst="rect">
            <a:avLst/>
          </a:prstGeom>
          <a:noFill/>
          <a:ln w="9525">
            <a:noFill/>
            <a:miter lim="800000"/>
            <a:headEnd/>
            <a:tailEnd/>
          </a:ln>
          <a:effectLst/>
        </p:spPr>
        <p:txBody>
          <a:bodyPr vert="horz" wrap="square" lIns="93812" tIns="46907" rIns="93812" bIns="46907" numCol="1" anchor="t" anchorCtr="0" compatLnSpc="1">
            <a:prstTxWarp prst="textNoShape">
              <a:avLst/>
            </a:prstTxWarp>
          </a:bodyPr>
          <a:lstStyle>
            <a:lvl1pPr algn="r" defTabSz="938024">
              <a:defRPr sz="1200">
                <a:effectLst/>
                <a:latin typeface="Comic Sans MS" pitchFamily="66" charset="0"/>
              </a:defRPr>
            </a:lvl1pPr>
          </a:lstStyle>
          <a:p>
            <a:pPr>
              <a:defRPr/>
            </a:pPr>
            <a:r>
              <a:rPr lang="en-US"/>
              <a:t>Instructional Guide for PowerPoint </a:t>
            </a:r>
          </a:p>
          <a:p>
            <a:pPr>
              <a:defRPr/>
            </a:pPr>
            <a:r>
              <a:rPr lang="en-US"/>
              <a:t>located in section Teaching Outlines</a:t>
            </a:r>
          </a:p>
        </p:txBody>
      </p:sp>
      <p:sp>
        <p:nvSpPr>
          <p:cNvPr id="57348" name="Rectangle 4"/>
          <p:cNvSpPr>
            <a:spLocks noGrp="1" noChangeArrowheads="1"/>
          </p:cNvSpPr>
          <p:nvPr>
            <p:ph type="ftr" sz="quarter" idx="2"/>
          </p:nvPr>
        </p:nvSpPr>
        <p:spPr bwMode="auto">
          <a:xfrm>
            <a:off x="0" y="8919051"/>
            <a:ext cx="3078278" cy="469424"/>
          </a:xfrm>
          <a:prstGeom prst="rect">
            <a:avLst/>
          </a:prstGeom>
          <a:noFill/>
          <a:ln w="9525">
            <a:noFill/>
            <a:miter lim="800000"/>
            <a:headEnd/>
            <a:tailEnd/>
          </a:ln>
          <a:effectLst/>
        </p:spPr>
        <p:txBody>
          <a:bodyPr vert="horz" wrap="square" lIns="93812" tIns="46907" rIns="93812" bIns="46907" numCol="1" anchor="b" anchorCtr="0" compatLnSpc="1">
            <a:prstTxWarp prst="textNoShape">
              <a:avLst/>
            </a:prstTxWarp>
          </a:bodyPr>
          <a:lstStyle>
            <a:lvl1pPr algn="l" defTabSz="938024">
              <a:defRPr sz="1200">
                <a:effectLst>
                  <a:outerShdw blurRad="38100" dist="38100" dir="2700000" algn="tl">
                    <a:srgbClr val="C0C0C0"/>
                  </a:outerShdw>
                </a:effectLst>
              </a:defRPr>
            </a:lvl1pPr>
          </a:lstStyle>
          <a:p>
            <a:pPr>
              <a:defRPr/>
            </a:pPr>
            <a:endParaRPr lang="en-US"/>
          </a:p>
        </p:txBody>
      </p:sp>
      <p:sp>
        <p:nvSpPr>
          <p:cNvPr id="57349" name="Rectangle 5"/>
          <p:cNvSpPr>
            <a:spLocks noGrp="1" noChangeArrowheads="1"/>
          </p:cNvSpPr>
          <p:nvPr>
            <p:ph type="sldNum" sz="quarter" idx="3"/>
          </p:nvPr>
        </p:nvSpPr>
        <p:spPr bwMode="auto">
          <a:xfrm>
            <a:off x="4024198" y="8919051"/>
            <a:ext cx="3078277" cy="469424"/>
          </a:xfrm>
          <a:prstGeom prst="rect">
            <a:avLst/>
          </a:prstGeom>
          <a:noFill/>
          <a:ln w="9525">
            <a:noFill/>
            <a:miter lim="800000"/>
            <a:headEnd/>
            <a:tailEnd/>
          </a:ln>
          <a:effectLst/>
        </p:spPr>
        <p:txBody>
          <a:bodyPr vert="horz" wrap="square" lIns="93812" tIns="46907" rIns="93812" bIns="46907" numCol="1" anchor="b" anchorCtr="0" compatLnSpc="1">
            <a:prstTxWarp prst="textNoShape">
              <a:avLst/>
            </a:prstTxWarp>
          </a:bodyPr>
          <a:lstStyle>
            <a:lvl1pPr algn="r" defTabSz="938024">
              <a:defRPr sz="1200">
                <a:effectLst>
                  <a:outerShdw blurRad="38100" dist="38100" dir="2700000" algn="tl">
                    <a:srgbClr val="C0C0C0"/>
                  </a:outerShdw>
                </a:effectLst>
              </a:defRPr>
            </a:lvl1pPr>
          </a:lstStyle>
          <a:p>
            <a:pPr>
              <a:defRPr/>
            </a:pPr>
            <a:fld id="{CBDC14D5-A915-4F14-8892-18AA0B858FC3}" type="slidenum">
              <a:rPr lang="en-US"/>
              <a:pPr>
                <a:defRPr/>
              </a:pPr>
              <a:t>‹#›</a:t>
            </a:fld>
            <a:endParaRPr lang="en-US"/>
          </a:p>
        </p:txBody>
      </p:sp>
    </p:spTree>
    <p:extLst>
      <p:ext uri="{BB962C8B-B14F-4D97-AF65-F5344CB8AC3E}">
        <p14:creationId xmlns:p14="http://schemas.microsoft.com/office/powerpoint/2010/main" val="251149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8278" cy="469424"/>
          </a:xfrm>
          <a:prstGeom prst="rect">
            <a:avLst/>
          </a:prstGeom>
          <a:noFill/>
          <a:ln w="9525">
            <a:noFill/>
            <a:miter lim="800000"/>
            <a:headEnd/>
            <a:tailEnd/>
          </a:ln>
          <a:effectLst/>
        </p:spPr>
        <p:txBody>
          <a:bodyPr vert="horz" wrap="square" lIns="93812" tIns="46907" rIns="93812" bIns="46907" numCol="1" anchor="t" anchorCtr="0" compatLnSpc="1">
            <a:prstTxWarp prst="textNoShape">
              <a:avLst/>
            </a:prstTxWarp>
          </a:bodyPr>
          <a:lstStyle>
            <a:lvl1pPr algn="l" defTabSz="938024">
              <a:defRPr sz="1200">
                <a:effectLst/>
              </a:defRPr>
            </a:lvl1pPr>
          </a:lstStyle>
          <a:p>
            <a:pPr>
              <a:defRPr/>
            </a:pPr>
            <a:endParaRPr lang="en-US"/>
          </a:p>
        </p:txBody>
      </p:sp>
      <p:sp>
        <p:nvSpPr>
          <p:cNvPr id="7171" name="Rectangle 3"/>
          <p:cNvSpPr>
            <a:spLocks noGrp="1" noChangeArrowheads="1"/>
          </p:cNvSpPr>
          <p:nvPr>
            <p:ph type="dt" idx="1"/>
          </p:nvPr>
        </p:nvSpPr>
        <p:spPr bwMode="auto">
          <a:xfrm>
            <a:off x="4024198" y="0"/>
            <a:ext cx="3078277" cy="469424"/>
          </a:xfrm>
          <a:prstGeom prst="rect">
            <a:avLst/>
          </a:prstGeom>
          <a:noFill/>
          <a:ln w="9525">
            <a:noFill/>
            <a:miter lim="800000"/>
            <a:headEnd/>
            <a:tailEnd/>
          </a:ln>
          <a:effectLst/>
        </p:spPr>
        <p:txBody>
          <a:bodyPr vert="horz" wrap="square" lIns="93812" tIns="46907" rIns="93812" bIns="46907" numCol="1" anchor="t" anchorCtr="0" compatLnSpc="1">
            <a:prstTxWarp prst="textNoShape">
              <a:avLst/>
            </a:prstTxWarp>
          </a:bodyPr>
          <a:lstStyle>
            <a:lvl1pPr algn="r" defTabSz="938024">
              <a:defRPr sz="1200">
                <a:effectLst/>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47536" y="4459526"/>
            <a:ext cx="5207407" cy="4224814"/>
          </a:xfrm>
          <a:prstGeom prst="rect">
            <a:avLst/>
          </a:prstGeom>
          <a:noFill/>
          <a:ln w="9525">
            <a:noFill/>
            <a:miter lim="800000"/>
            <a:headEnd/>
            <a:tailEnd/>
          </a:ln>
          <a:effectLst/>
        </p:spPr>
        <p:txBody>
          <a:bodyPr vert="horz" wrap="square" lIns="93812" tIns="46907" rIns="93812" bIns="4690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919051"/>
            <a:ext cx="3078278" cy="469424"/>
          </a:xfrm>
          <a:prstGeom prst="rect">
            <a:avLst/>
          </a:prstGeom>
          <a:noFill/>
          <a:ln w="9525">
            <a:noFill/>
            <a:miter lim="800000"/>
            <a:headEnd/>
            <a:tailEnd/>
          </a:ln>
          <a:effectLst/>
        </p:spPr>
        <p:txBody>
          <a:bodyPr vert="horz" wrap="square" lIns="93812" tIns="46907" rIns="93812" bIns="46907" numCol="1" anchor="b" anchorCtr="0" compatLnSpc="1">
            <a:prstTxWarp prst="textNoShape">
              <a:avLst/>
            </a:prstTxWarp>
          </a:bodyPr>
          <a:lstStyle>
            <a:lvl1pPr algn="l" defTabSz="938024">
              <a:defRPr sz="1200">
                <a:effectLst/>
              </a:defRPr>
            </a:lvl1pPr>
          </a:lstStyle>
          <a:p>
            <a:pPr>
              <a:defRPr/>
            </a:pPr>
            <a:endParaRPr lang="en-US"/>
          </a:p>
        </p:txBody>
      </p:sp>
      <p:sp>
        <p:nvSpPr>
          <p:cNvPr id="7175" name="Rectangle 7"/>
          <p:cNvSpPr>
            <a:spLocks noGrp="1" noChangeArrowheads="1"/>
          </p:cNvSpPr>
          <p:nvPr>
            <p:ph type="sldNum" sz="quarter" idx="5"/>
          </p:nvPr>
        </p:nvSpPr>
        <p:spPr bwMode="auto">
          <a:xfrm>
            <a:off x="4024198" y="8919051"/>
            <a:ext cx="3078277" cy="469424"/>
          </a:xfrm>
          <a:prstGeom prst="rect">
            <a:avLst/>
          </a:prstGeom>
          <a:noFill/>
          <a:ln w="9525">
            <a:noFill/>
            <a:miter lim="800000"/>
            <a:headEnd/>
            <a:tailEnd/>
          </a:ln>
          <a:effectLst/>
        </p:spPr>
        <p:txBody>
          <a:bodyPr vert="horz" wrap="square" lIns="93812" tIns="46907" rIns="93812" bIns="46907" numCol="1" anchor="b" anchorCtr="0" compatLnSpc="1">
            <a:prstTxWarp prst="textNoShape">
              <a:avLst/>
            </a:prstTxWarp>
          </a:bodyPr>
          <a:lstStyle>
            <a:lvl1pPr algn="r" defTabSz="938024">
              <a:defRPr sz="1200">
                <a:effectLst/>
              </a:defRPr>
            </a:lvl1pPr>
          </a:lstStyle>
          <a:p>
            <a:pPr>
              <a:defRPr/>
            </a:pPr>
            <a:fld id="{B49F22E7-48EA-4C5E-949B-6E4230D3CF34}" type="slidenum">
              <a:rPr lang="en-US"/>
              <a:pPr>
                <a:defRPr/>
              </a:pPr>
              <a:t>‹#›</a:t>
            </a:fld>
            <a:endParaRPr lang="en-US"/>
          </a:p>
        </p:txBody>
      </p:sp>
    </p:spTree>
    <p:extLst>
      <p:ext uri="{BB962C8B-B14F-4D97-AF65-F5344CB8AC3E}">
        <p14:creationId xmlns:p14="http://schemas.microsoft.com/office/powerpoint/2010/main" val="1804335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4-h.org/parents/civic-engagemen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cs.okstate.edu/toolbox/marketing/disclaimer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eo.okstate.edu/"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xtension.psu.edu/catalogsearch/result/?q=diversit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blog.trainerswarehouse.com/diversity-training-games-and-exercises/" TargetMode="External"/><Relationship Id="rId4" Type="http://schemas.openxmlformats.org/officeDocument/2006/relationships/hyperlink" Target="https://msw.usc.edu/mswusc-blog/diversity-workshop-guide-to-discussing-identity-power-and-privileg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h.edu/cdi/diversity_education/resources/activities/pdf/diversity%20activities-resource-guide.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xtension.psu.edu/diversity-discussion-starter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ducation.utsa.edu/images/uploads/Briscoe%208-31-10.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xtension.psu.edu/catalogsearch/result/?q=diversit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940" y="4353833"/>
            <a:ext cx="5888596" cy="3361240"/>
          </a:xfrm>
        </p:spPr>
        <p:txBody>
          <a:bodyPr/>
          <a:lstStyle/>
          <a:p>
            <a:pPr eaLnBrk="1" hangingPunct="1">
              <a:defRPr/>
            </a:pPr>
            <a:r>
              <a:rPr lang="en-US" altLang="en-US" b="1" dirty="0"/>
              <a:t>Instructor Preparation –  </a:t>
            </a:r>
            <a:r>
              <a:rPr lang="en-US" altLang="en-US" dirty="0"/>
              <a:t>Allow 6-8 hours of preparation for 1 hour of instruction.</a:t>
            </a:r>
          </a:p>
          <a:p>
            <a:pPr marL="230898" indent="-230898" eaLnBrk="1" hangingPunct="1">
              <a:buFont typeface="+mj-lt"/>
              <a:buAutoNum type="arabicPeriod"/>
              <a:defRPr/>
            </a:pPr>
            <a:r>
              <a:rPr lang="en-US" altLang="en-US" dirty="0"/>
              <a:t>Review all materials thoroughly.  Do any additional research or preparation to make yourself comfortable with the materials or to give it a personal touch.</a:t>
            </a:r>
          </a:p>
          <a:p>
            <a:pPr marL="230898" indent="-230898" eaLnBrk="1" hangingPunct="1">
              <a:buFont typeface="+mj-lt"/>
              <a:buAutoNum type="arabicPeriod"/>
              <a:defRPr/>
            </a:pPr>
            <a:r>
              <a:rPr lang="en-US" altLang="en-US" dirty="0"/>
              <a:t>Determine what other topic/subject matter will be presented with this “core” subject matter.  For instance, how can 4-H encourage, embrace and teach history through special event/activity: “Famous People” category at your communication event, introducing the OK Hobbies and Collectibles project, </a:t>
            </a:r>
            <a:r>
              <a:rPr lang="en-US" dirty="0"/>
              <a:t>National 4-H History Preservation Program, explore cultural awareness – through food, clothing or art, or how to develop the heritage portion of the Civic Engagement project area.  Programming could even introduce the new (2018) term of Civic Engagement and the three areas it encompasses. </a:t>
            </a:r>
            <a:r>
              <a:rPr lang="en-US" dirty="0">
                <a:hlinkClick r:id="rId3"/>
              </a:rPr>
              <a:t>https://4-h.org/parents/civic-engagement/</a:t>
            </a:r>
            <a:r>
              <a:rPr lang="en-US" dirty="0"/>
              <a:t>  (2019)</a:t>
            </a:r>
            <a:endParaRPr lang="en-US" altLang="en-US" dirty="0"/>
          </a:p>
          <a:p>
            <a:pPr marL="230898" indent="-230898" eaLnBrk="1" hangingPunct="1">
              <a:buFont typeface="+mj-lt"/>
              <a:buAutoNum type="arabicPeriod"/>
              <a:defRPr/>
            </a:pPr>
            <a:r>
              <a:rPr lang="en-US" altLang="en-US" dirty="0"/>
              <a:t>Prepare handouts that complement the subject matter</a:t>
            </a:r>
            <a:r>
              <a:rPr lang="en-US" altLang="en-US" dirty="0" smtClean="0"/>
              <a:t>.</a:t>
            </a:r>
          </a:p>
          <a:p>
            <a:pPr eaLnBrk="1" hangingPunct="1">
              <a:defRPr/>
            </a:pPr>
            <a:endParaRPr lang="en-US" altLang="en-US" dirty="0" smtClean="0"/>
          </a:p>
          <a:p>
            <a:pPr algn="ctr" eaLnBrk="1" hangingPunct="1">
              <a:defRPr/>
            </a:pPr>
            <a:r>
              <a:rPr lang="en-US" altLang="en-US" dirty="0" smtClean="0"/>
              <a:t>Continued on next slide</a:t>
            </a:r>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a:t>
            </a:fld>
            <a:endParaRPr lang="en-US" dirty="0"/>
          </a:p>
        </p:txBody>
      </p:sp>
    </p:spTree>
    <p:extLst>
      <p:ext uri="{BB962C8B-B14F-4D97-AF65-F5344CB8AC3E}">
        <p14:creationId xmlns:p14="http://schemas.microsoft.com/office/powerpoint/2010/main" val="188566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6478A-6874-4577-84DB-F72379406F40}" type="slidenum">
              <a:rPr lang="en-US" altLang="en-US"/>
              <a:pPr/>
              <a:t>10</a:t>
            </a:fld>
            <a:endParaRPr lang="en-US" altLang="en-US" dirty="0"/>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42AF1-AF2C-44E8-8749-8E6E25D48AEF}" type="slidenum">
              <a:rPr lang="en-US" altLang="en-US"/>
              <a:pPr/>
              <a:t>11</a:t>
            </a:fld>
            <a:endParaRPr lang="en-US" altLang="en-US" dirty="0"/>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r>
              <a:rPr lang="en-US" dirty="0"/>
              <a:t>This statement will be found on publications, enrollment, charter clubs/SPIN groups, club management and program marketing.  Club leaders sign a “civil rights” card as part of their club management best practices.</a:t>
            </a:r>
          </a:p>
          <a:p>
            <a:endParaRPr lang="en-US" dirty="0"/>
          </a:p>
          <a:p>
            <a:r>
              <a:rPr lang="en-US" dirty="0"/>
              <a:t>4-H is committed to this affirmative action statement.</a:t>
            </a:r>
          </a:p>
          <a:p>
            <a:endParaRPr lang="en-US" dirty="0"/>
          </a:p>
          <a:p>
            <a:r>
              <a:rPr lang="en-US" dirty="0"/>
              <a:t>Updated EEO Statement – Nov 26, 2018</a:t>
            </a:r>
          </a:p>
          <a:p>
            <a:r>
              <a:rPr lang="en-US" dirty="0"/>
              <a:t> </a:t>
            </a:r>
          </a:p>
          <a:p>
            <a:r>
              <a:rPr lang="en-US" u="sng" dirty="0">
                <a:hlinkClick r:id="rId3"/>
              </a:rPr>
              <a:t>http://acs.okstate.edu/toolbox/marketing/disclaimers</a:t>
            </a:r>
            <a:endParaRPr lang="en-US" dirty="0"/>
          </a:p>
          <a:p>
            <a:r>
              <a:rPr lang="en-US" dirty="0"/>
              <a:t> </a:t>
            </a:r>
          </a:p>
          <a:p>
            <a:r>
              <a:rPr lang="en-US" dirty="0"/>
              <a:t>Oklahoma State University, as an equal opportunity employer, complies with all applicable federal and state laws regarding non-discrimination and affirmative action. Oklahoma State University is committed to a policy of equal opportunity for all individuals and does not discriminate based on race, religion, age, sex, color, national origin, marital status, sexual orientation, gender identity/expression, disability, or veteran status with regard to employment, educational programs and activities, and/or admissions. For more information, visit </a:t>
            </a:r>
            <a:r>
              <a:rPr lang="en-US" u="sng" dirty="0">
                <a:hlinkClick r:id="rId4"/>
              </a:rPr>
              <a:t>https:///eeo.okstate.edu</a:t>
            </a:r>
            <a:endParaRPr lang="en-US" dirty="0"/>
          </a:p>
          <a:p>
            <a:r>
              <a:rPr lang="en-US" dirty="0"/>
              <a:t>Issued in furtherance of Cooperative Extension work, acts of May 8 and June 30, 1914, in cooperation with the U.S. Department of Agriculture, Director of Oklahoma Cooperative Extension Service, Oklahoma State University, Stillwater, Oklahoma. This publication is issued by Oklahoma State University as authorized by the Vice President for Agricultural Programs.</a:t>
            </a:r>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FA322-B98C-483D-8FAE-90C9F29785DA}" type="slidenum">
              <a:rPr lang="en-US" altLang="en-US"/>
              <a:pPr/>
              <a:t>12</a:t>
            </a:fld>
            <a:endParaRPr lang="en-US" altLang="en-US" dirty="0"/>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altLang="en-US" dirty="0">
                <a:latin typeface="Arial Narrow" pitchFamily="34" charset="0"/>
              </a:rPr>
              <a:t>Teaching and encouraging cultural awareness through 4-H programs, activities and project work increases ones understanding of cultural </a:t>
            </a:r>
            <a:r>
              <a:rPr lang="en-US" altLang="en-US" dirty="0" smtClean="0">
                <a:latin typeface="Arial Narrow" pitchFamily="34" charset="0"/>
              </a:rPr>
              <a:t>differences but more importantly the similarities.</a:t>
            </a:r>
            <a:endParaRPr lang="en-US" altLang="en-US" dirty="0">
              <a:latin typeface="Arial Narrow"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1F3ED-0DB1-4AD4-8DF0-AB2114F62C49}" type="slidenum">
              <a:rPr lang="en-US" altLang="en-US"/>
              <a:pPr/>
              <a:t>13</a:t>
            </a:fld>
            <a:endParaRPr lang="en-US" altLang="en-US" dirty="0"/>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9C265-0573-414F-8949-56FBAAA63E74}" type="slidenum">
              <a:rPr lang="en-US" altLang="en-US"/>
              <a:pPr/>
              <a:t>14</a:t>
            </a:fld>
            <a:endParaRPr lang="en-US" altLang="en-US" dirty="0"/>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2D746-171C-4B34-BC39-18ABEF292279}" type="slidenum">
              <a:rPr lang="en-US" altLang="en-US"/>
              <a:pPr/>
              <a:t>2</a:t>
            </a:fld>
            <a:endParaRPr lang="en-US" altLang="en-US" dirty="0"/>
          </a:p>
        </p:txBody>
      </p:sp>
      <p:sp>
        <p:nvSpPr>
          <p:cNvPr id="399362" name="Rectangle 2"/>
          <p:cNvSpPr>
            <a:spLocks noGrp="1" noRot="1" noChangeAspect="1" noChangeArrowheads="1" noTextEdit="1"/>
          </p:cNvSpPr>
          <p:nvPr>
            <p:ph type="sldImg"/>
          </p:nvPr>
        </p:nvSpPr>
        <p:spPr>
          <a:ln/>
        </p:spPr>
      </p:sp>
      <p:sp>
        <p:nvSpPr>
          <p:cNvPr id="6" name="TextBox 5"/>
          <p:cNvSpPr txBox="1"/>
          <p:nvPr/>
        </p:nvSpPr>
        <p:spPr>
          <a:xfrm>
            <a:off x="606938" y="4453271"/>
            <a:ext cx="2944299" cy="3727867"/>
          </a:xfrm>
          <a:prstGeom prst="rect">
            <a:avLst/>
          </a:prstGeom>
          <a:noFill/>
        </p:spPr>
        <p:txBody>
          <a:bodyPr wrap="square" lIns="95177" tIns="47587" rIns="95177" bIns="47587" rtlCol="0">
            <a:spAutoFit/>
          </a:bodyPr>
          <a:lstStyle/>
          <a:p>
            <a:pPr algn="l"/>
            <a:r>
              <a:rPr lang="en-US" altLang="en-US" sz="1200" b="1" dirty="0">
                <a:effectLst/>
                <a:latin typeface="+mj-lt"/>
              </a:rPr>
              <a:t>Handouts </a:t>
            </a:r>
            <a:r>
              <a:rPr lang="en-US" altLang="en-US" sz="1200" dirty="0">
                <a:effectLst/>
                <a:latin typeface="+mj-lt"/>
              </a:rPr>
              <a:t>that complement this session:</a:t>
            </a:r>
            <a:endParaRPr lang="en-US" altLang="en-US" sz="1200" u="sng" dirty="0">
              <a:effectLst/>
              <a:latin typeface="+mj-lt"/>
            </a:endParaRPr>
          </a:p>
          <a:p>
            <a:pPr algn="l"/>
            <a:endParaRPr lang="en-US" altLang="en-US" sz="1200" dirty="0">
              <a:effectLst/>
              <a:latin typeface="+mj-lt"/>
            </a:endParaRPr>
          </a:p>
          <a:p>
            <a:pPr algn="l"/>
            <a:r>
              <a:rPr lang="en-US" altLang="en-US" sz="1200" b="1" dirty="0">
                <a:effectLst/>
                <a:latin typeface="+mj-lt"/>
              </a:rPr>
              <a:t>Resource Material</a:t>
            </a:r>
          </a:p>
          <a:p>
            <a:pPr marL="232029" lvl="1" algn="l">
              <a:spcAft>
                <a:spcPts val="609"/>
              </a:spcAft>
            </a:pPr>
            <a:r>
              <a:rPr lang="en-US" altLang="en-US" sz="1000" dirty="0" err="1">
                <a:effectLst/>
                <a:latin typeface="+mn-lt"/>
              </a:rPr>
              <a:t>PennState</a:t>
            </a:r>
            <a:r>
              <a:rPr lang="en-US" altLang="en-US" sz="1000" dirty="0">
                <a:effectLst/>
                <a:latin typeface="+mn-lt"/>
              </a:rPr>
              <a:t> Extension </a:t>
            </a:r>
            <a:r>
              <a:rPr lang="en-US" altLang="en-US" sz="1000" dirty="0">
                <a:effectLst/>
                <a:latin typeface="+mn-lt"/>
                <a:hlinkClick r:id="rId3"/>
              </a:rPr>
              <a:t>https://extension.psu.edu/catalogsearch/result/?q=diversity</a:t>
            </a:r>
            <a:r>
              <a:rPr lang="en-US" altLang="en-US" sz="1000" dirty="0">
                <a:effectLst/>
                <a:latin typeface="+mn-lt"/>
              </a:rPr>
              <a:t> (2/2019)</a:t>
            </a:r>
          </a:p>
          <a:p>
            <a:pPr marL="232029" lvl="1" algn="l">
              <a:spcAft>
                <a:spcPts val="609"/>
              </a:spcAft>
            </a:pPr>
            <a:r>
              <a:rPr lang="en-US" altLang="en-US" sz="1000" dirty="0">
                <a:effectLst/>
                <a:latin typeface="+mn-lt"/>
              </a:rPr>
              <a:t>University of South California – Diversity Toolkit: A guide to Discussion Identity, Power and Privilege  </a:t>
            </a:r>
            <a:r>
              <a:rPr lang="en-US" altLang="en-US" sz="1000" dirty="0">
                <a:effectLst/>
                <a:latin typeface="+mn-lt"/>
                <a:hlinkClick r:id="rId4"/>
              </a:rPr>
              <a:t>https://msw.usc.edu/mswusc-blog/diversity-workshop-guide-to-discussing-identity-power-and-privilege/</a:t>
            </a:r>
            <a:r>
              <a:rPr lang="en-US" altLang="en-US" sz="1000" dirty="0">
                <a:effectLst/>
                <a:latin typeface="+mn-lt"/>
              </a:rPr>
              <a:t>   (2/2019</a:t>
            </a:r>
            <a:r>
              <a:rPr lang="en-US" altLang="en-US" sz="1000" dirty="0" smtClean="0">
                <a:effectLst/>
                <a:latin typeface="+mn-lt"/>
              </a:rPr>
              <a:t>)</a:t>
            </a:r>
          </a:p>
          <a:p>
            <a:pPr marL="232029" lvl="1" algn="l">
              <a:spcAft>
                <a:spcPts val="609"/>
              </a:spcAft>
            </a:pPr>
            <a:r>
              <a:rPr lang="en-US" altLang="en-US" sz="1000" dirty="0" smtClean="0">
                <a:effectLst/>
                <a:latin typeface="+mn-lt"/>
              </a:rPr>
              <a:t>Journal of Youth Development V7,#4, Winter 2012/</a:t>
            </a:r>
            <a:r>
              <a:rPr lang="en-US" sz="1000" dirty="0">
                <a:effectLst/>
                <a:latin typeface="Calibri" panose="020F0502020204030204" pitchFamily="34" charset="0"/>
              </a:rPr>
              <a:t>Article 120704PA003</a:t>
            </a:r>
            <a:r>
              <a:rPr lang="en-US" altLang="en-US" sz="1000" dirty="0" smtClean="0">
                <a:effectLst/>
                <a:latin typeface="+mn-lt"/>
              </a:rPr>
              <a:t> </a:t>
            </a:r>
            <a:r>
              <a:rPr lang="en-US" sz="1000" u="sng" dirty="0">
                <a:effectLst/>
                <a:latin typeface="+mn-lt"/>
              </a:rPr>
              <a:t>Explore the World with a Global Education </a:t>
            </a:r>
            <a:r>
              <a:rPr lang="en-US" sz="1000" u="sng" dirty="0" smtClean="0">
                <a:effectLst/>
                <a:latin typeface="+mn-lt"/>
              </a:rPr>
              <a:t>Curriculum</a:t>
            </a:r>
          </a:p>
          <a:p>
            <a:pPr marL="227013" algn="l"/>
            <a:r>
              <a:rPr lang="en-US" sz="1000" dirty="0">
                <a:effectLst/>
                <a:latin typeface="+mn-lt"/>
              </a:rPr>
              <a:t>Journal of Extension V51 Article 4FEA1 </a:t>
            </a:r>
            <a:r>
              <a:rPr lang="en-US" sz="1000" u="sng" dirty="0">
                <a:effectLst/>
                <a:latin typeface="+mn-lt"/>
              </a:rPr>
              <a:t>Diversity Inclusion in 4-H Youth Programs: Examining </a:t>
            </a:r>
            <a:r>
              <a:rPr lang="en-US" sz="1000" u="sng" dirty="0" smtClean="0">
                <a:effectLst/>
                <a:latin typeface="+mn-lt"/>
              </a:rPr>
              <a:t>the Perceptions </a:t>
            </a:r>
            <a:r>
              <a:rPr lang="en-US" sz="1000" u="sng" dirty="0">
                <a:effectLst/>
                <a:latin typeface="+mn-lt"/>
              </a:rPr>
              <a:t>Among West Virginia 4-H Youth Professionals</a:t>
            </a:r>
          </a:p>
          <a:p>
            <a:pPr algn="l"/>
            <a:endParaRPr lang="en-US" sz="1100" dirty="0">
              <a:effectLst/>
              <a:latin typeface="+mn-lt"/>
            </a:endParaRPr>
          </a:p>
          <a:p>
            <a:pPr indent="-232029" algn="l">
              <a:spcAft>
                <a:spcPts val="609"/>
              </a:spcAft>
            </a:pPr>
            <a:r>
              <a:rPr lang="en-US" altLang="en-US" sz="1200" dirty="0" smtClean="0">
                <a:effectLst/>
              </a:rPr>
              <a:t>***</a:t>
            </a:r>
            <a:r>
              <a:rPr lang="en-US" altLang="en-US" sz="1200" dirty="0">
                <a:effectLst/>
              </a:rPr>
              <a:t>Photo’s and clipart downloaded from Google Images 2/2019.</a:t>
            </a:r>
          </a:p>
        </p:txBody>
      </p:sp>
      <p:sp>
        <p:nvSpPr>
          <p:cNvPr id="8" name="TextBox 7"/>
          <p:cNvSpPr txBox="1"/>
          <p:nvPr/>
        </p:nvSpPr>
        <p:spPr>
          <a:xfrm>
            <a:off x="3705639" y="4455936"/>
            <a:ext cx="2816837" cy="3650923"/>
          </a:xfrm>
          <a:prstGeom prst="rect">
            <a:avLst/>
          </a:prstGeom>
          <a:noFill/>
        </p:spPr>
        <p:txBody>
          <a:bodyPr wrap="square" lIns="95177" tIns="47587" rIns="95177" bIns="47587" rtlCol="0">
            <a:spAutoFit/>
          </a:bodyPr>
          <a:lstStyle/>
          <a:p>
            <a:pPr algn="l">
              <a:defRPr/>
            </a:pPr>
            <a:r>
              <a:rPr lang="en-US" sz="1100" b="1" dirty="0">
                <a:effectLst/>
              </a:rPr>
              <a:t>Teaching Outline and Activity</a:t>
            </a:r>
          </a:p>
          <a:p>
            <a:pPr marL="174022" indent="-174022" algn="l">
              <a:buFont typeface="Arial" panose="020B0604020202020204" pitchFamily="34" charset="0"/>
              <a:buChar char="•"/>
              <a:defRPr/>
            </a:pPr>
            <a:r>
              <a:rPr lang="en-US" sz="1100" dirty="0">
                <a:effectLst/>
              </a:rPr>
              <a:t>Unit 3.2 Celebrating Diversity  </a:t>
            </a:r>
          </a:p>
          <a:p>
            <a:pPr marL="174022" indent="-174022" algn="l">
              <a:buFont typeface="Arial" panose="020B0604020202020204" pitchFamily="34" charset="0"/>
              <a:buChar char="•"/>
              <a:defRPr/>
            </a:pPr>
            <a:r>
              <a:rPr lang="en-US" sz="1100" dirty="0" err="1">
                <a:effectLst/>
              </a:rPr>
              <a:t>PennState</a:t>
            </a:r>
            <a:r>
              <a:rPr lang="en-US" sz="1100" dirty="0">
                <a:effectLst/>
              </a:rPr>
              <a:t> Extension – Activities (2/2019) </a:t>
            </a:r>
          </a:p>
          <a:p>
            <a:pPr marL="174022" indent="-174022" algn="l">
              <a:buFont typeface="Arial" panose="020B0604020202020204" pitchFamily="34" charset="0"/>
              <a:buChar char="•"/>
              <a:defRPr/>
            </a:pPr>
            <a:r>
              <a:rPr lang="en-US" sz="1100" dirty="0">
                <a:effectLst/>
              </a:rPr>
              <a:t>University of Houston – Diversity Activities (2/2019)</a:t>
            </a:r>
          </a:p>
          <a:p>
            <a:pPr marL="174022" indent="-174022" algn="l">
              <a:buFont typeface="Arial" panose="020B0604020202020204" pitchFamily="34" charset="0"/>
              <a:buChar char="•"/>
              <a:defRPr/>
            </a:pPr>
            <a:r>
              <a:rPr lang="en-US" sz="1100" dirty="0" err="1">
                <a:effectLst/>
              </a:rPr>
              <a:t>workSMART</a:t>
            </a:r>
            <a:r>
              <a:rPr lang="en-US" sz="1100" dirty="0">
                <a:effectLst/>
              </a:rPr>
              <a:t> </a:t>
            </a:r>
            <a:r>
              <a:rPr lang="en-US" sz="1100" dirty="0">
                <a:effectLst/>
                <a:hlinkClick r:id="rId5"/>
              </a:rPr>
              <a:t>http://blog.trainerswarehouse.com/diversity-training-games-and-exercises/</a:t>
            </a:r>
            <a:r>
              <a:rPr lang="en-US" sz="1100" dirty="0">
                <a:effectLst/>
              </a:rPr>
              <a:t> </a:t>
            </a:r>
          </a:p>
          <a:p>
            <a:pPr algn="l">
              <a:defRPr/>
            </a:pPr>
            <a:endParaRPr lang="en-US" sz="1200" dirty="0">
              <a:effectLst/>
            </a:endParaRPr>
          </a:p>
          <a:p>
            <a:pPr algn="l">
              <a:defRPr/>
            </a:pPr>
            <a:r>
              <a:rPr lang="en-US" sz="1200" b="1" dirty="0">
                <a:effectLst/>
                <a:latin typeface="+mj-lt"/>
              </a:rPr>
              <a:t>PowerPoint Presentations</a:t>
            </a:r>
          </a:p>
          <a:p>
            <a:pPr marL="178455" indent="-178455" algn="l">
              <a:spcAft>
                <a:spcPts val="0"/>
              </a:spcAft>
              <a:buFont typeface="Arial" panose="020B0604020202020204" pitchFamily="34" charset="0"/>
              <a:buChar char="•"/>
              <a:defRPr/>
            </a:pPr>
            <a:r>
              <a:rPr lang="en-US" sz="1200" dirty="0">
                <a:effectLst/>
                <a:latin typeface="+mj-lt"/>
              </a:rPr>
              <a:t>Unit 3.2 Celebrating </a:t>
            </a:r>
            <a:r>
              <a:rPr lang="en-US" sz="1200" dirty="0" smtClean="0">
                <a:effectLst/>
                <a:latin typeface="+mj-lt"/>
              </a:rPr>
              <a:t>Diversity</a:t>
            </a:r>
          </a:p>
          <a:p>
            <a:pPr marL="178455" indent="-178455" algn="l">
              <a:spcAft>
                <a:spcPts val="0"/>
              </a:spcAft>
              <a:buFont typeface="Arial" panose="020B0604020202020204" pitchFamily="34" charset="0"/>
              <a:buChar char="•"/>
              <a:defRPr/>
            </a:pPr>
            <a:r>
              <a:rPr lang="en-US" sz="1200" dirty="0" smtClean="0">
                <a:effectLst/>
                <a:latin typeface="+mj-lt"/>
              </a:rPr>
              <a:t>VRKC Positive Youth Development Skills: Appreciating Diversity</a:t>
            </a:r>
            <a:endParaRPr lang="en-US" sz="1200" dirty="0">
              <a:effectLst/>
              <a:latin typeface="+mj-lt"/>
            </a:endParaRPr>
          </a:p>
          <a:p>
            <a:pPr algn="l">
              <a:spcAft>
                <a:spcPts val="0"/>
              </a:spcAft>
              <a:defRPr/>
            </a:pPr>
            <a:endParaRPr lang="en-US" sz="1200" dirty="0">
              <a:effectLst/>
              <a:latin typeface="+mj-lt"/>
            </a:endParaRPr>
          </a:p>
          <a:p>
            <a:pPr algn="l">
              <a:spcAft>
                <a:spcPts val="0"/>
              </a:spcAft>
              <a:defRPr/>
            </a:pPr>
            <a:r>
              <a:rPr lang="en-US" sz="1200" b="1" dirty="0">
                <a:effectLst/>
                <a:latin typeface="+mj-lt"/>
              </a:rPr>
              <a:t>Self Study Series- </a:t>
            </a:r>
            <a:r>
              <a:rPr lang="en-US" sz="1100" dirty="0">
                <a:effectLst/>
                <a:latin typeface="+mj-lt"/>
              </a:rPr>
              <a:t>for volunteers who can not attend this training in person.</a:t>
            </a:r>
          </a:p>
          <a:p>
            <a:pPr algn="l">
              <a:spcAft>
                <a:spcPts val="0"/>
              </a:spcAft>
              <a:defRPr/>
            </a:pPr>
            <a:endParaRPr lang="en-US" sz="1200" dirty="0">
              <a:effectLst/>
              <a:latin typeface="+mj-lt"/>
            </a:endParaRPr>
          </a:p>
          <a:p>
            <a:pPr algn="l">
              <a:spcAft>
                <a:spcPts val="0"/>
              </a:spcAft>
              <a:defRPr/>
            </a:pPr>
            <a:endParaRPr lang="en-US" sz="1200" dirty="0">
              <a:effectLst/>
              <a:latin typeface="+mj-lt"/>
            </a:endParaRPr>
          </a:p>
          <a:p>
            <a:pPr algn="l">
              <a:spcAft>
                <a:spcPts val="0"/>
              </a:spcAft>
              <a:defRPr/>
            </a:pPr>
            <a:r>
              <a:rPr lang="en-US" sz="1200" b="1" dirty="0">
                <a:effectLst/>
                <a:latin typeface="+mj-lt"/>
              </a:rPr>
              <a:t>4-H Newsletter Support Material</a:t>
            </a:r>
          </a:p>
          <a:p>
            <a:pPr marL="178455" indent="-178455" algn="l">
              <a:buFont typeface="Arial" panose="020B0604020202020204" pitchFamily="34" charset="0"/>
              <a:buChar char="•"/>
              <a:defRPr/>
            </a:pPr>
            <a:r>
              <a:rPr lang="en-US" sz="1200" dirty="0">
                <a:effectLst/>
                <a:latin typeface="+mj-lt"/>
              </a:rPr>
              <a:t>Helping Youth Understand Diversity</a:t>
            </a:r>
          </a:p>
        </p:txBody>
      </p:sp>
    </p:spTree>
    <p:extLst>
      <p:ext uri="{BB962C8B-B14F-4D97-AF65-F5344CB8AC3E}">
        <p14:creationId xmlns:p14="http://schemas.microsoft.com/office/powerpoint/2010/main" val="153918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9752" y="4307374"/>
            <a:ext cx="5887635" cy="4252408"/>
          </a:xfrm>
        </p:spPr>
        <p:txBody>
          <a:bodyPr/>
          <a:lstStyle/>
          <a:p>
            <a:pPr defTabSz="928116">
              <a:defRPr/>
            </a:pPr>
            <a:r>
              <a:rPr lang="en-US" altLang="en-US" baseline="0" dirty="0" smtClean="0">
                <a:latin typeface="Arial Narrow" pitchFamily="34" charset="0"/>
              </a:rPr>
              <a:t>Review the entire lesson and then look </a:t>
            </a:r>
            <a:r>
              <a:rPr lang="en-US" altLang="en-US" dirty="0" smtClean="0">
                <a:latin typeface="Arial Narrow" pitchFamily="34" charset="0"/>
              </a:rPr>
              <a:t>at supporting resources and a</a:t>
            </a:r>
            <a:r>
              <a:rPr lang="en-US" altLang="en-US" baseline="0" dirty="0" smtClean="0">
                <a:latin typeface="Arial Narrow" pitchFamily="34" charset="0"/>
              </a:rPr>
              <a:t>ctivities.  </a:t>
            </a:r>
          </a:p>
          <a:p>
            <a:pPr defTabSz="928116">
              <a:defRPr/>
            </a:pPr>
            <a:r>
              <a:rPr lang="en-US" altLang="en-US" baseline="0" dirty="0" smtClean="0">
                <a:latin typeface="Arial Narrow" pitchFamily="34" charset="0"/>
              </a:rPr>
              <a:t>Look for activities which can be used to teach or reinforce concepts.  </a:t>
            </a:r>
          </a:p>
          <a:p>
            <a:pPr defTabSz="928116">
              <a:defRPr/>
            </a:pPr>
            <a:r>
              <a:rPr lang="en-US" altLang="en-US" baseline="0" dirty="0" smtClean="0">
                <a:latin typeface="Arial Narrow" pitchFamily="34" charset="0"/>
              </a:rPr>
              <a:t>Unit 3.2</a:t>
            </a:r>
            <a:r>
              <a:rPr lang="en-US" altLang="en-US" dirty="0" smtClean="0">
                <a:latin typeface="Arial Narrow" pitchFamily="34" charset="0"/>
              </a:rPr>
              <a:t> </a:t>
            </a:r>
            <a:r>
              <a:rPr lang="en-US" altLang="en-US" baseline="0" dirty="0" smtClean="0">
                <a:latin typeface="Arial Narrow" pitchFamily="34" charset="0"/>
              </a:rPr>
              <a:t> content might be done over a period of time with discussion on pieces and part followed by a lesson that can be used in the club setting.  </a:t>
            </a:r>
          </a:p>
          <a:p>
            <a:pPr defTabSz="928116">
              <a:defRPr/>
            </a:pPr>
            <a:r>
              <a:rPr lang="en-US" altLang="en-US" b="1" baseline="0" dirty="0" err="1" smtClean="0">
                <a:latin typeface="Arial Narrow" pitchFamily="34" charset="0"/>
              </a:rPr>
              <a:t>PennState</a:t>
            </a:r>
            <a:r>
              <a:rPr lang="en-US" altLang="en-US" b="1" baseline="0" dirty="0" smtClean="0">
                <a:latin typeface="Arial Narrow" pitchFamily="34" charset="0"/>
              </a:rPr>
              <a:t> </a:t>
            </a:r>
            <a:r>
              <a:rPr lang="en-US" altLang="en-US" b="1" baseline="0" dirty="0" err="1" smtClean="0">
                <a:latin typeface="Arial Narrow" pitchFamily="34" charset="0"/>
              </a:rPr>
              <a:t>Extenson</a:t>
            </a:r>
            <a:r>
              <a:rPr lang="en-US" altLang="en-US" b="1" baseline="0" dirty="0" smtClean="0">
                <a:latin typeface="Arial Narrow" pitchFamily="34" charset="0"/>
              </a:rPr>
              <a:t> – Diversity resources and activities for Youth and Adults</a:t>
            </a:r>
          </a:p>
          <a:p>
            <a:pPr defTabSz="928116">
              <a:defRPr/>
            </a:pPr>
            <a:r>
              <a:rPr lang="en-US" altLang="en-US" baseline="0" dirty="0" smtClean="0">
                <a:latin typeface="Arial Narrow" pitchFamily="34" charset="0"/>
              </a:rPr>
              <a:t>https://extension.psu.edu/catalogsearch/result/?q=diversity  (2/2019)</a:t>
            </a:r>
          </a:p>
          <a:p>
            <a:pPr marL="174022" indent="-174022" defTabSz="928116">
              <a:buFont typeface="Arial" panose="020B0604020202020204" pitchFamily="34" charset="0"/>
              <a:buChar char="•"/>
              <a:defRPr/>
            </a:pPr>
            <a:r>
              <a:rPr lang="en-US" altLang="en-US" baseline="0" dirty="0" smtClean="0">
                <a:latin typeface="Arial Narrow" pitchFamily="34" charset="0"/>
              </a:rPr>
              <a:t>Diversity Discussion Starters</a:t>
            </a:r>
          </a:p>
          <a:p>
            <a:pPr marL="174022" indent="-174022" defTabSz="928116">
              <a:buFont typeface="Arial" panose="020B0604020202020204" pitchFamily="34" charset="0"/>
              <a:buChar char="•"/>
              <a:defRPr/>
            </a:pPr>
            <a:r>
              <a:rPr lang="en-US" altLang="en-US" baseline="0" dirty="0" smtClean="0">
                <a:latin typeface="Arial Narrow" pitchFamily="34" charset="0"/>
              </a:rPr>
              <a:t>An Overview of Diversity Awareness</a:t>
            </a:r>
          </a:p>
          <a:p>
            <a:pPr marL="174022" indent="-174022" defTabSz="928116">
              <a:buFont typeface="Arial" panose="020B0604020202020204" pitchFamily="34" charset="0"/>
              <a:buChar char="•"/>
              <a:defRPr/>
            </a:pPr>
            <a:r>
              <a:rPr lang="en-US" altLang="en-US" baseline="0" dirty="0" smtClean="0">
                <a:latin typeface="Arial Narrow" pitchFamily="34" charset="0"/>
              </a:rPr>
              <a:t>Diversity Activities for Youth and Adults</a:t>
            </a:r>
          </a:p>
          <a:p>
            <a:pPr marL="174022" indent="-174022" defTabSz="928116">
              <a:buFont typeface="Arial" panose="020B0604020202020204" pitchFamily="34" charset="0"/>
              <a:buChar char="•"/>
              <a:defRPr/>
            </a:pPr>
            <a:r>
              <a:rPr lang="en-US" altLang="en-US" baseline="0" dirty="0" smtClean="0">
                <a:latin typeface="Arial Narrow" pitchFamily="34" charset="0"/>
              </a:rPr>
              <a:t>Learning Today, Leading Tomorrow: Interpersonal Leadership Skills, Valuing Diversity</a:t>
            </a:r>
          </a:p>
          <a:p>
            <a:pPr marL="174022" indent="-174022" defTabSz="928116">
              <a:buFont typeface="Arial" panose="020B0604020202020204" pitchFamily="34" charset="0"/>
              <a:buChar char="•"/>
              <a:defRPr/>
            </a:pPr>
            <a:r>
              <a:rPr lang="en-US" altLang="en-US" baseline="0" dirty="0" smtClean="0">
                <a:latin typeface="Arial Narrow" pitchFamily="34" charset="0"/>
              </a:rPr>
              <a:t>More Diversity Activities for Youth and Adults</a:t>
            </a:r>
          </a:p>
          <a:p>
            <a:pPr defTabSz="928116">
              <a:defRPr/>
            </a:pPr>
            <a:r>
              <a:rPr lang="en-US" altLang="en-US" b="1" baseline="0" dirty="0" smtClean="0">
                <a:latin typeface="Arial Narrow" pitchFamily="34" charset="0"/>
              </a:rPr>
              <a:t>Houston University </a:t>
            </a:r>
            <a:r>
              <a:rPr lang="en-US" dirty="0">
                <a:hlinkClick r:id="rId3"/>
              </a:rPr>
              <a:t>https://</a:t>
            </a:r>
            <a:r>
              <a:rPr lang="en-US" dirty="0" smtClean="0">
                <a:hlinkClick r:id="rId3"/>
              </a:rPr>
              <a:t>www.uh.edu/cdi/diversity_education/resources/activities/pdf/diversity%20activities-resource-guide.pdf</a:t>
            </a:r>
            <a:r>
              <a:rPr lang="en-US" dirty="0" smtClean="0"/>
              <a:t>  2/2019</a:t>
            </a:r>
            <a:endParaRPr lang="en-US" altLang="en-US" b="1" baseline="0" dirty="0" smtClean="0">
              <a:latin typeface="Arial Narrow" pitchFamily="34" charset="0"/>
            </a:endParaRPr>
          </a:p>
          <a:p>
            <a:pPr marL="171450" indent="-171450" defTabSz="928116">
              <a:buFont typeface="Arial" panose="020B0604020202020204" pitchFamily="34" charset="0"/>
              <a:buChar char="•"/>
              <a:defRPr/>
            </a:pPr>
            <a:r>
              <a:rPr lang="en-US" altLang="en-US" dirty="0" smtClean="0">
                <a:latin typeface="Arial Narrow" pitchFamily="34" charset="0"/>
              </a:rPr>
              <a:t>Ice Breakers</a:t>
            </a:r>
          </a:p>
          <a:p>
            <a:pPr marL="171450" indent="-171450" defTabSz="928116">
              <a:buFont typeface="Arial" panose="020B0604020202020204" pitchFamily="34" charset="0"/>
              <a:buChar char="•"/>
              <a:defRPr/>
            </a:pPr>
            <a:r>
              <a:rPr lang="en-US" altLang="en-US" baseline="0" dirty="0" smtClean="0">
                <a:latin typeface="Arial Narrow" pitchFamily="34" charset="0"/>
              </a:rPr>
              <a:t>Self</a:t>
            </a:r>
            <a:r>
              <a:rPr lang="en-US" altLang="en-US" dirty="0" smtClean="0">
                <a:latin typeface="Arial Narrow" pitchFamily="34" charset="0"/>
              </a:rPr>
              <a:t> Awareness Activities</a:t>
            </a:r>
          </a:p>
          <a:p>
            <a:pPr marL="171450" indent="-171450" defTabSz="928116">
              <a:buFont typeface="Arial" panose="020B0604020202020204" pitchFamily="34" charset="0"/>
              <a:buChar char="•"/>
              <a:defRPr/>
            </a:pPr>
            <a:r>
              <a:rPr lang="en-US" altLang="en-US" baseline="0" dirty="0" smtClean="0">
                <a:latin typeface="Arial Narrow" pitchFamily="34" charset="0"/>
              </a:rPr>
              <a:t>Stereotyping</a:t>
            </a:r>
            <a:r>
              <a:rPr lang="en-US" altLang="en-US" dirty="0" smtClean="0">
                <a:latin typeface="Arial Narrow" pitchFamily="34" charset="0"/>
              </a:rPr>
              <a:t> &amp; Unpacking the isms Activities</a:t>
            </a:r>
          </a:p>
          <a:p>
            <a:pPr marL="171450" indent="-171450" defTabSz="928116">
              <a:buFont typeface="Arial" panose="020B0604020202020204" pitchFamily="34" charset="0"/>
              <a:buChar char="•"/>
              <a:defRPr/>
            </a:pPr>
            <a:r>
              <a:rPr lang="en-US" altLang="en-US" baseline="0" dirty="0" smtClean="0">
                <a:latin typeface="Arial Narrow" pitchFamily="34" charset="0"/>
              </a:rPr>
              <a:t>Community</a:t>
            </a:r>
            <a:r>
              <a:rPr lang="en-US" altLang="en-US" dirty="0" smtClean="0">
                <a:latin typeface="Arial Narrow" pitchFamily="34" charset="0"/>
              </a:rPr>
              <a:t> Implementation Activities</a:t>
            </a:r>
            <a:endParaRPr lang="en-US" altLang="en-US" baseline="0" dirty="0" smtClean="0">
              <a:latin typeface="Arial Narrow" pitchFamily="34" charset="0"/>
            </a:endParaRPr>
          </a:p>
        </p:txBody>
      </p:sp>
      <p:sp>
        <p:nvSpPr>
          <p:cNvPr id="4" name="Slide Number Placeholder 3"/>
          <p:cNvSpPr>
            <a:spLocks noGrp="1"/>
          </p:cNvSpPr>
          <p:nvPr>
            <p:ph type="sldNum" sz="quarter" idx="10"/>
          </p:nvPr>
        </p:nvSpPr>
        <p:spPr/>
        <p:txBody>
          <a:bodyPr/>
          <a:lstStyle/>
          <a:p>
            <a:fld id="{047242C6-317E-46E1-8976-1AED9CAAFAD6}" type="slidenum">
              <a:rPr lang="en-US" smtClean="0"/>
              <a:t>3</a:t>
            </a:fld>
            <a:endParaRPr lang="en-US"/>
          </a:p>
        </p:txBody>
      </p:sp>
    </p:spTree>
    <p:extLst>
      <p:ext uri="{BB962C8B-B14F-4D97-AF65-F5344CB8AC3E}">
        <p14:creationId xmlns:p14="http://schemas.microsoft.com/office/powerpoint/2010/main" val="24929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46842-4426-4C5D-8704-7F93879613D8}" type="slidenum">
              <a:rPr lang="en-US" altLang="en-US"/>
              <a:pPr/>
              <a:t>4</a:t>
            </a:fld>
            <a:endParaRPr lang="en-US" altLang="en-US" dirty="0"/>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en-US" altLang="en-US" dirty="0" smtClean="0">
                <a:latin typeface="Arial Narrow" pitchFamily="34" charset="0"/>
              </a:rPr>
              <a:t>Review </a:t>
            </a:r>
            <a:r>
              <a:rPr lang="en-US" altLang="en-US" dirty="0" err="1" smtClean="0">
                <a:latin typeface="Arial Narrow" pitchFamily="34" charset="0"/>
              </a:rPr>
              <a:t>PennState</a:t>
            </a:r>
            <a:r>
              <a:rPr lang="en-US" altLang="en-US" dirty="0" smtClean="0">
                <a:latin typeface="Arial Narrow" pitchFamily="34" charset="0"/>
              </a:rPr>
              <a:t> Extension – Diversity </a:t>
            </a:r>
            <a:r>
              <a:rPr lang="en-US" altLang="en-US" dirty="0">
                <a:latin typeface="Arial Narrow" pitchFamily="34" charset="0"/>
              </a:rPr>
              <a:t>Discussion Starters</a:t>
            </a:r>
            <a:r>
              <a:rPr lang="en-US" altLang="en-US" dirty="0">
                <a:solidFill>
                  <a:schemeClr val="accent6"/>
                </a:solidFill>
                <a:latin typeface="Arial Narrow" pitchFamily="34" charset="0"/>
              </a:rPr>
              <a:t> </a:t>
            </a:r>
            <a:r>
              <a:rPr lang="en-US" altLang="en-US" dirty="0" smtClean="0">
                <a:solidFill>
                  <a:schemeClr val="accent6"/>
                </a:solidFill>
                <a:latin typeface="Arial Narrow" pitchFamily="34" charset="0"/>
              </a:rPr>
              <a:t>4 (Crayons) and 5 (The Crayon Box that Talked) </a:t>
            </a:r>
            <a:r>
              <a:rPr lang="en-US" altLang="en-US" dirty="0" smtClean="0">
                <a:solidFill>
                  <a:schemeClr val="accent6"/>
                </a:solidFill>
                <a:latin typeface="Arial Narrow" pitchFamily="34" charset="0"/>
                <a:hlinkClick r:id="rId3"/>
              </a:rPr>
              <a:t>https</a:t>
            </a:r>
            <a:r>
              <a:rPr lang="en-US" altLang="en-US" dirty="0">
                <a:solidFill>
                  <a:schemeClr val="accent6"/>
                </a:solidFill>
                <a:latin typeface="Arial Narrow" pitchFamily="34" charset="0"/>
                <a:hlinkClick r:id="rId3"/>
              </a:rPr>
              <a:t>://</a:t>
            </a:r>
            <a:r>
              <a:rPr lang="en-US" altLang="en-US" dirty="0" smtClean="0">
                <a:solidFill>
                  <a:schemeClr val="accent6"/>
                </a:solidFill>
                <a:latin typeface="Arial Narrow" pitchFamily="34" charset="0"/>
                <a:hlinkClick r:id="rId3"/>
              </a:rPr>
              <a:t>extension.psu.edu/diversity-discussion-starters</a:t>
            </a:r>
            <a:r>
              <a:rPr lang="en-US" altLang="en-US" dirty="0" smtClean="0">
                <a:solidFill>
                  <a:schemeClr val="accent6"/>
                </a:solidFill>
                <a:latin typeface="Arial Narrow" pitchFamily="34" charset="0"/>
              </a:rPr>
              <a:t> </a:t>
            </a:r>
          </a:p>
          <a:p>
            <a:r>
              <a:rPr lang="en-US" altLang="en-US" dirty="0" smtClean="0">
                <a:latin typeface="Arial Narrow" pitchFamily="34" charset="0"/>
              </a:rPr>
              <a:t>Have the</a:t>
            </a:r>
            <a:r>
              <a:rPr lang="en-US" altLang="en-US" baseline="0" dirty="0" smtClean="0">
                <a:latin typeface="Arial Narrow" pitchFamily="34" charset="0"/>
              </a:rPr>
              <a:t> group answer the question and then compare to the thoughts below.  The bullets in the slide are not all inclusive, just a starting point.</a:t>
            </a:r>
          </a:p>
          <a:p>
            <a:endParaRPr lang="en-US" altLang="en-US" dirty="0" smtClean="0">
              <a:latin typeface="Arial Narrow" pitchFamily="34" charset="0"/>
            </a:endParaRPr>
          </a:p>
          <a:p>
            <a:pPr defTabSz="928116">
              <a:defRPr/>
            </a:pPr>
            <a:r>
              <a:rPr lang="en-US" altLang="en-US" dirty="0"/>
              <a:t>Youth develop positive skills for being a capable and confident influence with their peers and in their communities, they learn to respect individuality and the contributions of various groups, they learn the importance of sharing their experiences which affirms their identity with regard to their own diversity, they build positive self-esteems, they learn to value just and fair treatment for all and they are better prepared for citizenship.</a:t>
            </a:r>
            <a:endParaRPr lang="en-US" altLang="en-US" dirty="0">
              <a:cs typeface="Times New Roman" pitchFamily="18" charset="0"/>
            </a:endParaRPr>
          </a:p>
          <a:p>
            <a:endParaRPr lang="en-US" altLang="en-US" dirty="0">
              <a:latin typeface="Arial Narrow"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47242C6-317E-46E1-8976-1AED9CAAFAD6}" type="slidenum">
              <a:rPr lang="en-US" smtClean="0"/>
              <a:t>5</a:t>
            </a:fld>
            <a:endParaRPr lang="en-US"/>
          </a:p>
        </p:txBody>
      </p:sp>
      <p:sp>
        <p:nvSpPr>
          <p:cNvPr id="5" name="Rectangle 3"/>
          <p:cNvSpPr>
            <a:spLocks noGrp="1" noChangeArrowheads="1"/>
          </p:cNvSpPr>
          <p:nvPr>
            <p:ph type="body" idx="3"/>
          </p:nvPr>
        </p:nvSpPr>
        <p:spPr>
          <a:xfrm>
            <a:off x="316706" y="4237037"/>
            <a:ext cx="3276599" cy="4295968"/>
          </a:xfrm>
        </p:spPr>
        <p:txBody>
          <a:bodyPr/>
          <a:lstStyle/>
          <a:p>
            <a:pPr>
              <a:spcBef>
                <a:spcPts val="0"/>
              </a:spcBef>
              <a:spcAft>
                <a:spcPts val="600"/>
              </a:spcAft>
            </a:pPr>
            <a:r>
              <a:rPr lang="en-US" sz="1000" dirty="0" err="1">
                <a:latin typeface="+mn-lt"/>
              </a:rPr>
              <a:t>Henze</a:t>
            </a:r>
            <a:r>
              <a:rPr lang="en-US" sz="1000" dirty="0">
                <a:latin typeface="+mn-lt"/>
              </a:rPr>
              <a:t>, R.C. Metaphors of Diversity, Intergroup Relations , and Equity in the Discourse of Education Leaders. JOURNAL OF LANGUAGE, IDENTITY, AND EDUCATION, 4(4), 243–267 Copyright © 2005, Lawrence Erlbaum Associates, Inc.</a:t>
            </a:r>
          </a:p>
          <a:p>
            <a:pPr>
              <a:spcBef>
                <a:spcPts val="0"/>
              </a:spcBef>
              <a:spcAft>
                <a:spcPts val="600"/>
              </a:spcAft>
            </a:pPr>
            <a:r>
              <a:rPr lang="en-US" sz="1000" dirty="0" smtClean="0">
                <a:latin typeface="+mn-lt"/>
              </a:rPr>
              <a:t>“</a:t>
            </a:r>
            <a:r>
              <a:rPr lang="en-US" sz="1000" dirty="0">
                <a:latin typeface="+mn-lt"/>
              </a:rPr>
              <a:t>The use of metaphors “implies a way of thinking and a way of seeing that pervade how we understand our world generally” (Morgan, 1986, p. 12). Not only does metaphor reveal how we understand our world, it reveals how we conceptualize social relations within that world. As Santa Ana argues, “Even though many scholars continue to assume that such metaphoric expressions are only rhetorical frills, cognitive theorists now argue vigorously for metaphor’s central role in the construction of the social order” (p. 21).” </a:t>
            </a:r>
            <a:endParaRPr lang="en-US" sz="1000" dirty="0" smtClean="0">
              <a:latin typeface="+mn-lt"/>
            </a:endParaRPr>
          </a:p>
          <a:p>
            <a:pPr>
              <a:spcBef>
                <a:spcPts val="0"/>
              </a:spcBef>
              <a:spcAft>
                <a:spcPts val="600"/>
              </a:spcAft>
            </a:pPr>
            <a:r>
              <a:rPr lang="en-US" sz="1000" dirty="0" smtClean="0">
                <a:latin typeface="+mn-lt"/>
              </a:rPr>
              <a:t>“To promote equity as an educational leader involves, most of all, recognizing, challenging, and changing traditional power relations. Many of the metaphors that arrange space vertically allude to this need to study power relations and to make them central in one’s efforts as a leader who seeks equity. Equity involves working closely with people who are in subordinated positions vis-à-vis the traditional power structures of education, and to work closely with them, leaders must create “spaces” and opportunities where their “voices” can be heard and not squelched. Along with an explicit recognition of power relations, then, equity is concerned with representation.” </a:t>
            </a:r>
          </a:p>
        </p:txBody>
      </p:sp>
      <p:sp>
        <p:nvSpPr>
          <p:cNvPr id="6" name="Rectangle 3"/>
          <p:cNvSpPr txBox="1">
            <a:spLocks noChangeArrowheads="1"/>
          </p:cNvSpPr>
          <p:nvPr/>
        </p:nvSpPr>
        <p:spPr bwMode="auto">
          <a:xfrm>
            <a:off x="3593306" y="4237037"/>
            <a:ext cx="2950948" cy="4295622"/>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ts val="0"/>
              </a:spcBef>
              <a:spcAft>
                <a:spcPts val="600"/>
              </a:spcAft>
            </a:pPr>
            <a:r>
              <a:rPr lang="en-US" sz="1000" dirty="0" smtClean="0">
                <a:effectLst/>
                <a:latin typeface="+mn-lt"/>
              </a:rPr>
              <a:t>The metaphors that evoke surface and depth suggest that leaders who seek equity cannot be satisfied with “</a:t>
            </a:r>
            <a:r>
              <a:rPr lang="en-US" sz="1000" dirty="0" err="1" smtClean="0">
                <a:effectLst/>
                <a:latin typeface="+mn-lt"/>
              </a:rPr>
              <a:t>surfacy</a:t>
            </a:r>
            <a:r>
              <a:rPr lang="en-US" sz="1000" dirty="0" smtClean="0">
                <a:effectLst/>
                <a:latin typeface="+mn-lt"/>
              </a:rPr>
              <a:t>” efforts. Instead, they have to try to develop an approach that “goes deeper.” Going deeper means, among other things, recognizing the implicit, the heretofore unspoken or unacknowledged things that take place in schools. It also means that leaders have to be willing to have and facilitate “conversations” in which people talk explicitly about dangerous topics like racial, ethnic, and other tensions—conversations which could lead to overt conflicts and therefore require great understanding and skill to ensure that they are the “right conversations.” </a:t>
            </a:r>
          </a:p>
          <a:p>
            <a:pPr>
              <a:spcBef>
                <a:spcPts val="0"/>
              </a:spcBef>
              <a:spcAft>
                <a:spcPts val="600"/>
              </a:spcAft>
            </a:pPr>
            <a:r>
              <a:rPr lang="en-US" sz="1000" dirty="0" smtClean="0">
                <a:effectLst/>
                <a:latin typeface="+mn-lt"/>
              </a:rPr>
              <a:t>“…. It is noteworthy that leaders used containment metaphors such as doors, gateways, and boundaries in ways that show tension between controlling (keeping bad things out) and allowing (others to come in to a space that is framed as desirable). Usually, it is the school-related spaces that are framed as desirable. Only in one case was the power dynamic shifted such that a school leader wanted access to the community.”</a:t>
            </a:r>
          </a:p>
          <a:p>
            <a:r>
              <a:rPr lang="en-US" altLang="en-US" sz="1000" dirty="0">
                <a:effectLst/>
                <a:latin typeface="+mn-lt"/>
                <a:hlinkClick r:id="rId3"/>
              </a:rPr>
              <a:t>http://</a:t>
            </a:r>
            <a:r>
              <a:rPr lang="en-US" altLang="en-US" sz="1000" dirty="0" smtClean="0">
                <a:effectLst/>
                <a:latin typeface="+mn-lt"/>
                <a:hlinkClick r:id="rId3"/>
              </a:rPr>
              <a:t>education.utsa.edu/images/uploads/Briscoe%208-31-10.pdf</a:t>
            </a:r>
            <a:r>
              <a:rPr lang="en-US" altLang="en-US" sz="1000" dirty="0" smtClean="0">
                <a:effectLst/>
                <a:latin typeface="+mn-lt"/>
              </a:rPr>
              <a:t>   (2/2029)</a:t>
            </a:r>
            <a:endParaRPr lang="en-US" altLang="en-US" sz="1000" dirty="0">
              <a:effectLst/>
              <a:latin typeface="+mn-lt"/>
            </a:endParaRPr>
          </a:p>
        </p:txBody>
      </p:sp>
    </p:spTree>
    <p:extLst>
      <p:ext uri="{BB962C8B-B14F-4D97-AF65-F5344CB8AC3E}">
        <p14:creationId xmlns:p14="http://schemas.microsoft.com/office/powerpoint/2010/main" val="326366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29B69-2E0E-4FE2-9006-67DE8051C6F8}" type="slidenum">
              <a:rPr lang="en-US" altLang="en-US"/>
              <a:pPr/>
              <a:t>6</a:t>
            </a:fld>
            <a:endParaRPr lang="en-US" altLang="en-US" dirty="0"/>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pPr>
              <a:spcBef>
                <a:spcPts val="0"/>
              </a:spcBef>
              <a:spcAft>
                <a:spcPts val="600"/>
              </a:spcAft>
            </a:pPr>
            <a:r>
              <a:rPr lang="en-US" altLang="en-US" dirty="0" err="1" smtClean="0"/>
              <a:t>PennState</a:t>
            </a:r>
            <a:r>
              <a:rPr lang="en-US" altLang="en-US" dirty="0" smtClean="0"/>
              <a:t> Extension:</a:t>
            </a:r>
            <a:r>
              <a:rPr lang="en-US" altLang="en-US" baseline="0" dirty="0" smtClean="0"/>
              <a:t> An Overview of Diversity Awareness, Tend 3</a:t>
            </a:r>
          </a:p>
          <a:p>
            <a:pPr>
              <a:spcBef>
                <a:spcPts val="0"/>
              </a:spcBef>
              <a:spcAft>
                <a:spcPts val="600"/>
              </a:spcAft>
            </a:pPr>
            <a:endParaRPr lang="en-US" altLang="en-US" dirty="0" smtClean="0"/>
          </a:p>
          <a:p>
            <a:pPr>
              <a:spcBef>
                <a:spcPts val="0"/>
              </a:spcBef>
              <a:spcAft>
                <a:spcPts val="600"/>
              </a:spcAft>
            </a:pPr>
            <a:r>
              <a:rPr lang="en-US" altLang="en-US" dirty="0" smtClean="0"/>
              <a:t>Activity - Metaphors have </a:t>
            </a:r>
            <a:r>
              <a:rPr lang="en-US" altLang="en-US" dirty="0"/>
              <a:t>been used to describe diversity</a:t>
            </a:r>
            <a:r>
              <a:rPr lang="en-US" altLang="en-US" dirty="0" smtClean="0"/>
              <a:t>.  Use these metaphors to facilitate </a:t>
            </a:r>
            <a:r>
              <a:rPr lang="en-US" altLang="en-US" dirty="0"/>
              <a:t>discussion with the group as to </a:t>
            </a:r>
            <a:r>
              <a:rPr lang="en-US" altLang="en-US" dirty="0" smtClean="0"/>
              <a:t>why </a:t>
            </a:r>
            <a:r>
              <a:rPr lang="en-US" altLang="en-US" dirty="0"/>
              <a:t>the metaphor could be perceived as </a:t>
            </a:r>
            <a:r>
              <a:rPr lang="en-US" altLang="en-US" dirty="0" smtClean="0"/>
              <a:t>healthy/unhealthy.</a:t>
            </a:r>
            <a:endParaRPr lang="en-US" altLang="en-US" dirty="0"/>
          </a:p>
        </p:txBody>
      </p:sp>
    </p:spTree>
    <p:extLst>
      <p:ext uri="{BB962C8B-B14F-4D97-AF65-F5344CB8AC3E}">
        <p14:creationId xmlns:p14="http://schemas.microsoft.com/office/powerpoint/2010/main" val="1884747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B5759-D78B-47EE-97A7-0A8E6DD9CAC7}" type="slidenum">
              <a:rPr lang="en-US" altLang="en-US"/>
              <a:pPr/>
              <a:t>7</a:t>
            </a:fld>
            <a:endParaRPr lang="en-US" altLang="en-US" dirty="0"/>
          </a:p>
        </p:txBody>
      </p:sp>
      <p:sp>
        <p:nvSpPr>
          <p:cNvPr id="481282" name="Rectangle 2"/>
          <p:cNvSpPr>
            <a:spLocks noGrp="1" noRot="1" noChangeAspect="1" noChangeArrowheads="1" noTextEdit="1"/>
          </p:cNvSpPr>
          <p:nvPr>
            <p:ph type="sldImg"/>
          </p:nvPr>
        </p:nvSpPr>
        <p:spPr>
          <a:ln/>
        </p:spPr>
      </p:sp>
      <p:sp>
        <p:nvSpPr>
          <p:cNvPr id="4812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7271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1DF10-6E71-477F-8732-338B5B2D4424}" type="slidenum">
              <a:rPr lang="en-US" altLang="en-US"/>
              <a:pPr/>
              <a:t>8</a:t>
            </a:fld>
            <a:endParaRPr lang="en-US" altLang="en-US" dirty="0"/>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r>
              <a:rPr lang="en-US" altLang="en-US" dirty="0">
                <a:latin typeface="Arial Narrow" pitchFamily="34" charset="0"/>
              </a:rPr>
              <a:t>An increased understanding of cultural similarities and differences increases </a:t>
            </a:r>
            <a:r>
              <a:rPr lang="en-US" altLang="en-US" u="sng" dirty="0">
                <a:latin typeface="Arial Narrow" pitchFamily="34" charset="0"/>
              </a:rPr>
              <a:t>Sensitivity</a:t>
            </a:r>
            <a:r>
              <a:rPr lang="en-US" altLang="en-US" dirty="0">
                <a:latin typeface="Arial Narrow" pitchFamily="34" charset="0"/>
              </a:rPr>
              <a:t>,  </a:t>
            </a:r>
            <a:r>
              <a:rPr lang="en-US" altLang="en-US" u="sng" dirty="0">
                <a:latin typeface="Arial Narrow" pitchFamily="34" charset="0"/>
              </a:rPr>
              <a:t>Communication</a:t>
            </a:r>
            <a:r>
              <a:rPr lang="en-US" altLang="en-US" dirty="0">
                <a:latin typeface="Arial Narrow" pitchFamily="34" charset="0"/>
              </a:rPr>
              <a:t>  and  </a:t>
            </a:r>
            <a:r>
              <a:rPr lang="en-US" altLang="en-US" u="sng" dirty="0">
                <a:latin typeface="Arial Narrow" pitchFamily="34" charset="0"/>
              </a:rPr>
              <a:t>Cooperation</a:t>
            </a:r>
            <a:r>
              <a:rPr lang="en-US" altLang="en-US" dirty="0">
                <a:latin typeface="Arial Narrow" pitchFamily="34" charset="0"/>
              </a:rPr>
              <a:t>  in our work with children</a:t>
            </a:r>
            <a:r>
              <a:rPr lang="en-US" altLang="en-US" dirty="0" smtClean="0">
                <a:latin typeface="Arial Narrow" pitchFamily="34" charset="0"/>
              </a:rPr>
              <a:t>.</a:t>
            </a:r>
          </a:p>
          <a:p>
            <a:endParaRPr lang="en-US" altLang="en-US" dirty="0" smtClean="0">
              <a:latin typeface="Arial Narrow" pitchFamily="34" charset="0"/>
            </a:endParaRPr>
          </a:p>
          <a:p>
            <a:r>
              <a:rPr lang="en-US" altLang="en-US" dirty="0" smtClean="0">
                <a:latin typeface="Arial Narrow" pitchFamily="34" charset="0"/>
              </a:rPr>
              <a:t>Why is</a:t>
            </a:r>
            <a:r>
              <a:rPr lang="en-US" altLang="en-US" baseline="0" dirty="0" smtClean="0">
                <a:latin typeface="Arial Narrow" pitchFamily="34" charset="0"/>
              </a:rPr>
              <a:t> discussion on “metaphors” key to our youth development efforts?  How can we apply this discussion to growing the diversity in our clubs/SPIN groups?</a:t>
            </a:r>
            <a:endParaRPr lang="en-US" altLang="en-US" dirty="0">
              <a:latin typeface="Arial Narrow" pitchFamily="34" charset="0"/>
            </a:endParaRPr>
          </a:p>
        </p:txBody>
      </p:sp>
    </p:spTree>
    <p:extLst>
      <p:ext uri="{BB962C8B-B14F-4D97-AF65-F5344CB8AC3E}">
        <p14:creationId xmlns:p14="http://schemas.microsoft.com/office/powerpoint/2010/main" val="113992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AC6D1-F81F-4289-BE24-3B3BDF280C4E}" type="slidenum">
              <a:rPr lang="en-US" altLang="en-US"/>
              <a:pPr/>
              <a:t>9</a:t>
            </a:fld>
            <a:endParaRPr lang="en-US" altLang="en-US" dirty="0"/>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r>
              <a:rPr lang="en-US" altLang="en-US" dirty="0">
                <a:latin typeface="Arial Narrow" pitchFamily="34" charset="0"/>
              </a:rPr>
              <a:t>Review </a:t>
            </a:r>
            <a:r>
              <a:rPr lang="en-US" altLang="en-US" dirty="0" err="1">
                <a:latin typeface="Arial Narrow" pitchFamily="34" charset="0"/>
              </a:rPr>
              <a:t>PennState</a:t>
            </a:r>
            <a:r>
              <a:rPr lang="en-US" altLang="en-US" dirty="0">
                <a:latin typeface="Arial Narrow" pitchFamily="34" charset="0"/>
              </a:rPr>
              <a:t> Extension – </a:t>
            </a:r>
            <a:r>
              <a:rPr lang="en-US" altLang="en-US" dirty="0" smtClean="0">
                <a:latin typeface="Arial Narrow" pitchFamily="34" charset="0"/>
              </a:rPr>
              <a:t>An Overview of Diversity Awareness </a:t>
            </a:r>
            <a:r>
              <a:rPr lang="en-US" altLang="en-US" dirty="0">
                <a:latin typeface="Arial Narrow" pitchFamily="34" charset="0"/>
              </a:rPr>
              <a:t>Starters</a:t>
            </a:r>
            <a:r>
              <a:rPr lang="en-US" altLang="en-US" dirty="0">
                <a:solidFill>
                  <a:schemeClr val="accent6"/>
                </a:solidFill>
                <a:latin typeface="Arial Narrow" pitchFamily="34" charset="0"/>
              </a:rPr>
              <a:t> </a:t>
            </a:r>
            <a:r>
              <a:rPr lang="en-US" altLang="en-US" dirty="0" smtClean="0">
                <a:solidFill>
                  <a:schemeClr val="accent6"/>
                </a:solidFill>
                <a:latin typeface="Arial Narrow" pitchFamily="34" charset="0"/>
              </a:rPr>
              <a:t> </a:t>
            </a:r>
            <a:r>
              <a:rPr lang="en-US" altLang="en-US" dirty="0">
                <a:solidFill>
                  <a:schemeClr val="accent6"/>
                </a:solidFill>
                <a:latin typeface="Arial Narrow" pitchFamily="34" charset="0"/>
                <a:hlinkClick r:id="rId3"/>
              </a:rPr>
              <a:t>https://extension.psu.edu/catalogsearch/result/?</a:t>
            </a:r>
            <a:r>
              <a:rPr lang="en-US" altLang="en-US" dirty="0" smtClean="0">
                <a:solidFill>
                  <a:schemeClr val="accent6"/>
                </a:solidFill>
                <a:latin typeface="Arial Narrow" pitchFamily="34" charset="0"/>
                <a:hlinkClick r:id="rId3"/>
              </a:rPr>
              <a:t>q=diversity</a:t>
            </a:r>
            <a:r>
              <a:rPr lang="en-US" altLang="en-US" dirty="0" smtClean="0">
                <a:solidFill>
                  <a:schemeClr val="accent6"/>
                </a:solidFill>
                <a:latin typeface="Arial Narrow" pitchFamily="34" charset="0"/>
              </a:rPr>
              <a:t> </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732506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6694711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2083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51808EF-7DF8-4105-9E3B-CF9D95547D4A}" type="slidenum">
              <a:rPr lang="en-US" altLang="en-US"/>
              <a:pPr/>
              <a:t>‹#›</a:t>
            </a:fld>
            <a:endParaRPr lang="en-US" altLang="en-US"/>
          </a:p>
        </p:txBody>
      </p:sp>
    </p:spTree>
    <p:extLst>
      <p:ext uri="{BB962C8B-B14F-4D97-AF65-F5344CB8AC3E}">
        <p14:creationId xmlns:p14="http://schemas.microsoft.com/office/powerpoint/2010/main" val="322435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907808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Oval 6"/>
          <p:cNvSpPr/>
          <p:nvPr/>
        </p:nvSpPr>
        <p:spPr>
          <a:xfrm>
            <a:off x="4495800"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336620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564533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7855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495390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540060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0865687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2/7/2019</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440814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jpeg"/><Relationship Id="rId3" Type="http://schemas.openxmlformats.org/officeDocument/2006/relationships/slideLayout" Target="../slideLayouts/slideLayout3.xml"/><Relationship Id="rId21" Type="http://schemas.openxmlformats.org/officeDocument/2006/relationships/image" Target="../media/image7.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4" cstate="print">
            <a:duotone>
              <a:schemeClr val="accent6">
                <a:shade val="45000"/>
                <a:satMod val="135000"/>
              </a:schemeClr>
              <a:prstClr val="white"/>
            </a:duotone>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6" cstate="print">
            <a:duotone>
              <a:schemeClr val="accent6">
                <a:shade val="45000"/>
                <a:satMod val="135000"/>
              </a:schemeClr>
              <a:prstClr val="white"/>
            </a:duotone>
            <a:extLst>
              <a:ext uri="{BEBA8EAE-BF5A-486C-A8C5-ECC9F3942E4B}">
                <a14:imgProps xmlns:a14="http://schemas.microsoft.com/office/drawing/2010/main">
                  <a14:imgLayer r:embed="rId1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1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20" cstate="print">
            <a:duotone>
              <a:schemeClr val="accent6">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921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2" r:id="rId12"/>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88587"/>
            <a:ext cx="9296400" cy="7175187"/>
            <a:chOff x="-76200" y="-37095"/>
            <a:chExt cx="9296400" cy="6920263"/>
          </a:xfrm>
        </p:grpSpPr>
        <p:pic>
          <p:nvPicPr>
            <p:cNvPr id="49" name="Picture 7" descr="D:\powerpoint photos\4H historical 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7">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5240" y="2286372"/>
              <a:ext cx="9128760" cy="2237498"/>
              <a:chOff x="15240" y="2191567"/>
              <a:chExt cx="9128760" cy="2237498"/>
            </a:xfrm>
          </p:grpSpPr>
          <p:sp>
            <p:nvSpPr>
              <p:cNvPr id="7" name="Rectangle 6"/>
              <p:cNvSpPr/>
              <p:nvPr/>
            </p:nvSpPr>
            <p:spPr>
              <a:xfrm>
                <a:off x="15240" y="2191567"/>
                <a:ext cx="6918960" cy="2189368"/>
              </a:xfrm>
              <a:prstGeom prst="rect">
                <a:avLst/>
              </a:prstGeom>
              <a:solidFill>
                <a:srgbClr val="00B050"/>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6600FF"/>
                    </a:solidFill>
                  </a:ln>
                </a:endParaRPr>
              </a:p>
            </p:txBody>
          </p:sp>
          <p:sp>
            <p:nvSpPr>
              <p:cNvPr id="14" name="TextBox 13"/>
              <p:cNvSpPr txBox="1"/>
              <p:nvPr/>
            </p:nvSpPr>
            <p:spPr>
              <a:xfrm>
                <a:off x="228600" y="3069538"/>
                <a:ext cx="6172200" cy="623368"/>
              </a:xfrm>
              <a:prstGeom prst="rect">
                <a:avLst/>
              </a:prstGeom>
              <a:noFill/>
            </p:spPr>
            <p:txBody>
              <a:bodyPr wrap="square" rtlCol="0" anchor="ctr">
                <a:spAutoFit/>
              </a:bodyPr>
              <a:lstStyle/>
              <a:p>
                <a:pPr algn="r"/>
                <a:r>
                  <a:rPr lang="en-US" sz="3600" b="1" dirty="0" smtClean="0">
                    <a:ln w="18415" cmpd="sng">
                      <a:solidFill>
                        <a:srgbClr val="FFFFFF"/>
                      </a:solidFill>
                      <a:prstDash val="solid"/>
                    </a:ln>
                    <a:solidFill>
                      <a:srgbClr val="FFFFFF"/>
                    </a:solidFill>
                  </a:rPr>
                  <a:t>Celebrating Diversity</a:t>
                </a:r>
                <a:endParaRPr lang="en-US" sz="3600" b="1" dirty="0">
                  <a:ln w="18415" cmpd="sng">
                    <a:solidFill>
                      <a:srgbClr val="FFFFFF"/>
                    </a:solidFill>
                    <a:prstDash val="solid"/>
                  </a:ln>
                  <a:solidFill>
                    <a:srgbClr val="FFFFFF"/>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sp>
            <p:nvSpPr>
              <p:cNvPr id="20" name="TextBox 19"/>
              <p:cNvSpPr txBox="1"/>
              <p:nvPr/>
            </p:nvSpPr>
            <p:spPr>
              <a:xfrm>
                <a:off x="2209800" y="3920279"/>
                <a:ext cx="4495800" cy="369332"/>
              </a:xfrm>
              <a:prstGeom prst="rect">
                <a:avLst/>
              </a:prstGeom>
              <a:noFill/>
            </p:spPr>
            <p:txBody>
              <a:bodyPr wrap="square" rtlCol="0">
                <a:spAutoFit/>
              </a:bodyPr>
              <a:lstStyle/>
              <a:p>
                <a:r>
                  <a:rPr lang="en-US" b="1" dirty="0" err="1" smtClean="0">
                    <a:solidFill>
                      <a:schemeClr val="bg1"/>
                    </a:solidFill>
                  </a:rPr>
                  <a:t>oklahoma</a:t>
                </a:r>
                <a:r>
                  <a:rPr lang="en-US" b="1" dirty="0" smtClean="0">
                    <a:solidFill>
                      <a:schemeClr val="bg1"/>
                    </a:solidFill>
                  </a:rPr>
                  <a:t> 4-h volunteer development</a:t>
                </a:r>
                <a:endParaRPr lang="en-US" b="1" dirty="0">
                  <a:solidFill>
                    <a:schemeClr val="bg1"/>
                  </a:solidFill>
                </a:endParaRPr>
              </a:p>
            </p:txBody>
          </p:sp>
        </p:grpSp>
        <p:cxnSp>
          <p:nvCxnSpPr>
            <p:cNvPr id="53" name="Straight Connector 52"/>
            <p:cNvCxnSpPr/>
            <p:nvPr/>
          </p:nvCxnSpPr>
          <p:spPr>
            <a:xfrm>
              <a:off x="5638800" y="4523870"/>
              <a:ext cx="0" cy="2359298"/>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9">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523870"/>
              <a:ext cx="1021080" cy="23592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71160" y="0"/>
              <a:ext cx="929640" cy="23052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52400" y="2450255"/>
            <a:ext cx="6172200" cy="523220"/>
          </a:xfrm>
          <a:prstGeom prst="rect">
            <a:avLst/>
          </a:prstGeom>
          <a:noFill/>
        </p:spPr>
        <p:txBody>
          <a:bodyPr wrap="square" rtlCol="0" anchor="ctr">
            <a:spAutoFit/>
          </a:bodyPr>
          <a:lstStyle/>
          <a:p>
            <a:pPr algn="r"/>
            <a:r>
              <a:rPr lang="en-US" sz="2800" dirty="0" smtClean="0">
                <a:ln w="18415" cmpd="sng">
                  <a:solidFill>
                    <a:srgbClr val="FFFFFF"/>
                  </a:solidFill>
                  <a:prstDash val="solid"/>
                </a:ln>
                <a:solidFill>
                  <a:srgbClr val="FFFFFF"/>
                </a:solidFill>
              </a:rPr>
              <a:t>Ready, Set…Volunteer</a:t>
            </a:r>
            <a:endParaRPr lang="en-US" sz="28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647879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fld id="{94A9EF96-2E6F-450B-B8D3-D040154EAC33}" type="slidenum">
              <a:rPr lang="en-US" altLang="en-US"/>
              <a:pPr/>
              <a:t>10</a:t>
            </a:fld>
            <a:endParaRPr lang="en-US" altLang="en-US" dirty="0"/>
          </a:p>
        </p:txBody>
      </p:sp>
      <p:sp>
        <p:nvSpPr>
          <p:cNvPr id="105475" name="Rectangle 3"/>
          <p:cNvSpPr>
            <a:spLocks noGrp="1" noChangeArrowheads="1"/>
          </p:cNvSpPr>
          <p:nvPr>
            <p:ph type="body" sz="half" idx="1"/>
          </p:nvPr>
        </p:nvSpPr>
        <p:spPr>
          <a:xfrm>
            <a:off x="609600" y="533400"/>
            <a:ext cx="5486400" cy="3992501"/>
          </a:xfrm>
        </p:spPr>
        <p:txBody>
          <a:bodyPr>
            <a:noAutofit/>
          </a:bodyPr>
          <a:lstStyle/>
          <a:p>
            <a:pPr>
              <a:buFontTx/>
              <a:buNone/>
            </a:pPr>
            <a:r>
              <a:rPr lang="en-US" altLang="en-US" sz="2800" dirty="0" smtClean="0">
                <a:solidFill>
                  <a:schemeClr val="tx1"/>
                </a:solidFill>
              </a:rPr>
              <a:t>Additional ways…</a:t>
            </a:r>
          </a:p>
          <a:p>
            <a:pPr>
              <a:buFontTx/>
              <a:buBlip>
                <a:blip r:embed="rId3"/>
              </a:buBlip>
            </a:pPr>
            <a:r>
              <a:rPr lang="en-US" altLang="en-US" sz="2800" dirty="0" smtClean="0">
                <a:solidFill>
                  <a:schemeClr val="tx1"/>
                </a:solidFill>
              </a:rPr>
              <a:t>Education</a:t>
            </a:r>
          </a:p>
          <a:p>
            <a:pPr>
              <a:buFontTx/>
              <a:buBlip>
                <a:blip r:embed="rId3"/>
              </a:buBlip>
            </a:pPr>
            <a:r>
              <a:rPr lang="en-US" altLang="en-US" sz="2800" dirty="0" smtClean="0">
                <a:solidFill>
                  <a:schemeClr val="tx1"/>
                </a:solidFill>
              </a:rPr>
              <a:t>Job/profession</a:t>
            </a:r>
            <a:endParaRPr lang="en-US" altLang="en-US" sz="2800" dirty="0">
              <a:solidFill>
                <a:schemeClr val="tx1"/>
              </a:solidFill>
            </a:endParaRPr>
          </a:p>
          <a:p>
            <a:pPr>
              <a:buFontTx/>
              <a:buBlip>
                <a:blip r:embed="rId3"/>
              </a:buBlip>
            </a:pPr>
            <a:r>
              <a:rPr lang="en-US" altLang="en-US" sz="2800" dirty="0">
                <a:solidFill>
                  <a:schemeClr val="tx1"/>
                </a:solidFill>
              </a:rPr>
              <a:t>Income/financial status</a:t>
            </a:r>
          </a:p>
          <a:p>
            <a:pPr>
              <a:buFontTx/>
              <a:buBlip>
                <a:blip r:embed="rId3"/>
              </a:buBlip>
            </a:pPr>
            <a:r>
              <a:rPr lang="en-US" altLang="en-US" sz="2800" dirty="0">
                <a:solidFill>
                  <a:schemeClr val="tx1"/>
                </a:solidFill>
              </a:rPr>
              <a:t>Hobby</a:t>
            </a:r>
          </a:p>
          <a:p>
            <a:pPr>
              <a:buFontTx/>
              <a:buBlip>
                <a:blip r:embed="rId3"/>
              </a:buBlip>
            </a:pPr>
            <a:r>
              <a:rPr lang="en-US" altLang="en-US" sz="2800" dirty="0">
                <a:solidFill>
                  <a:schemeClr val="tx1"/>
                </a:solidFill>
              </a:rPr>
              <a:t>Geographic</a:t>
            </a:r>
          </a:p>
          <a:p>
            <a:pPr>
              <a:buFontTx/>
              <a:buBlip>
                <a:blip r:embed="rId3"/>
              </a:buBlip>
            </a:pPr>
            <a:r>
              <a:rPr lang="en-US" altLang="en-US" sz="2800" dirty="0">
                <a:solidFill>
                  <a:schemeClr val="tx1"/>
                </a:solidFill>
              </a:rPr>
              <a:t>Marital/family </a:t>
            </a:r>
            <a:r>
              <a:rPr lang="en-US" altLang="en-US" sz="2800" dirty="0" smtClean="0">
                <a:solidFill>
                  <a:schemeClr val="tx1"/>
                </a:solidFill>
              </a:rPr>
              <a:t>status</a:t>
            </a:r>
          </a:p>
          <a:p>
            <a:pPr>
              <a:buFontTx/>
              <a:buBlip>
                <a:blip r:embed="rId3"/>
              </a:buBlip>
            </a:pPr>
            <a:r>
              <a:rPr lang="en-US" altLang="en-US" sz="2800" dirty="0" smtClean="0">
                <a:solidFill>
                  <a:schemeClr val="tx1"/>
                </a:solidFill>
              </a:rPr>
              <a:t>Etc.</a:t>
            </a:r>
            <a:endParaRPr lang="en-US" altLang="en-US" sz="2800" dirty="0">
              <a:solidFill>
                <a:schemeClr val="tx1"/>
              </a:solidFill>
            </a:endParaRPr>
          </a:p>
        </p:txBody>
      </p:sp>
      <p:pic>
        <p:nvPicPr>
          <p:cNvPr id="7" name="Picture 1028" descr="CHAPEAUS"/>
          <p:cNvPicPr>
            <a:picLocks noGrp="1" noChangeAspect="1" noChangeArrowheads="1"/>
          </p:cNvPicPr>
          <p:nvPr>
            <p:ph type="clipArt" sz="half" idx="2"/>
          </p:nvPr>
        </p:nvPicPr>
        <p:blipFill>
          <a:blip r:embed="rId4" cstate="print">
            <a:extLst>
              <a:ext uri="{28A0092B-C50C-407E-A947-70E740481C1C}">
                <a14:useLocalDpi xmlns:a14="http://schemas.microsoft.com/office/drawing/2010/main" val="0"/>
              </a:ext>
            </a:extLst>
          </a:blip>
          <a:srcRect/>
          <a:stretch>
            <a:fillRect/>
          </a:stretch>
        </p:blipFill>
        <p:spPr>
          <a:xfrm>
            <a:off x="6324600" y="2265370"/>
            <a:ext cx="2286000" cy="2451117"/>
          </a:xfrm>
          <a:ln/>
        </p:spPr>
      </p:pic>
    </p:spTree>
    <p:extLst>
      <p:ext uri="{BB962C8B-B14F-4D97-AF65-F5344CB8AC3E}">
        <p14:creationId xmlns:p14="http://schemas.microsoft.com/office/powerpoint/2010/main" val="3902945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checkerboard(across)">
                                      <p:cBhvr>
                                        <p:cTn id="7" dur="500"/>
                                        <p:tgtEl>
                                          <p:spTgt spid="105475">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animEffect transition="in" filter="checkerboard(across)">
                                      <p:cBhvr>
                                        <p:cTn id="11" dur="500"/>
                                        <p:tgtEl>
                                          <p:spTgt spid="105475">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animEffect transition="in" filter="checkerboard(across)">
                                      <p:cBhvr>
                                        <p:cTn id="15" dur="500"/>
                                        <p:tgtEl>
                                          <p:spTgt spid="105475">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05475">
                                            <p:txEl>
                                              <p:pRg st="3" end="3"/>
                                            </p:txEl>
                                          </p:spTgt>
                                        </p:tgtEl>
                                        <p:attrNameLst>
                                          <p:attrName>style.visibility</p:attrName>
                                        </p:attrNameLst>
                                      </p:cBhvr>
                                      <p:to>
                                        <p:strVal val="visible"/>
                                      </p:to>
                                    </p:set>
                                    <p:animEffect transition="in" filter="checkerboard(across)">
                                      <p:cBhvr>
                                        <p:cTn id="19" dur="500"/>
                                        <p:tgtEl>
                                          <p:spTgt spid="105475">
                                            <p:txEl>
                                              <p:pRg st="3" end="3"/>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05475">
                                            <p:txEl>
                                              <p:pRg st="4" end="4"/>
                                            </p:txEl>
                                          </p:spTgt>
                                        </p:tgtEl>
                                        <p:attrNameLst>
                                          <p:attrName>style.visibility</p:attrName>
                                        </p:attrNameLst>
                                      </p:cBhvr>
                                      <p:to>
                                        <p:strVal val="visible"/>
                                      </p:to>
                                    </p:set>
                                    <p:animEffect transition="in" filter="checkerboard(across)">
                                      <p:cBhvr>
                                        <p:cTn id="23" dur="500"/>
                                        <p:tgtEl>
                                          <p:spTgt spid="105475">
                                            <p:txEl>
                                              <p:pRg st="4" end="4"/>
                                            </p:txEl>
                                          </p:spTgt>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05475">
                                            <p:txEl>
                                              <p:pRg st="5" end="5"/>
                                            </p:txEl>
                                          </p:spTgt>
                                        </p:tgtEl>
                                        <p:attrNameLst>
                                          <p:attrName>style.visibility</p:attrName>
                                        </p:attrNameLst>
                                      </p:cBhvr>
                                      <p:to>
                                        <p:strVal val="visible"/>
                                      </p:to>
                                    </p:set>
                                    <p:animEffect transition="in" filter="checkerboard(across)">
                                      <p:cBhvr>
                                        <p:cTn id="27" dur="500"/>
                                        <p:tgtEl>
                                          <p:spTgt spid="105475">
                                            <p:txEl>
                                              <p:pRg st="5" end="5"/>
                                            </p:txEl>
                                          </p:spTgt>
                                        </p:tgtEl>
                                      </p:cBhvr>
                                    </p:animEffect>
                                  </p:childTnLst>
                                </p:cTn>
                              </p:par>
                            </p:childTnLst>
                          </p:cTn>
                        </p:par>
                        <p:par>
                          <p:cTn id="28" fill="hold" nodeType="after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105475">
                                            <p:txEl>
                                              <p:pRg st="6" end="6"/>
                                            </p:txEl>
                                          </p:spTgt>
                                        </p:tgtEl>
                                        <p:attrNameLst>
                                          <p:attrName>style.visibility</p:attrName>
                                        </p:attrNameLst>
                                      </p:cBhvr>
                                      <p:to>
                                        <p:strVal val="visible"/>
                                      </p:to>
                                    </p:set>
                                    <p:animEffect transition="in" filter="checkerboard(across)">
                                      <p:cBhvr>
                                        <p:cTn id="31" dur="500"/>
                                        <p:tgtEl>
                                          <p:spTgt spid="105475">
                                            <p:txEl>
                                              <p:pRg st="6" end="6"/>
                                            </p:txEl>
                                          </p:spTgt>
                                        </p:tgtEl>
                                      </p:cBhvr>
                                    </p:animEffect>
                                  </p:childTnLst>
                                </p:cTn>
                              </p:par>
                            </p:childTnLst>
                          </p:cTn>
                        </p:par>
                        <p:par>
                          <p:cTn id="32" fill="hold">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105475">
                                            <p:txEl>
                                              <p:pRg st="7" end="7"/>
                                            </p:txEl>
                                          </p:spTgt>
                                        </p:tgtEl>
                                        <p:attrNameLst>
                                          <p:attrName>style.visibility</p:attrName>
                                        </p:attrNameLst>
                                      </p:cBhvr>
                                      <p:to>
                                        <p:strVal val="visible"/>
                                      </p:to>
                                    </p:set>
                                    <p:animEffect transition="in" filter="checkerboard(across)">
                                      <p:cBhvr>
                                        <p:cTn id="35" dur="500"/>
                                        <p:tgtEl>
                                          <p:spTgt spid="1054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uiExpand="1"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9FD2D631-053D-432C-B470-6686AF2F49A7}" type="slidenum">
              <a:rPr lang="en-US" altLang="en-US"/>
              <a:pPr/>
              <a:t>11</a:t>
            </a:fld>
            <a:endParaRPr lang="en-US" altLang="en-US" dirty="0"/>
          </a:p>
        </p:txBody>
      </p:sp>
      <p:sp>
        <p:nvSpPr>
          <p:cNvPr id="237571" name="Rectangle 1027"/>
          <p:cNvSpPr>
            <a:spLocks noChangeArrowheads="1"/>
          </p:cNvSpPr>
          <p:nvPr/>
        </p:nvSpPr>
        <p:spPr bwMode="auto">
          <a:xfrm>
            <a:off x="457200" y="1371600"/>
            <a:ext cx="83439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sz="2400">
                <a:solidFill>
                  <a:schemeClr val="tx1"/>
                </a:solidFill>
                <a:latin typeface="Comic Sans MS" pitchFamily="66" charset="0"/>
              </a:defRPr>
            </a:lvl1pPr>
            <a:lvl2pPr marL="742950" indent="-285750">
              <a:spcBef>
                <a:spcPct val="0"/>
              </a:spcBef>
              <a:defRPr sz="2400">
                <a:solidFill>
                  <a:schemeClr val="tx1"/>
                </a:solidFill>
                <a:latin typeface="Comic Sans MS" pitchFamily="66" charset="0"/>
              </a:defRPr>
            </a:lvl2pPr>
            <a:lvl3pPr marL="1143000" indent="-228600">
              <a:spcBef>
                <a:spcPct val="0"/>
              </a:spcBef>
              <a:defRPr sz="2400">
                <a:solidFill>
                  <a:schemeClr val="tx1"/>
                </a:solidFill>
                <a:latin typeface="Comic Sans MS" pitchFamily="66" charset="0"/>
              </a:defRPr>
            </a:lvl3pPr>
            <a:lvl4pPr marL="1600200" indent="-228600">
              <a:spcBef>
                <a:spcPct val="0"/>
              </a:spcBef>
              <a:defRPr sz="2400">
                <a:solidFill>
                  <a:schemeClr val="tx1"/>
                </a:solidFill>
                <a:latin typeface="Comic Sans MS" pitchFamily="66" charset="0"/>
              </a:defRPr>
            </a:lvl4pPr>
            <a:lvl5pPr marL="2057400" indent="-228600">
              <a:spcBef>
                <a:spcPct val="0"/>
              </a:spcBef>
              <a:defRPr sz="2400">
                <a:solidFill>
                  <a:schemeClr val="tx1"/>
                </a:solidFill>
                <a:latin typeface="Comic Sans MS" pitchFamily="66" charset="0"/>
              </a:defRPr>
            </a:lvl5pPr>
            <a:lvl6pPr marL="2514600" indent="-228600" fontAlgn="base">
              <a:spcBef>
                <a:spcPct val="0"/>
              </a:spcBef>
              <a:spcAft>
                <a:spcPct val="0"/>
              </a:spcAft>
              <a:defRPr sz="2400">
                <a:solidFill>
                  <a:schemeClr val="tx1"/>
                </a:solidFill>
                <a:latin typeface="Comic Sans MS" pitchFamily="66" charset="0"/>
              </a:defRPr>
            </a:lvl6pPr>
            <a:lvl7pPr marL="2971800" indent="-228600" fontAlgn="base">
              <a:spcBef>
                <a:spcPct val="0"/>
              </a:spcBef>
              <a:spcAft>
                <a:spcPct val="0"/>
              </a:spcAft>
              <a:defRPr sz="2400">
                <a:solidFill>
                  <a:schemeClr val="tx1"/>
                </a:solidFill>
                <a:latin typeface="Comic Sans MS" pitchFamily="66" charset="0"/>
              </a:defRPr>
            </a:lvl7pPr>
            <a:lvl8pPr marL="3429000" indent="-228600" fontAlgn="base">
              <a:spcBef>
                <a:spcPct val="0"/>
              </a:spcBef>
              <a:spcAft>
                <a:spcPct val="0"/>
              </a:spcAft>
              <a:defRPr sz="2400">
                <a:solidFill>
                  <a:schemeClr val="tx1"/>
                </a:solidFill>
                <a:latin typeface="Comic Sans MS" pitchFamily="66" charset="0"/>
              </a:defRPr>
            </a:lvl8pPr>
            <a:lvl9pPr marL="3886200" indent="-228600" fontAlgn="base">
              <a:spcBef>
                <a:spcPct val="0"/>
              </a:spcBef>
              <a:spcAft>
                <a:spcPct val="0"/>
              </a:spcAft>
              <a:defRPr sz="2400">
                <a:solidFill>
                  <a:schemeClr val="tx1"/>
                </a:solidFill>
                <a:latin typeface="Comic Sans MS" pitchFamily="66" charset="0"/>
              </a:defRPr>
            </a:lvl9pPr>
          </a:lstStyle>
          <a:p>
            <a:pPr algn="l">
              <a:lnSpc>
                <a:spcPct val="100000"/>
              </a:lnSpc>
              <a:spcBef>
                <a:spcPct val="20000"/>
              </a:spcBef>
              <a:buClr>
                <a:schemeClr val="accent2"/>
              </a:buClr>
              <a:buFont typeface="Wingdings" pitchFamily="2" charset="2"/>
              <a:buNone/>
            </a:pPr>
            <a:r>
              <a:rPr lang="en-US" dirty="0">
                <a:effectLst/>
                <a:latin typeface="+mj-lt"/>
              </a:rPr>
              <a:t>Oklahoma State University, as an equal opportunity employer, complies with all applicable federal and state laws regarding non-discrimination and affirmative action. </a:t>
            </a:r>
            <a:r>
              <a:rPr lang="en-US" i="1" dirty="0">
                <a:solidFill>
                  <a:srgbClr val="FF3300"/>
                </a:solidFill>
                <a:effectLst/>
                <a:latin typeface="+mj-lt"/>
              </a:rPr>
              <a:t>Oklahoma State University is committed to a policy of equal opportunity for all individuals and does not discriminate based on race, religion, age, sex, color, national origin, marital status, sexual orientation, gender identity/expression, disability, or veteran status with regard to employment, educational programs and activities, and/or admissions.</a:t>
            </a:r>
            <a:endParaRPr lang="en-US" altLang="en-US" i="1" dirty="0">
              <a:solidFill>
                <a:srgbClr val="FF3300"/>
              </a:solidFill>
              <a:effectLst/>
              <a:latin typeface="+mj-lt"/>
            </a:endParaRPr>
          </a:p>
        </p:txBody>
      </p:sp>
      <p:sp>
        <p:nvSpPr>
          <p:cNvPr id="237577" name="Rectangle 1033"/>
          <p:cNvSpPr>
            <a:spLocks noChangeArrowheads="1"/>
          </p:cNvSpPr>
          <p:nvPr/>
        </p:nvSpPr>
        <p:spPr bwMode="auto">
          <a:xfrm>
            <a:off x="8382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1600" b="1" dirty="0">
                <a:solidFill>
                  <a:schemeClr val="hlink"/>
                </a:solidFill>
                <a:effectLst/>
                <a:latin typeface="+mn-lt"/>
              </a:rPr>
              <a:t>Oklahoma State University</a:t>
            </a:r>
            <a:r>
              <a:rPr lang="en-US" altLang="en-US" sz="4000" b="1" dirty="0">
                <a:solidFill>
                  <a:schemeClr val="tx2"/>
                </a:solidFill>
                <a:effectLst/>
                <a:latin typeface="+mn-lt"/>
              </a:rPr>
              <a:t/>
            </a:r>
            <a:br>
              <a:rPr lang="en-US" altLang="en-US" sz="4000" b="1" dirty="0">
                <a:solidFill>
                  <a:schemeClr val="tx2"/>
                </a:solidFill>
                <a:effectLst/>
                <a:latin typeface="+mn-lt"/>
              </a:rPr>
            </a:br>
            <a:r>
              <a:rPr lang="en-US" altLang="en-US" sz="4000" b="1" dirty="0">
                <a:solidFill>
                  <a:schemeClr val="tx2"/>
                </a:solidFill>
                <a:latin typeface="+mn-lt"/>
              </a:rPr>
              <a:t> </a:t>
            </a:r>
            <a:r>
              <a:rPr lang="en-US" altLang="en-US" sz="3600" b="1" dirty="0">
                <a:solidFill>
                  <a:schemeClr val="accent6"/>
                </a:solidFill>
                <a:latin typeface="+mn-lt"/>
              </a:rPr>
              <a:t>Affirmative </a:t>
            </a:r>
            <a:r>
              <a:rPr lang="en-US" altLang="en-US" sz="3600" b="1" dirty="0" smtClean="0">
                <a:solidFill>
                  <a:schemeClr val="accent6"/>
                </a:solidFill>
                <a:latin typeface="+mn-lt"/>
              </a:rPr>
              <a:t>Action Statement</a:t>
            </a:r>
            <a:endParaRPr lang="en-US" altLang="en-US" sz="3600" b="1" dirty="0">
              <a:solidFill>
                <a:schemeClr val="accent6"/>
              </a:solidFill>
              <a:latin typeface="+mn-lt"/>
            </a:endParaRPr>
          </a:p>
        </p:txBody>
      </p:sp>
    </p:spTree>
    <p:extLst>
      <p:ext uri="{BB962C8B-B14F-4D97-AF65-F5344CB8AC3E}">
        <p14:creationId xmlns:p14="http://schemas.microsoft.com/office/powerpoint/2010/main" val="6049293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fld id="{CB44FEC2-AB2D-4A28-9954-7AC789A7B7CE}" type="slidenum">
              <a:rPr lang="en-US" altLang="en-US"/>
              <a:pPr/>
              <a:t>12</a:t>
            </a:fld>
            <a:endParaRPr lang="en-US" altLang="en-US" dirty="0"/>
          </a:p>
        </p:txBody>
      </p:sp>
      <p:sp>
        <p:nvSpPr>
          <p:cNvPr id="384002" name="Rectangle 2"/>
          <p:cNvSpPr>
            <a:spLocks noGrp="1" noChangeArrowheads="1"/>
          </p:cNvSpPr>
          <p:nvPr>
            <p:ph type="body" sz="half" idx="1"/>
          </p:nvPr>
        </p:nvSpPr>
        <p:spPr>
          <a:xfrm>
            <a:off x="381000" y="1447800"/>
            <a:ext cx="5902041" cy="3962400"/>
          </a:xfrm>
        </p:spPr>
        <p:txBody>
          <a:bodyPr>
            <a:normAutofit/>
          </a:bodyPr>
          <a:lstStyle/>
          <a:p>
            <a:pPr>
              <a:lnSpc>
                <a:spcPct val="90000"/>
              </a:lnSpc>
              <a:buFontTx/>
              <a:buBlip>
                <a:blip r:embed="rId3"/>
              </a:buBlip>
            </a:pPr>
            <a:r>
              <a:rPr lang="en-US" altLang="en-US" sz="2100" b="1" dirty="0">
                <a:solidFill>
                  <a:schemeClr val="tx1"/>
                </a:solidFill>
              </a:rPr>
              <a:t>Culture</a:t>
            </a:r>
            <a:r>
              <a:rPr lang="en-US" altLang="en-US" sz="2100" dirty="0">
                <a:solidFill>
                  <a:schemeClr val="tx1"/>
                </a:solidFill>
              </a:rPr>
              <a:t>: </a:t>
            </a:r>
            <a:r>
              <a:rPr lang="en-US" altLang="en-US" sz="2100" dirty="0" smtClean="0">
                <a:solidFill>
                  <a:schemeClr val="tx1"/>
                </a:solidFill>
              </a:rPr>
              <a:t>beliefs, social forms, material traits of a racial, religious, or social group; characteristic features of everyday existence shared by people in a place or time. </a:t>
            </a:r>
          </a:p>
          <a:p>
            <a:pPr>
              <a:lnSpc>
                <a:spcPct val="90000"/>
              </a:lnSpc>
              <a:buFontTx/>
              <a:buBlip>
                <a:blip r:embed="rId3"/>
              </a:buBlip>
            </a:pPr>
            <a:r>
              <a:rPr lang="en-US" altLang="en-US" sz="2100" b="1" dirty="0" smtClean="0">
                <a:solidFill>
                  <a:schemeClr val="tx1"/>
                </a:solidFill>
              </a:rPr>
              <a:t>Ethnicity:</a:t>
            </a:r>
            <a:r>
              <a:rPr lang="en-US" altLang="en-US" sz="2100" dirty="0" smtClean="0">
                <a:solidFill>
                  <a:schemeClr val="tx1"/>
                </a:solidFill>
              </a:rPr>
              <a:t> </a:t>
            </a:r>
            <a:r>
              <a:rPr lang="en-US" sz="2100" b="1" dirty="0">
                <a:solidFill>
                  <a:schemeClr val="tx1"/>
                </a:solidFill>
              </a:rPr>
              <a:t> </a:t>
            </a:r>
            <a:r>
              <a:rPr lang="en-US" sz="2100" dirty="0">
                <a:solidFill>
                  <a:schemeClr val="tx1"/>
                </a:solidFill>
              </a:rPr>
              <a:t>of or relating to large groups of people classed according to common racial, national, tribal, religious, linguistic, or cultural origin or background</a:t>
            </a:r>
            <a:endParaRPr lang="en-US" altLang="en-US" sz="2100" dirty="0" smtClean="0">
              <a:solidFill>
                <a:schemeClr val="tx1"/>
              </a:solidFill>
            </a:endParaRPr>
          </a:p>
          <a:p>
            <a:pPr>
              <a:lnSpc>
                <a:spcPct val="90000"/>
              </a:lnSpc>
              <a:buFontTx/>
              <a:buBlip>
                <a:blip r:embed="rId3"/>
              </a:buBlip>
            </a:pPr>
            <a:r>
              <a:rPr lang="en-US" altLang="en-US" sz="2100" b="1" dirty="0" smtClean="0">
                <a:solidFill>
                  <a:schemeClr val="tx1"/>
                </a:solidFill>
              </a:rPr>
              <a:t>Race</a:t>
            </a:r>
            <a:r>
              <a:rPr lang="en-US" altLang="en-US" sz="2100" dirty="0" smtClean="0">
                <a:solidFill>
                  <a:schemeClr val="tx1"/>
                </a:solidFill>
              </a:rPr>
              <a:t>: </a:t>
            </a:r>
            <a:r>
              <a:rPr lang="en-US" sz="2100" dirty="0">
                <a:solidFill>
                  <a:schemeClr val="tx1"/>
                </a:solidFill>
              </a:rPr>
              <a:t>a category of humankind that shares certain distinctive physical traits</a:t>
            </a:r>
            <a:endParaRPr lang="en-US" altLang="en-US" sz="2100" dirty="0">
              <a:solidFill>
                <a:schemeClr val="tx1"/>
              </a:solidFill>
            </a:endParaRPr>
          </a:p>
        </p:txBody>
      </p:sp>
      <p:sp>
        <p:nvSpPr>
          <p:cNvPr id="384008" name="Rectangle 8"/>
          <p:cNvSpPr>
            <a:spLocks noChangeArrowheads="1"/>
          </p:cNvSpPr>
          <p:nvPr/>
        </p:nvSpPr>
        <p:spPr bwMode="auto">
          <a:xfrm>
            <a:off x="838200" y="381000"/>
            <a:ext cx="7772400" cy="81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4000" b="1" dirty="0" smtClean="0">
                <a:solidFill>
                  <a:schemeClr val="tx2"/>
                </a:solidFill>
                <a:latin typeface="+mn-lt"/>
              </a:rPr>
              <a:t> </a:t>
            </a:r>
            <a:r>
              <a:rPr lang="en-US" altLang="en-US" sz="3600" b="1" dirty="0" smtClean="0">
                <a:solidFill>
                  <a:schemeClr val="accent6"/>
                </a:solidFill>
                <a:latin typeface="+mn-lt"/>
              </a:rPr>
              <a:t>Understanding Definitions</a:t>
            </a:r>
            <a:endParaRPr lang="en-US" altLang="en-US" sz="3600" b="1" dirty="0">
              <a:solidFill>
                <a:schemeClr val="accent6"/>
              </a:solidFill>
              <a:latin typeface="+mn-lt"/>
            </a:endParaRPr>
          </a:p>
        </p:txBody>
      </p:sp>
      <p:sp>
        <p:nvSpPr>
          <p:cNvPr id="3" name="TextBox 2"/>
          <p:cNvSpPr txBox="1"/>
          <p:nvPr/>
        </p:nvSpPr>
        <p:spPr>
          <a:xfrm>
            <a:off x="5791200" y="4843046"/>
            <a:ext cx="3314699" cy="338554"/>
          </a:xfrm>
          <a:prstGeom prst="rect">
            <a:avLst/>
          </a:prstGeom>
          <a:noFill/>
        </p:spPr>
        <p:txBody>
          <a:bodyPr wrap="square" rtlCol="0">
            <a:spAutoFit/>
          </a:bodyPr>
          <a:lstStyle/>
          <a:p>
            <a:r>
              <a:rPr lang="en-US" altLang="en-US" sz="1600" dirty="0" smtClean="0"/>
              <a:t>Source: Merriam-Webster Dictionary</a:t>
            </a:r>
            <a:endParaRPr lang="en-US" sz="1600" dirty="0"/>
          </a:p>
        </p:txBody>
      </p:sp>
      <p:pic>
        <p:nvPicPr>
          <p:cNvPr id="8"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5694" y="2825732"/>
            <a:ext cx="2641627" cy="1816119"/>
          </a:xfrm>
          <a:prstGeom prst="rect">
            <a:avLst/>
          </a:prstGeom>
          <a:noFill/>
        </p:spPr>
      </p:pic>
    </p:spTree>
    <p:extLst>
      <p:ext uri="{BB962C8B-B14F-4D97-AF65-F5344CB8AC3E}">
        <p14:creationId xmlns:p14="http://schemas.microsoft.com/office/powerpoint/2010/main" val="721918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4002">
                                            <p:txEl>
                                              <p:pRg st="0" end="0"/>
                                            </p:txEl>
                                          </p:spTgt>
                                        </p:tgtEl>
                                        <p:attrNameLst>
                                          <p:attrName>style.visibility</p:attrName>
                                        </p:attrNameLst>
                                      </p:cBhvr>
                                      <p:to>
                                        <p:strVal val="visible"/>
                                      </p:to>
                                    </p:set>
                                    <p:animEffect transition="in" filter="checkerboard(across)">
                                      <p:cBhvr>
                                        <p:cTn id="7" dur="500"/>
                                        <p:tgtEl>
                                          <p:spTgt spid="3840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4002">
                                            <p:txEl>
                                              <p:pRg st="1" end="1"/>
                                            </p:txEl>
                                          </p:spTgt>
                                        </p:tgtEl>
                                        <p:attrNameLst>
                                          <p:attrName>style.visibility</p:attrName>
                                        </p:attrNameLst>
                                      </p:cBhvr>
                                      <p:to>
                                        <p:strVal val="visible"/>
                                      </p:to>
                                    </p:set>
                                    <p:animEffect transition="in" filter="checkerboard(across)">
                                      <p:cBhvr>
                                        <p:cTn id="12" dur="500"/>
                                        <p:tgtEl>
                                          <p:spTgt spid="3840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84002">
                                            <p:txEl>
                                              <p:pRg st="2" end="2"/>
                                            </p:txEl>
                                          </p:spTgt>
                                        </p:tgtEl>
                                        <p:attrNameLst>
                                          <p:attrName>style.visibility</p:attrName>
                                        </p:attrNameLst>
                                      </p:cBhvr>
                                      <p:to>
                                        <p:strVal val="visible"/>
                                      </p:to>
                                    </p:set>
                                    <p:animEffect transition="in" filter="checkerboard(across)">
                                      <p:cBhvr>
                                        <p:cTn id="17" dur="500"/>
                                        <p:tgtEl>
                                          <p:spTgt spid="3840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fld id="{31C6313A-049A-4389-9DFB-EE88095800FC}" type="slidenum">
              <a:rPr lang="en-US" altLang="en-US"/>
              <a:pPr/>
              <a:t>13</a:t>
            </a:fld>
            <a:endParaRPr lang="en-US" altLang="en-US" dirty="0"/>
          </a:p>
        </p:txBody>
      </p:sp>
      <p:sp>
        <p:nvSpPr>
          <p:cNvPr id="106499" name="Rectangle 3"/>
          <p:cNvSpPr>
            <a:spLocks noGrp="1" noChangeArrowheads="1"/>
          </p:cNvSpPr>
          <p:nvPr>
            <p:ph type="body" sz="half" idx="4294967295"/>
          </p:nvPr>
        </p:nvSpPr>
        <p:spPr>
          <a:xfrm>
            <a:off x="152400" y="914400"/>
            <a:ext cx="4419600" cy="3905712"/>
          </a:xfrm>
          <a:prstGeom prst="rect">
            <a:avLst/>
          </a:prstGeom>
        </p:spPr>
        <p:txBody>
          <a:bodyPr>
            <a:normAutofit fontScale="92500" lnSpcReduction="10000"/>
          </a:bodyPr>
          <a:lstStyle/>
          <a:p>
            <a:pPr>
              <a:buFontTx/>
              <a:buBlip>
                <a:blip r:embed="rId3"/>
              </a:buBlip>
            </a:pPr>
            <a:r>
              <a:rPr lang="en-US" altLang="en-US" sz="2300" b="1" dirty="0">
                <a:solidFill>
                  <a:schemeClr val="tx1"/>
                </a:solidFill>
              </a:rPr>
              <a:t>Generalization</a:t>
            </a:r>
            <a:r>
              <a:rPr lang="en-US" altLang="en-US" sz="2300" dirty="0">
                <a:solidFill>
                  <a:schemeClr val="tx1"/>
                </a:solidFill>
              </a:rPr>
              <a:t>: an oversimplification, conclusion or observation based on limited </a:t>
            </a:r>
            <a:r>
              <a:rPr lang="en-US" altLang="en-US" sz="2300" dirty="0" smtClean="0">
                <a:solidFill>
                  <a:schemeClr val="tx1"/>
                </a:solidFill>
              </a:rPr>
              <a:t>experience.</a:t>
            </a:r>
          </a:p>
          <a:p>
            <a:pPr>
              <a:buFontTx/>
              <a:buBlip>
                <a:blip r:embed="rId3"/>
              </a:buBlip>
            </a:pPr>
            <a:r>
              <a:rPr lang="en-US" altLang="en-US" sz="2300" b="1" dirty="0" smtClean="0">
                <a:solidFill>
                  <a:schemeClr val="tx1"/>
                </a:solidFill>
              </a:rPr>
              <a:t>Stereotype</a:t>
            </a:r>
            <a:r>
              <a:rPr lang="en-US" altLang="en-US" sz="2300" b="1" dirty="0">
                <a:solidFill>
                  <a:schemeClr val="tx1"/>
                </a:solidFill>
              </a:rPr>
              <a:t>:</a:t>
            </a:r>
            <a:r>
              <a:rPr lang="en-US" altLang="en-US" sz="2300" dirty="0">
                <a:solidFill>
                  <a:schemeClr val="tx1"/>
                </a:solidFill>
              </a:rPr>
              <a:t> </a:t>
            </a:r>
            <a:r>
              <a:rPr lang="en-US" sz="2300" dirty="0">
                <a:solidFill>
                  <a:schemeClr val="tx1"/>
                </a:solidFill>
              </a:rPr>
              <a:t>a standardized mental picture that is held in common by members of a group and that represents an oversimplified opinion, prejudiced attitude, or uncritical </a:t>
            </a:r>
            <a:r>
              <a:rPr lang="en-US" sz="2300" dirty="0" smtClean="0">
                <a:solidFill>
                  <a:schemeClr val="tx1"/>
                </a:solidFill>
              </a:rPr>
              <a:t>judgment </a:t>
            </a:r>
            <a:r>
              <a:rPr lang="en-US" sz="1700" dirty="0" smtClean="0">
                <a:solidFill>
                  <a:schemeClr val="tx1"/>
                </a:solidFill>
              </a:rPr>
              <a:t>(</a:t>
            </a:r>
            <a:r>
              <a:rPr lang="en-US" sz="1700" dirty="0" err="1" smtClean="0">
                <a:solidFill>
                  <a:schemeClr val="tx1"/>
                </a:solidFill>
              </a:rPr>
              <a:t>merriam-webster</a:t>
            </a:r>
            <a:r>
              <a:rPr lang="en-US" sz="1700" dirty="0" smtClean="0">
                <a:solidFill>
                  <a:schemeClr val="tx1"/>
                </a:solidFill>
              </a:rPr>
              <a:t> dictionary)</a:t>
            </a:r>
            <a:endParaRPr lang="en-US" sz="2300" dirty="0">
              <a:solidFill>
                <a:schemeClr val="tx1"/>
              </a:solidFill>
            </a:endParaRPr>
          </a:p>
        </p:txBody>
      </p:sp>
      <p:sp>
        <p:nvSpPr>
          <p:cNvPr id="106500" name="Rectangle 4"/>
          <p:cNvSpPr>
            <a:spLocks noGrp="1" noChangeArrowheads="1"/>
          </p:cNvSpPr>
          <p:nvPr>
            <p:ph type="body" sz="half" idx="2"/>
          </p:nvPr>
        </p:nvSpPr>
        <p:spPr>
          <a:xfrm>
            <a:off x="4572000" y="914400"/>
            <a:ext cx="4572000" cy="4793422"/>
          </a:xfrm>
        </p:spPr>
        <p:txBody>
          <a:bodyPr>
            <a:normAutofit/>
          </a:bodyPr>
          <a:lstStyle/>
          <a:p>
            <a:pPr>
              <a:buFontTx/>
              <a:buBlip>
                <a:blip r:embed="rId3"/>
              </a:buBlip>
            </a:pPr>
            <a:r>
              <a:rPr lang="en-US" altLang="en-US" sz="2100" b="1" dirty="0">
                <a:solidFill>
                  <a:schemeClr val="tx1"/>
                </a:solidFill>
              </a:rPr>
              <a:t>Bias: </a:t>
            </a:r>
            <a:r>
              <a:rPr lang="en-US" altLang="en-US" sz="2100" dirty="0">
                <a:solidFill>
                  <a:schemeClr val="tx1"/>
                </a:solidFill>
              </a:rPr>
              <a:t>failure to be objective and impartial about people or an issue.</a:t>
            </a:r>
          </a:p>
          <a:p>
            <a:pPr>
              <a:buFontTx/>
              <a:buBlip>
                <a:blip r:embed="rId3"/>
              </a:buBlip>
            </a:pPr>
            <a:r>
              <a:rPr lang="en-US" altLang="en-US" sz="2100" b="1" dirty="0">
                <a:solidFill>
                  <a:schemeClr val="tx1"/>
                </a:solidFill>
              </a:rPr>
              <a:t>Prejudice:</a:t>
            </a:r>
            <a:r>
              <a:rPr lang="en-US" altLang="en-US" sz="2100" dirty="0">
                <a:solidFill>
                  <a:schemeClr val="tx1"/>
                </a:solidFill>
              </a:rPr>
              <a:t> </a:t>
            </a:r>
            <a:r>
              <a:rPr lang="en-US" sz="2100" dirty="0">
                <a:solidFill>
                  <a:schemeClr val="tx1"/>
                </a:solidFill>
              </a:rPr>
              <a:t>injury or damage resulting from some judgment or action of another in disregard of one's </a:t>
            </a:r>
            <a:r>
              <a:rPr lang="en-US" sz="2100" dirty="0" smtClean="0">
                <a:solidFill>
                  <a:schemeClr val="tx1"/>
                </a:solidFill>
              </a:rPr>
              <a:t>rights </a:t>
            </a:r>
            <a:r>
              <a:rPr lang="en-US" sz="1600" dirty="0">
                <a:solidFill>
                  <a:schemeClr val="tx1"/>
                </a:solidFill>
              </a:rPr>
              <a:t>(</a:t>
            </a:r>
            <a:r>
              <a:rPr lang="en-US" sz="1600" dirty="0" err="1">
                <a:solidFill>
                  <a:schemeClr val="tx1"/>
                </a:solidFill>
              </a:rPr>
              <a:t>merriam-webster</a:t>
            </a:r>
            <a:r>
              <a:rPr lang="en-US" sz="1600" dirty="0">
                <a:solidFill>
                  <a:schemeClr val="tx1"/>
                </a:solidFill>
              </a:rPr>
              <a:t> dictionary</a:t>
            </a:r>
            <a:r>
              <a:rPr lang="en-US" sz="1600" dirty="0" smtClean="0">
                <a:solidFill>
                  <a:schemeClr val="tx1"/>
                </a:solidFill>
              </a:rPr>
              <a:t>)</a:t>
            </a:r>
          </a:p>
          <a:p>
            <a:pPr>
              <a:buBlip>
                <a:blip r:embed="rId3"/>
              </a:buBlip>
            </a:pPr>
            <a:r>
              <a:rPr lang="en-US" altLang="en-US" sz="2100" b="1" dirty="0">
                <a:solidFill>
                  <a:schemeClr val="tx1"/>
                </a:solidFill>
              </a:rPr>
              <a:t>Discrimination</a:t>
            </a:r>
            <a:r>
              <a:rPr lang="en-US" altLang="en-US" sz="2100" dirty="0">
                <a:solidFill>
                  <a:schemeClr val="tx1"/>
                </a:solidFill>
              </a:rPr>
              <a:t>: </a:t>
            </a:r>
            <a:r>
              <a:rPr lang="en-US" altLang="en-US" sz="2100" dirty="0" smtClean="0">
                <a:solidFill>
                  <a:schemeClr val="tx1"/>
                </a:solidFill>
              </a:rPr>
              <a:t>unequal/ </a:t>
            </a:r>
            <a:r>
              <a:rPr lang="en-US" altLang="en-US" sz="2100" dirty="0">
                <a:solidFill>
                  <a:schemeClr val="tx1"/>
                </a:solidFill>
              </a:rPr>
              <a:t>unfair treatment </a:t>
            </a:r>
            <a:r>
              <a:rPr lang="en-US" altLang="en-US" sz="2100" dirty="0" smtClean="0">
                <a:solidFill>
                  <a:schemeClr val="tx1"/>
                </a:solidFill>
              </a:rPr>
              <a:t>because of </a:t>
            </a:r>
            <a:r>
              <a:rPr lang="en-US" altLang="en-US" sz="2100" dirty="0">
                <a:solidFill>
                  <a:schemeClr val="tx1"/>
                </a:solidFill>
              </a:rPr>
              <a:t>race, religion, age, physical ability, gender, </a:t>
            </a:r>
            <a:r>
              <a:rPr lang="en-US" altLang="en-US" sz="2100" dirty="0" smtClean="0">
                <a:solidFill>
                  <a:schemeClr val="tx1"/>
                </a:solidFill>
              </a:rPr>
              <a:t>project areas, etc</a:t>
            </a:r>
            <a:r>
              <a:rPr lang="en-US" altLang="en-US" sz="2100" dirty="0">
                <a:solidFill>
                  <a:schemeClr val="tx1"/>
                </a:solidFill>
              </a:rPr>
              <a:t>.</a:t>
            </a:r>
          </a:p>
          <a:p>
            <a:pPr>
              <a:buFontTx/>
              <a:buBlip>
                <a:blip r:embed="rId3"/>
              </a:buBlip>
            </a:pPr>
            <a:endParaRPr lang="en-US" altLang="en-US" sz="2100" dirty="0">
              <a:solidFill>
                <a:schemeClr val="tx1"/>
              </a:solidFill>
            </a:endParaRPr>
          </a:p>
        </p:txBody>
      </p:sp>
      <p:sp>
        <p:nvSpPr>
          <p:cNvPr id="6" name="Rectangle 8"/>
          <p:cNvSpPr>
            <a:spLocks noChangeArrowheads="1"/>
          </p:cNvSpPr>
          <p:nvPr/>
        </p:nvSpPr>
        <p:spPr bwMode="auto">
          <a:xfrm>
            <a:off x="838200" y="0"/>
            <a:ext cx="6400800" cy="119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4000" b="1" dirty="0" smtClean="0">
                <a:solidFill>
                  <a:schemeClr val="tx2"/>
                </a:solidFill>
                <a:latin typeface="+mn-lt"/>
              </a:rPr>
              <a:t> </a:t>
            </a:r>
            <a:r>
              <a:rPr lang="en-US" altLang="en-US" sz="3600" b="1" dirty="0" smtClean="0">
                <a:solidFill>
                  <a:schemeClr val="accent6"/>
                </a:solidFill>
                <a:latin typeface="+mn-lt"/>
              </a:rPr>
              <a:t>Understanding continued…</a:t>
            </a:r>
            <a:endParaRPr lang="en-US" altLang="en-US" sz="3600" b="1" dirty="0">
              <a:solidFill>
                <a:schemeClr val="accent6"/>
              </a:solidFill>
              <a:latin typeface="+mn-lt"/>
            </a:endParaRPr>
          </a:p>
        </p:txBody>
      </p:sp>
    </p:spTree>
    <p:extLst>
      <p:ext uri="{BB962C8B-B14F-4D97-AF65-F5344CB8AC3E}">
        <p14:creationId xmlns:p14="http://schemas.microsoft.com/office/powerpoint/2010/main" val="1768663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checkerboard(across)">
                                      <p:cBhvr>
                                        <p:cTn id="7" dur="500"/>
                                        <p:tgtEl>
                                          <p:spTgt spid="106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checkerboard(across)">
                                      <p:cBhvr>
                                        <p:cTn id="12" dur="500"/>
                                        <p:tgtEl>
                                          <p:spTgt spid="106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6500">
                                            <p:txEl>
                                              <p:pRg st="0" end="0"/>
                                            </p:txEl>
                                          </p:spTgt>
                                        </p:tgtEl>
                                        <p:attrNameLst>
                                          <p:attrName>style.visibility</p:attrName>
                                        </p:attrNameLst>
                                      </p:cBhvr>
                                      <p:to>
                                        <p:strVal val="visible"/>
                                      </p:to>
                                    </p:set>
                                    <p:animEffect transition="in" filter="checkerboard(across)">
                                      <p:cBhvr>
                                        <p:cTn id="17" dur="500"/>
                                        <p:tgtEl>
                                          <p:spTgt spid="10650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6500">
                                            <p:txEl>
                                              <p:pRg st="1" end="1"/>
                                            </p:txEl>
                                          </p:spTgt>
                                        </p:tgtEl>
                                        <p:attrNameLst>
                                          <p:attrName>style.visibility</p:attrName>
                                        </p:attrNameLst>
                                      </p:cBhvr>
                                      <p:to>
                                        <p:strVal val="visible"/>
                                      </p:to>
                                    </p:set>
                                    <p:animEffect transition="in" filter="checkerboard(across)">
                                      <p:cBhvr>
                                        <p:cTn id="22" dur="500"/>
                                        <p:tgtEl>
                                          <p:spTgt spid="10650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6500">
                                            <p:txEl>
                                              <p:pRg st="2" end="2"/>
                                            </p:txEl>
                                          </p:spTgt>
                                        </p:tgtEl>
                                        <p:attrNameLst>
                                          <p:attrName>style.visibility</p:attrName>
                                        </p:attrNameLst>
                                      </p:cBhvr>
                                      <p:to>
                                        <p:strVal val="visible"/>
                                      </p:to>
                                    </p:set>
                                    <p:animEffect transition="in" filter="checkerboard(across)">
                                      <p:cBhvr>
                                        <p:cTn id="27" dur="500"/>
                                        <p:tgtEl>
                                          <p:spTgt spid="1065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P spid="10650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a:lstStyle/>
          <a:p>
            <a:fld id="{5F0F94CA-7CF5-4321-BB52-B14D0705A610}" type="slidenum">
              <a:rPr lang="en-US" altLang="en-US"/>
              <a:pPr/>
              <a:t>14</a:t>
            </a:fld>
            <a:endParaRPr lang="en-US" altLang="en-US" dirty="0"/>
          </a:p>
        </p:txBody>
      </p:sp>
      <p:sp>
        <p:nvSpPr>
          <p:cNvPr id="346114" name="Rectangle 2"/>
          <p:cNvSpPr>
            <a:spLocks noChangeArrowheads="1"/>
          </p:cNvSpPr>
          <p:nvPr/>
        </p:nvSpPr>
        <p:spPr bwMode="auto">
          <a:xfrm>
            <a:off x="499945" y="1480576"/>
            <a:ext cx="5257800" cy="356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sz="2400">
                <a:solidFill>
                  <a:schemeClr val="tx1"/>
                </a:solidFill>
                <a:latin typeface="Comic Sans MS" pitchFamily="66" charset="0"/>
              </a:defRPr>
            </a:lvl1pPr>
            <a:lvl2pPr marL="742950" indent="-285750">
              <a:spcBef>
                <a:spcPct val="0"/>
              </a:spcBef>
              <a:defRPr sz="2400">
                <a:solidFill>
                  <a:schemeClr val="tx1"/>
                </a:solidFill>
                <a:latin typeface="Comic Sans MS" pitchFamily="66" charset="0"/>
              </a:defRPr>
            </a:lvl2pPr>
            <a:lvl3pPr marL="1143000" indent="-228600">
              <a:spcBef>
                <a:spcPct val="0"/>
              </a:spcBef>
              <a:defRPr sz="2400">
                <a:solidFill>
                  <a:schemeClr val="tx1"/>
                </a:solidFill>
                <a:latin typeface="Comic Sans MS" pitchFamily="66" charset="0"/>
              </a:defRPr>
            </a:lvl3pPr>
            <a:lvl4pPr marL="1600200" indent="-228600">
              <a:spcBef>
                <a:spcPct val="0"/>
              </a:spcBef>
              <a:defRPr sz="2400">
                <a:solidFill>
                  <a:schemeClr val="tx1"/>
                </a:solidFill>
                <a:latin typeface="Comic Sans MS" pitchFamily="66" charset="0"/>
              </a:defRPr>
            </a:lvl4pPr>
            <a:lvl5pPr marL="2057400" indent="-228600">
              <a:spcBef>
                <a:spcPct val="0"/>
              </a:spcBef>
              <a:defRPr sz="2400">
                <a:solidFill>
                  <a:schemeClr val="tx1"/>
                </a:solidFill>
                <a:latin typeface="Comic Sans MS" pitchFamily="66" charset="0"/>
              </a:defRPr>
            </a:lvl5pPr>
            <a:lvl6pPr marL="2514600" indent="-228600" fontAlgn="base">
              <a:spcBef>
                <a:spcPct val="0"/>
              </a:spcBef>
              <a:spcAft>
                <a:spcPct val="0"/>
              </a:spcAft>
              <a:defRPr sz="2400">
                <a:solidFill>
                  <a:schemeClr val="tx1"/>
                </a:solidFill>
                <a:latin typeface="Comic Sans MS" pitchFamily="66" charset="0"/>
              </a:defRPr>
            </a:lvl6pPr>
            <a:lvl7pPr marL="2971800" indent="-228600" fontAlgn="base">
              <a:spcBef>
                <a:spcPct val="0"/>
              </a:spcBef>
              <a:spcAft>
                <a:spcPct val="0"/>
              </a:spcAft>
              <a:defRPr sz="2400">
                <a:solidFill>
                  <a:schemeClr val="tx1"/>
                </a:solidFill>
                <a:latin typeface="Comic Sans MS" pitchFamily="66" charset="0"/>
              </a:defRPr>
            </a:lvl7pPr>
            <a:lvl8pPr marL="3429000" indent="-228600" fontAlgn="base">
              <a:spcBef>
                <a:spcPct val="0"/>
              </a:spcBef>
              <a:spcAft>
                <a:spcPct val="0"/>
              </a:spcAft>
              <a:defRPr sz="2400">
                <a:solidFill>
                  <a:schemeClr val="tx1"/>
                </a:solidFill>
                <a:latin typeface="Comic Sans MS" pitchFamily="66" charset="0"/>
              </a:defRPr>
            </a:lvl8pPr>
            <a:lvl9pPr marL="3886200" indent="-228600" fontAlgn="base">
              <a:spcBef>
                <a:spcPct val="0"/>
              </a:spcBef>
              <a:spcAft>
                <a:spcPct val="0"/>
              </a:spcAft>
              <a:defRPr sz="2400">
                <a:solidFill>
                  <a:schemeClr val="tx1"/>
                </a:solidFill>
                <a:latin typeface="Comic Sans MS" pitchFamily="66" charset="0"/>
              </a:defRPr>
            </a:lvl9pPr>
          </a:lstStyle>
          <a:p>
            <a:pPr>
              <a:lnSpc>
                <a:spcPct val="100000"/>
              </a:lnSpc>
              <a:spcBef>
                <a:spcPct val="20000"/>
              </a:spcBef>
              <a:buClr>
                <a:schemeClr val="accent2"/>
              </a:buClr>
              <a:buFont typeface="Wingdings" pitchFamily="2" charset="2"/>
              <a:buNone/>
            </a:pPr>
            <a:r>
              <a:rPr lang="en-US" altLang="en-US" sz="2800" dirty="0">
                <a:effectLst/>
                <a:latin typeface="+mj-lt"/>
              </a:rPr>
              <a:t>We could learn a lot from crayons:  some are sharp, some are pretty, some are dull, some have weird names, and all are different colors…but, they all exist very nicely in the same box.</a:t>
            </a:r>
          </a:p>
        </p:txBody>
      </p:sp>
      <p:sp>
        <p:nvSpPr>
          <p:cNvPr id="346119" name="Rectangle 7"/>
          <p:cNvSpPr>
            <a:spLocks noChangeArrowheads="1"/>
          </p:cNvSpPr>
          <p:nvPr/>
        </p:nvSpPr>
        <p:spPr bwMode="auto">
          <a:xfrm>
            <a:off x="8382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4000" b="1" dirty="0" smtClean="0">
                <a:solidFill>
                  <a:schemeClr val="accent6"/>
                </a:solidFill>
                <a:latin typeface="+mn-lt"/>
              </a:rPr>
              <a:t>Celebrating Our Diversity</a:t>
            </a:r>
            <a:r>
              <a:rPr lang="en-US" altLang="en-US" sz="3600" b="1" dirty="0" smtClean="0">
                <a:solidFill>
                  <a:schemeClr val="accent6"/>
                </a:solidFill>
                <a:latin typeface="+mn-lt"/>
              </a:rPr>
              <a:t> </a:t>
            </a:r>
            <a:endParaRPr lang="en-US" altLang="en-US" sz="3600" b="1" dirty="0">
              <a:solidFill>
                <a:schemeClr val="accent6"/>
              </a:solidFill>
              <a:latin typeface="+mn-lt"/>
            </a:endParaRPr>
          </a:p>
        </p:txBody>
      </p:sp>
      <p:pic>
        <p:nvPicPr>
          <p:cNvPr id="74756" name="Picture 4" descr="Image result for photo - crayon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556951"/>
            <a:ext cx="2570086" cy="317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9941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7BFD1B5E-A3BC-47C3-B66E-C09763B8CDC5}" type="slidenum">
              <a:rPr lang="en-US" altLang="en-US"/>
              <a:pPr/>
              <a:t>2</a:t>
            </a:fld>
            <a:endParaRPr lang="en-US" altLang="en-US" dirty="0"/>
          </a:p>
        </p:txBody>
      </p:sp>
      <p:sp>
        <p:nvSpPr>
          <p:cNvPr id="11266" name="Rectangle 2"/>
          <p:cNvSpPr>
            <a:spLocks noGrp="1" noChangeArrowheads="1"/>
          </p:cNvSpPr>
          <p:nvPr>
            <p:ph type="ctrTitle"/>
          </p:nvPr>
        </p:nvSpPr>
        <p:spPr>
          <a:xfrm>
            <a:off x="1828800" y="2286000"/>
            <a:ext cx="7162800" cy="1143000"/>
          </a:xfrm>
        </p:spPr>
        <p:txBody>
          <a:bodyPr/>
          <a:lstStyle/>
          <a:p>
            <a:r>
              <a:rPr lang="en-US" altLang="en-US" sz="4800" dirty="0">
                <a:solidFill>
                  <a:schemeClr val="accent6"/>
                </a:solidFill>
              </a:rPr>
              <a:t>Celebrating Diversity</a:t>
            </a:r>
            <a:endParaRPr lang="en-US" altLang="en-US" sz="4000" dirty="0">
              <a:solidFill>
                <a:schemeClr val="accent6"/>
              </a:solidFill>
            </a:endParaRPr>
          </a:p>
        </p:txBody>
      </p:sp>
      <p:sp>
        <p:nvSpPr>
          <p:cNvPr id="11269" name="Text Box 5"/>
          <p:cNvSpPr txBox="1">
            <a:spLocks noChangeArrowheads="1"/>
          </p:cNvSpPr>
          <p:nvPr/>
        </p:nvSpPr>
        <p:spPr bwMode="auto">
          <a:xfrm>
            <a:off x="2133599" y="3861456"/>
            <a:ext cx="65532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00000"/>
              </a:lnSpc>
              <a:spcBef>
                <a:spcPct val="50000"/>
              </a:spcBef>
              <a:buClrTx/>
              <a:buFontTx/>
              <a:buNone/>
            </a:pPr>
            <a:r>
              <a:rPr lang="en-US" altLang="en-US" sz="2800" b="1" dirty="0" smtClean="0">
                <a:effectLst/>
              </a:rPr>
              <a:t>Teaching Outline notes continued…</a:t>
            </a:r>
            <a:endParaRPr lang="en-US" altLang="en-US" sz="1400" dirty="0">
              <a:effectLst/>
            </a:endParaRPr>
          </a:p>
        </p:txBody>
      </p:sp>
      <p:grpSp>
        <p:nvGrpSpPr>
          <p:cNvPr id="11271" name="Group 7"/>
          <p:cNvGrpSpPr>
            <a:grpSpLocks/>
          </p:cNvGrpSpPr>
          <p:nvPr/>
        </p:nvGrpSpPr>
        <p:grpSpPr bwMode="auto">
          <a:xfrm>
            <a:off x="152400" y="320675"/>
            <a:ext cx="8229600" cy="1317625"/>
            <a:chOff x="96" y="202"/>
            <a:chExt cx="5184" cy="830"/>
          </a:xfrm>
        </p:grpSpPr>
        <p:sp>
          <p:nvSpPr>
            <p:cNvPr id="11272" name="Text Box 8"/>
            <p:cNvSpPr txBox="1">
              <a:spLocks noChangeArrowheads="1"/>
            </p:cNvSpPr>
            <p:nvPr/>
          </p:nvSpPr>
          <p:spPr bwMode="auto">
            <a:xfrm>
              <a:off x="1205" y="317"/>
              <a:ext cx="4075"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spcBef>
                  <a:spcPct val="50000"/>
                </a:spcBef>
                <a:buClrTx/>
                <a:buFontTx/>
                <a:buNone/>
              </a:pPr>
              <a:r>
                <a:rPr lang="en-US" altLang="en-US" sz="2400" b="1" dirty="0">
                  <a:solidFill>
                    <a:srgbClr val="339966"/>
                  </a:solidFill>
                  <a:latin typeface="+mn-lt"/>
                </a:rPr>
                <a:t>Oklahoma 4-H Youth Development</a:t>
              </a:r>
            </a:p>
            <a:p>
              <a:pPr eaLnBrk="0" hangingPunct="0">
                <a:lnSpc>
                  <a:spcPct val="100000"/>
                </a:lnSpc>
                <a:spcBef>
                  <a:spcPct val="0"/>
                </a:spcBef>
                <a:buClrTx/>
                <a:buFontTx/>
                <a:buNone/>
              </a:pPr>
              <a:r>
                <a:rPr lang="en-US" altLang="en-US" sz="3200" b="1" dirty="0">
                  <a:solidFill>
                    <a:srgbClr val="339966"/>
                  </a:solidFill>
                  <a:latin typeface="+mn-lt"/>
                </a:rPr>
                <a:t>Parent-Volunteer Education</a:t>
              </a:r>
            </a:p>
          </p:txBody>
        </p:sp>
        <p:pic>
          <p:nvPicPr>
            <p:cNvPr id="11273" name="Picture 9" descr="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202"/>
              <a:ext cx="836" cy="8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864110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86200"/>
            <a:ext cx="7772400" cy="1219200"/>
          </a:xfrm>
        </p:spPr>
        <p:txBody>
          <a:bodyPr/>
          <a:lstStyle/>
          <a:p>
            <a:r>
              <a:rPr lang="en-US" dirty="0" smtClean="0"/>
              <a:t>Activity</a:t>
            </a:r>
            <a:endParaRPr lang="en-US" dirty="0"/>
          </a:p>
        </p:txBody>
      </p:sp>
      <p:pic>
        <p:nvPicPr>
          <p:cNvPr id="6" name="Picture 5" descr="&lt;strong&gt;Diversity&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28600"/>
            <a:ext cx="4572000" cy="3429000"/>
          </a:xfrm>
          <a:prstGeom prst="rect">
            <a:avLst/>
          </a:prstGeom>
        </p:spPr>
      </p:pic>
    </p:spTree>
    <p:extLst>
      <p:ext uri="{BB962C8B-B14F-4D97-AF65-F5344CB8AC3E}">
        <p14:creationId xmlns:p14="http://schemas.microsoft.com/office/powerpoint/2010/main" val="1365771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Slide Number Placeholder 6"/>
          <p:cNvSpPr>
            <a:spLocks noGrp="1"/>
          </p:cNvSpPr>
          <p:nvPr>
            <p:ph type="sldNum" sz="quarter" idx="12"/>
          </p:nvPr>
        </p:nvSpPr>
        <p:spPr/>
        <p:txBody>
          <a:bodyPr/>
          <a:lstStyle/>
          <a:p>
            <a:fld id="{5D1BA4C6-95AA-4BC0-963F-E6B11814176F}" type="slidenum">
              <a:rPr lang="en-US" altLang="en-US"/>
              <a:pPr/>
              <a:t>4</a:t>
            </a:fld>
            <a:endParaRPr lang="en-US" altLang="en-US" dirty="0"/>
          </a:p>
        </p:txBody>
      </p:sp>
      <p:sp>
        <p:nvSpPr>
          <p:cNvPr id="353287" name="Rectangle 7"/>
          <p:cNvSpPr>
            <a:spLocks noChangeArrowheads="1"/>
          </p:cNvSpPr>
          <p:nvPr/>
        </p:nvSpPr>
        <p:spPr bwMode="auto">
          <a:xfrm>
            <a:off x="533400" y="381000"/>
            <a:ext cx="811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2800" b="1" dirty="0" smtClean="0">
                <a:solidFill>
                  <a:schemeClr val="accent6"/>
                </a:solidFill>
                <a:latin typeface="+mn-lt"/>
              </a:rPr>
              <a:t>How do we benefit through inclusion?</a:t>
            </a:r>
            <a:endParaRPr lang="en-US" altLang="en-US" sz="2800" b="1" dirty="0">
              <a:solidFill>
                <a:schemeClr val="accent6"/>
              </a:solidFill>
              <a:latin typeface="+mn-lt"/>
            </a:endParaRPr>
          </a:p>
        </p:txBody>
      </p:sp>
      <p:grpSp>
        <p:nvGrpSpPr>
          <p:cNvPr id="3" name="Group 2"/>
          <p:cNvGrpSpPr/>
          <p:nvPr/>
        </p:nvGrpSpPr>
        <p:grpSpPr>
          <a:xfrm>
            <a:off x="3764224" y="1559688"/>
            <a:ext cx="4956443" cy="3469511"/>
            <a:chOff x="3764224" y="1559688"/>
            <a:chExt cx="4956443" cy="3469511"/>
          </a:xfrm>
        </p:grpSpPr>
        <p:pic>
          <p:nvPicPr>
            <p:cNvPr id="2" name="Picture 1" descr="Making Old &lt;strong&gt;Crayons&lt;/strong&gt; Ne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224" y="1559688"/>
              <a:ext cx="4956443" cy="3469511"/>
            </a:xfrm>
            <a:prstGeom prst="rect">
              <a:avLst/>
            </a:prstGeom>
          </p:spPr>
        </p:pic>
        <p:sp>
          <p:nvSpPr>
            <p:cNvPr id="353290" name="Text Box 10"/>
            <p:cNvSpPr txBox="1">
              <a:spLocks noChangeArrowheads="1"/>
            </p:cNvSpPr>
            <p:nvPr/>
          </p:nvSpPr>
          <p:spPr bwMode="auto">
            <a:xfrm>
              <a:off x="4942232" y="3886200"/>
              <a:ext cx="3592168" cy="1005847"/>
            </a:xfrm>
            <a:prstGeom prst="rect">
              <a:avLst/>
            </a:prstGeom>
            <a:solidFill>
              <a:srgbClr val="FFFFFF"/>
            </a:solidFill>
            <a:ln w="9525">
              <a:solidFill>
                <a:srgbClr val="000000"/>
              </a:solidFill>
              <a:miter lim="800000"/>
              <a:headEnd/>
              <a:tailEnd/>
            </a:ln>
          </p:spPr>
          <p:txBody>
            <a:bodyPr/>
            <a:lstStyle>
              <a:lvl1pPr>
                <a:spcBef>
                  <a:spcPct val="0"/>
                </a:spcBef>
                <a:defRPr sz="2400">
                  <a:solidFill>
                    <a:schemeClr val="tx1"/>
                  </a:solidFill>
                  <a:latin typeface="Comic Sans MS" pitchFamily="66" charset="0"/>
                </a:defRPr>
              </a:lvl1pPr>
              <a:lvl2pPr marL="628650">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fontAlgn="base">
                <a:spcBef>
                  <a:spcPct val="0"/>
                </a:spcBef>
                <a:spcAft>
                  <a:spcPct val="0"/>
                </a:spcAft>
                <a:defRPr sz="2400">
                  <a:solidFill>
                    <a:schemeClr val="tx1"/>
                  </a:solidFill>
                  <a:latin typeface="Comic Sans MS" pitchFamily="66" charset="0"/>
                </a:defRPr>
              </a:lvl6pPr>
              <a:lvl7pPr fontAlgn="base">
                <a:spcBef>
                  <a:spcPct val="0"/>
                </a:spcBef>
                <a:spcAft>
                  <a:spcPct val="0"/>
                </a:spcAft>
                <a:defRPr sz="2400">
                  <a:solidFill>
                    <a:schemeClr val="tx1"/>
                  </a:solidFill>
                  <a:latin typeface="Comic Sans MS" pitchFamily="66" charset="0"/>
                </a:defRPr>
              </a:lvl7pPr>
              <a:lvl8pPr fontAlgn="base">
                <a:spcBef>
                  <a:spcPct val="0"/>
                </a:spcBef>
                <a:spcAft>
                  <a:spcPct val="0"/>
                </a:spcAft>
                <a:defRPr sz="2400">
                  <a:solidFill>
                    <a:schemeClr val="tx1"/>
                  </a:solidFill>
                  <a:latin typeface="Comic Sans MS" pitchFamily="66" charset="0"/>
                </a:defRPr>
              </a:lvl8pPr>
              <a:lvl9pPr fontAlgn="base">
                <a:spcBef>
                  <a:spcPct val="0"/>
                </a:spcBef>
                <a:spcAft>
                  <a:spcPct val="0"/>
                </a:spcAft>
                <a:defRPr sz="2400">
                  <a:solidFill>
                    <a:schemeClr val="tx1"/>
                  </a:solidFill>
                  <a:latin typeface="Comic Sans MS" pitchFamily="66" charset="0"/>
                </a:defRPr>
              </a:lvl9pPr>
            </a:lstStyle>
            <a:p>
              <a:pPr>
                <a:spcBef>
                  <a:spcPct val="20000"/>
                </a:spcBef>
              </a:pPr>
              <a:r>
                <a:rPr lang="en-US" altLang="en-US" sz="1200" dirty="0">
                  <a:solidFill>
                    <a:srgbClr val="000000"/>
                  </a:solidFill>
                  <a:latin typeface="+mj-lt"/>
                </a:rPr>
                <a:t>We could learn a lot from crayons:  some are sharp, some are pretty, some are dull, some have weird names, and all are different colors…but, they all exist very nicely in the same box.</a:t>
              </a:r>
              <a:endParaRPr lang="en-US" altLang="en-US" sz="1200" dirty="0">
                <a:latin typeface="+mj-lt"/>
              </a:endParaRPr>
            </a:p>
          </p:txBody>
        </p:sp>
      </p:grpSp>
      <p:sp>
        <p:nvSpPr>
          <p:cNvPr id="4" name="Text Placeholder 3"/>
          <p:cNvSpPr>
            <a:spLocks noGrp="1"/>
          </p:cNvSpPr>
          <p:nvPr>
            <p:ph type="body" sz="half" idx="1"/>
          </p:nvPr>
        </p:nvSpPr>
        <p:spPr>
          <a:xfrm>
            <a:off x="381000" y="1237043"/>
            <a:ext cx="3196957" cy="3792156"/>
          </a:xfrm>
        </p:spPr>
        <p:txBody>
          <a:bodyPr>
            <a:normAutofit fontScale="92500" lnSpcReduction="10000"/>
          </a:bodyPr>
          <a:lstStyle/>
          <a:p>
            <a:endParaRPr lang="en-US" dirty="0" smtClean="0"/>
          </a:p>
          <a:p>
            <a:r>
              <a:rPr lang="en-US" dirty="0" smtClean="0"/>
              <a:t>Sensitivity - care</a:t>
            </a:r>
          </a:p>
          <a:p>
            <a:r>
              <a:rPr lang="en-US" dirty="0" smtClean="0"/>
              <a:t>Cooperation</a:t>
            </a:r>
          </a:p>
          <a:p>
            <a:r>
              <a:rPr lang="en-US" dirty="0" smtClean="0"/>
              <a:t>Communication</a:t>
            </a:r>
          </a:p>
          <a:p>
            <a:r>
              <a:rPr lang="en-US" dirty="0" smtClean="0"/>
              <a:t>Respect</a:t>
            </a:r>
          </a:p>
          <a:p>
            <a:r>
              <a:rPr lang="en-US" dirty="0" smtClean="0"/>
              <a:t>Positive influence</a:t>
            </a:r>
          </a:p>
          <a:p>
            <a:r>
              <a:rPr lang="en-US" dirty="0" smtClean="0"/>
              <a:t>Connection - sharing “my” story</a:t>
            </a:r>
          </a:p>
          <a:p>
            <a:r>
              <a:rPr lang="en-US" dirty="0" smtClean="0"/>
              <a:t>Trust</a:t>
            </a:r>
          </a:p>
          <a:p>
            <a:r>
              <a:rPr lang="en-US" dirty="0" smtClean="0"/>
              <a:t>Sense of Fairness</a:t>
            </a:r>
          </a:p>
        </p:txBody>
      </p:sp>
    </p:spTree>
    <p:extLst>
      <p:ext uri="{BB962C8B-B14F-4D97-AF65-F5344CB8AC3E}">
        <p14:creationId xmlns:p14="http://schemas.microsoft.com/office/powerpoint/2010/main" val="34507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arn(inVertical)">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arn(inVertical)">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912533"/>
            <a:ext cx="7772400" cy="1202267"/>
          </a:xfrm>
        </p:spPr>
        <p:txBody>
          <a:bodyPr/>
          <a:lstStyle/>
          <a:p>
            <a:r>
              <a:rPr lang="en-US" dirty="0" smtClean="0"/>
              <a:t>Activity</a:t>
            </a:r>
            <a:endParaRPr lang="en-US" dirty="0"/>
          </a:p>
        </p:txBody>
      </p:sp>
      <p:pic>
        <p:nvPicPr>
          <p:cNvPr id="6" name="Picture 5" descr="&lt;strong&gt;Diversity&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81000"/>
            <a:ext cx="3352800" cy="2514600"/>
          </a:xfrm>
          <a:prstGeom prst="rect">
            <a:avLst/>
          </a:prstGeom>
        </p:spPr>
      </p:pic>
      <p:sp>
        <p:nvSpPr>
          <p:cNvPr id="3" name="TextBox 2"/>
          <p:cNvSpPr txBox="1"/>
          <p:nvPr/>
        </p:nvSpPr>
        <p:spPr>
          <a:xfrm>
            <a:off x="1752600" y="4343400"/>
            <a:ext cx="5791200" cy="400110"/>
          </a:xfrm>
          <a:prstGeom prst="rect">
            <a:avLst/>
          </a:prstGeom>
          <a:noFill/>
        </p:spPr>
        <p:txBody>
          <a:bodyPr wrap="square" rtlCol="0">
            <a:spAutoFit/>
          </a:bodyPr>
          <a:lstStyle/>
          <a:p>
            <a:r>
              <a:rPr lang="en-US" dirty="0" smtClean="0"/>
              <a:t>Metaphors: Healthy or unhealthy to describe diversity?</a:t>
            </a:r>
            <a:endParaRPr lang="en-US" dirty="0"/>
          </a:p>
        </p:txBody>
      </p:sp>
    </p:spTree>
    <p:extLst>
      <p:ext uri="{BB962C8B-B14F-4D97-AF65-F5344CB8AC3E}">
        <p14:creationId xmlns:p14="http://schemas.microsoft.com/office/powerpoint/2010/main" val="1778813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fld id="{B63B62D2-FB75-4F05-B1A2-ACAEB6B5E648}" type="slidenum">
              <a:rPr lang="en-US" altLang="en-US"/>
              <a:pPr/>
              <a:t>6</a:t>
            </a:fld>
            <a:endParaRPr lang="en-US" altLang="en-US" dirty="0"/>
          </a:p>
        </p:txBody>
      </p:sp>
      <p:sp>
        <p:nvSpPr>
          <p:cNvPr id="347138" name="Rectangle 2"/>
          <p:cNvSpPr>
            <a:spLocks noGrp="1" noChangeArrowheads="1"/>
          </p:cNvSpPr>
          <p:nvPr>
            <p:ph type="body" sz="half" idx="1"/>
          </p:nvPr>
        </p:nvSpPr>
        <p:spPr>
          <a:xfrm>
            <a:off x="838200" y="1755775"/>
            <a:ext cx="4267200" cy="3121025"/>
          </a:xfrm>
        </p:spPr>
        <p:txBody>
          <a:bodyPr>
            <a:normAutofit/>
          </a:bodyPr>
          <a:lstStyle/>
          <a:p>
            <a:pPr marL="0" indent="0">
              <a:buFontTx/>
              <a:buNone/>
            </a:pPr>
            <a:r>
              <a:rPr lang="en-US" altLang="en-US" dirty="0">
                <a:solidFill>
                  <a:schemeClr val="tx1"/>
                </a:solidFill>
                <a:cs typeface="Times New Roman" pitchFamily="18" charset="0"/>
              </a:rPr>
              <a:t>Emerged from the idea that customs and traditions of people of different races and ethnicities would blend and lose their one distinctions after close contact over time, just like ingredients mixed in a pot.</a:t>
            </a:r>
          </a:p>
        </p:txBody>
      </p:sp>
      <p:sp>
        <p:nvSpPr>
          <p:cNvPr id="347144" name="Rectangle 8"/>
          <p:cNvSpPr>
            <a:spLocks noChangeArrowheads="1"/>
          </p:cNvSpPr>
          <p:nvPr/>
        </p:nvSpPr>
        <p:spPr bwMode="auto">
          <a:xfrm>
            <a:off x="8382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3600" b="1" dirty="0">
                <a:solidFill>
                  <a:schemeClr val="accent6"/>
                </a:solidFill>
                <a:latin typeface="+mn-lt"/>
              </a:rPr>
              <a:t>Melting Pot Metaphor…</a:t>
            </a:r>
          </a:p>
        </p:txBody>
      </p:sp>
      <p:pic>
        <p:nvPicPr>
          <p:cNvPr id="347146" name="Picture 10" descr="hh0088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286000"/>
            <a:ext cx="3505200" cy="17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006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7138">
                                            <p:txEl>
                                              <p:pRg st="0" end="0"/>
                                            </p:txEl>
                                          </p:spTgt>
                                        </p:tgtEl>
                                        <p:attrNameLst>
                                          <p:attrName>style.visibility</p:attrName>
                                        </p:attrNameLst>
                                      </p:cBhvr>
                                      <p:to>
                                        <p:strVal val="visible"/>
                                      </p:to>
                                    </p:set>
                                    <p:animEffect transition="in" filter="checkerboard(across)">
                                      <p:cBhvr>
                                        <p:cTn id="7" dur="500"/>
                                        <p:tgtEl>
                                          <p:spTgt spid="3471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6"/>
          <p:cNvSpPr>
            <a:spLocks noGrp="1"/>
          </p:cNvSpPr>
          <p:nvPr>
            <p:ph type="sldNum" sz="quarter" idx="12"/>
          </p:nvPr>
        </p:nvSpPr>
        <p:spPr/>
        <p:txBody>
          <a:bodyPr/>
          <a:lstStyle/>
          <a:p>
            <a:fld id="{116E5343-4F08-41BF-8FC7-71D44A6B0FB8}" type="slidenum">
              <a:rPr lang="en-US" altLang="en-US"/>
              <a:pPr/>
              <a:t>7</a:t>
            </a:fld>
            <a:endParaRPr lang="en-US" altLang="en-US" dirty="0"/>
          </a:p>
        </p:txBody>
      </p:sp>
      <p:sp>
        <p:nvSpPr>
          <p:cNvPr id="348168" name="Rectangle 8"/>
          <p:cNvSpPr>
            <a:spLocks noChangeArrowheads="1"/>
          </p:cNvSpPr>
          <p:nvPr/>
        </p:nvSpPr>
        <p:spPr bwMode="auto">
          <a:xfrm>
            <a:off x="8382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3600" b="1" dirty="0">
                <a:solidFill>
                  <a:schemeClr val="accent6"/>
                </a:solidFill>
                <a:latin typeface="+mn-lt"/>
              </a:rPr>
              <a:t>Salad Metaphor…</a:t>
            </a:r>
          </a:p>
        </p:txBody>
      </p:sp>
      <p:sp>
        <p:nvSpPr>
          <p:cNvPr id="348169" name="Rectangle 9"/>
          <p:cNvSpPr>
            <a:spLocks noChangeArrowheads="1"/>
          </p:cNvSpPr>
          <p:nvPr/>
        </p:nvSpPr>
        <p:spPr bwMode="auto">
          <a:xfrm>
            <a:off x="683647" y="2057400"/>
            <a:ext cx="4343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sz="2400">
                <a:solidFill>
                  <a:schemeClr val="tx1"/>
                </a:solidFill>
                <a:latin typeface="Comic Sans MS" pitchFamily="66" charset="0"/>
              </a:defRPr>
            </a:lvl1pPr>
            <a:lvl2pPr marL="742950" indent="-285750">
              <a:spcBef>
                <a:spcPct val="0"/>
              </a:spcBef>
              <a:defRPr sz="2400">
                <a:solidFill>
                  <a:schemeClr val="tx1"/>
                </a:solidFill>
                <a:latin typeface="Comic Sans MS" pitchFamily="66" charset="0"/>
              </a:defRPr>
            </a:lvl2pPr>
            <a:lvl3pPr marL="1143000" indent="-228600">
              <a:spcBef>
                <a:spcPct val="0"/>
              </a:spcBef>
              <a:defRPr sz="2400">
                <a:solidFill>
                  <a:schemeClr val="tx1"/>
                </a:solidFill>
                <a:latin typeface="Comic Sans MS" pitchFamily="66" charset="0"/>
              </a:defRPr>
            </a:lvl3pPr>
            <a:lvl4pPr marL="1600200" indent="-228600">
              <a:spcBef>
                <a:spcPct val="0"/>
              </a:spcBef>
              <a:defRPr sz="2400">
                <a:solidFill>
                  <a:schemeClr val="tx1"/>
                </a:solidFill>
                <a:latin typeface="Comic Sans MS" pitchFamily="66" charset="0"/>
              </a:defRPr>
            </a:lvl4pPr>
            <a:lvl5pPr marL="2057400" indent="-228600">
              <a:spcBef>
                <a:spcPct val="0"/>
              </a:spcBef>
              <a:defRPr sz="2400">
                <a:solidFill>
                  <a:schemeClr val="tx1"/>
                </a:solidFill>
                <a:latin typeface="Comic Sans MS" pitchFamily="66" charset="0"/>
              </a:defRPr>
            </a:lvl5pPr>
            <a:lvl6pPr marL="2514600" indent="-228600" fontAlgn="base">
              <a:spcBef>
                <a:spcPct val="0"/>
              </a:spcBef>
              <a:spcAft>
                <a:spcPct val="0"/>
              </a:spcAft>
              <a:defRPr sz="2400">
                <a:solidFill>
                  <a:schemeClr val="tx1"/>
                </a:solidFill>
                <a:latin typeface="Comic Sans MS" pitchFamily="66" charset="0"/>
              </a:defRPr>
            </a:lvl6pPr>
            <a:lvl7pPr marL="2971800" indent="-228600" fontAlgn="base">
              <a:spcBef>
                <a:spcPct val="0"/>
              </a:spcBef>
              <a:spcAft>
                <a:spcPct val="0"/>
              </a:spcAft>
              <a:defRPr sz="2400">
                <a:solidFill>
                  <a:schemeClr val="tx1"/>
                </a:solidFill>
                <a:latin typeface="Comic Sans MS" pitchFamily="66" charset="0"/>
              </a:defRPr>
            </a:lvl7pPr>
            <a:lvl8pPr marL="3429000" indent="-228600" fontAlgn="base">
              <a:spcBef>
                <a:spcPct val="0"/>
              </a:spcBef>
              <a:spcAft>
                <a:spcPct val="0"/>
              </a:spcAft>
              <a:defRPr sz="2400">
                <a:solidFill>
                  <a:schemeClr val="tx1"/>
                </a:solidFill>
                <a:latin typeface="Comic Sans MS" pitchFamily="66" charset="0"/>
              </a:defRPr>
            </a:lvl8pPr>
            <a:lvl9pPr marL="3886200" indent="-228600" fontAlgn="base">
              <a:spcBef>
                <a:spcPct val="0"/>
              </a:spcBef>
              <a:spcAft>
                <a:spcPct val="0"/>
              </a:spcAft>
              <a:defRPr sz="2400">
                <a:solidFill>
                  <a:schemeClr val="tx1"/>
                </a:solidFill>
                <a:latin typeface="Comic Sans MS" pitchFamily="66" charset="0"/>
              </a:defRPr>
            </a:lvl9pPr>
          </a:lstStyle>
          <a:p>
            <a:pPr algn="l">
              <a:spcBef>
                <a:spcPct val="20000"/>
              </a:spcBef>
              <a:buClrTx/>
              <a:buFontTx/>
              <a:buNone/>
            </a:pPr>
            <a:r>
              <a:rPr lang="en-US" altLang="en-US" dirty="0">
                <a:effectLst/>
                <a:latin typeface="+mj-lt"/>
              </a:rPr>
              <a:t>Used to describe </a:t>
            </a:r>
            <a:r>
              <a:rPr lang="en-US" altLang="en-US" dirty="0" smtClean="0">
                <a:effectLst/>
                <a:latin typeface="+mj-lt"/>
              </a:rPr>
              <a:t>a </a:t>
            </a:r>
            <a:r>
              <a:rPr lang="en-US" altLang="en-US" dirty="0">
                <a:effectLst/>
                <a:latin typeface="+mj-lt"/>
              </a:rPr>
              <a:t>blending of ethnic characteristics much like salad ingredients tossed in a bowl.  Salad ingredients do not change even when they are mixed together.  </a:t>
            </a:r>
          </a:p>
        </p:txBody>
      </p:sp>
      <p:grpSp>
        <p:nvGrpSpPr>
          <p:cNvPr id="348199" name="Group 39"/>
          <p:cNvGrpSpPr>
            <a:grpSpLocks/>
          </p:cNvGrpSpPr>
          <p:nvPr/>
        </p:nvGrpSpPr>
        <p:grpSpPr bwMode="auto">
          <a:xfrm>
            <a:off x="5530275" y="2395538"/>
            <a:ext cx="3033712" cy="2252662"/>
            <a:chOff x="3273" y="2263"/>
            <a:chExt cx="2191" cy="1738"/>
          </a:xfrm>
        </p:grpSpPr>
        <p:sp>
          <p:nvSpPr>
            <p:cNvPr id="348173" name="Freeform 13"/>
            <p:cNvSpPr>
              <a:spLocks/>
            </p:cNvSpPr>
            <p:nvPr/>
          </p:nvSpPr>
          <p:spPr bwMode="auto">
            <a:xfrm>
              <a:off x="3273" y="2263"/>
              <a:ext cx="1861" cy="580"/>
            </a:xfrm>
            <a:custGeom>
              <a:avLst/>
              <a:gdLst>
                <a:gd name="T0" fmla="*/ 949 w 1861"/>
                <a:gd name="T1" fmla="*/ 577 h 580"/>
                <a:gd name="T2" fmla="*/ 1330 w 1861"/>
                <a:gd name="T3" fmla="*/ 564 h 580"/>
                <a:gd name="T4" fmla="*/ 1394 w 1861"/>
                <a:gd name="T5" fmla="*/ 560 h 580"/>
                <a:gd name="T6" fmla="*/ 1482 w 1861"/>
                <a:gd name="T7" fmla="*/ 549 h 580"/>
                <a:gd name="T8" fmla="*/ 1578 w 1861"/>
                <a:gd name="T9" fmla="*/ 529 h 580"/>
                <a:gd name="T10" fmla="*/ 1690 w 1861"/>
                <a:gd name="T11" fmla="*/ 512 h 580"/>
                <a:gd name="T12" fmla="*/ 1800 w 1861"/>
                <a:gd name="T13" fmla="*/ 488 h 580"/>
                <a:gd name="T14" fmla="*/ 1840 w 1861"/>
                <a:gd name="T15" fmla="*/ 461 h 580"/>
                <a:gd name="T16" fmla="*/ 1853 w 1861"/>
                <a:gd name="T17" fmla="*/ 406 h 580"/>
                <a:gd name="T18" fmla="*/ 1818 w 1861"/>
                <a:gd name="T19" fmla="*/ 381 h 580"/>
                <a:gd name="T20" fmla="*/ 1841 w 1861"/>
                <a:gd name="T21" fmla="*/ 347 h 580"/>
                <a:gd name="T22" fmla="*/ 1857 w 1861"/>
                <a:gd name="T23" fmla="*/ 298 h 580"/>
                <a:gd name="T24" fmla="*/ 1821 w 1861"/>
                <a:gd name="T25" fmla="*/ 261 h 580"/>
                <a:gd name="T26" fmla="*/ 1754 w 1861"/>
                <a:gd name="T27" fmla="*/ 242 h 580"/>
                <a:gd name="T28" fmla="*/ 1703 w 1861"/>
                <a:gd name="T29" fmla="*/ 250 h 580"/>
                <a:gd name="T30" fmla="*/ 1675 w 1861"/>
                <a:gd name="T31" fmla="*/ 227 h 580"/>
                <a:gd name="T32" fmla="*/ 1635 w 1861"/>
                <a:gd name="T33" fmla="*/ 164 h 580"/>
                <a:gd name="T34" fmla="*/ 1606 w 1861"/>
                <a:gd name="T35" fmla="*/ 144 h 580"/>
                <a:gd name="T36" fmla="*/ 1582 w 1861"/>
                <a:gd name="T37" fmla="*/ 79 h 580"/>
                <a:gd name="T38" fmla="*/ 1556 w 1861"/>
                <a:gd name="T39" fmla="*/ 41 h 580"/>
                <a:gd name="T40" fmla="*/ 1504 w 1861"/>
                <a:gd name="T41" fmla="*/ 20 h 580"/>
                <a:gd name="T42" fmla="*/ 1459 w 1861"/>
                <a:gd name="T43" fmla="*/ 31 h 580"/>
                <a:gd name="T44" fmla="*/ 1453 w 1861"/>
                <a:gd name="T45" fmla="*/ 59 h 580"/>
                <a:gd name="T46" fmla="*/ 1431 w 1861"/>
                <a:gd name="T47" fmla="*/ 99 h 580"/>
                <a:gd name="T48" fmla="*/ 1382 w 1861"/>
                <a:gd name="T49" fmla="*/ 132 h 580"/>
                <a:gd name="T50" fmla="*/ 1352 w 1861"/>
                <a:gd name="T51" fmla="*/ 160 h 580"/>
                <a:gd name="T52" fmla="*/ 1312 w 1861"/>
                <a:gd name="T53" fmla="*/ 150 h 580"/>
                <a:gd name="T54" fmla="*/ 1271 w 1861"/>
                <a:gd name="T55" fmla="*/ 136 h 580"/>
                <a:gd name="T56" fmla="*/ 1227 w 1861"/>
                <a:gd name="T57" fmla="*/ 129 h 580"/>
                <a:gd name="T58" fmla="*/ 1162 w 1861"/>
                <a:gd name="T59" fmla="*/ 135 h 580"/>
                <a:gd name="T60" fmla="*/ 1122 w 1861"/>
                <a:gd name="T61" fmla="*/ 142 h 580"/>
                <a:gd name="T62" fmla="*/ 1126 w 1861"/>
                <a:gd name="T63" fmla="*/ 98 h 580"/>
                <a:gd name="T64" fmla="*/ 1123 w 1861"/>
                <a:gd name="T65" fmla="*/ 66 h 580"/>
                <a:gd name="T66" fmla="*/ 1074 w 1861"/>
                <a:gd name="T67" fmla="*/ 36 h 580"/>
                <a:gd name="T68" fmla="*/ 1043 w 1861"/>
                <a:gd name="T69" fmla="*/ 16 h 580"/>
                <a:gd name="T70" fmla="*/ 980 w 1861"/>
                <a:gd name="T71" fmla="*/ 3 h 580"/>
                <a:gd name="T72" fmla="*/ 646 w 1861"/>
                <a:gd name="T73" fmla="*/ 90 h 580"/>
                <a:gd name="T74" fmla="*/ 622 w 1861"/>
                <a:gd name="T75" fmla="*/ 131 h 580"/>
                <a:gd name="T76" fmla="*/ 599 w 1861"/>
                <a:gd name="T77" fmla="*/ 164 h 580"/>
                <a:gd name="T78" fmla="*/ 583 w 1861"/>
                <a:gd name="T79" fmla="*/ 135 h 580"/>
                <a:gd name="T80" fmla="*/ 563 w 1861"/>
                <a:gd name="T81" fmla="*/ 136 h 580"/>
                <a:gd name="T82" fmla="*/ 535 w 1861"/>
                <a:gd name="T83" fmla="*/ 123 h 580"/>
                <a:gd name="T84" fmla="*/ 497 w 1861"/>
                <a:gd name="T85" fmla="*/ 104 h 580"/>
                <a:gd name="T86" fmla="*/ 455 w 1861"/>
                <a:gd name="T87" fmla="*/ 113 h 580"/>
                <a:gd name="T88" fmla="*/ 406 w 1861"/>
                <a:gd name="T89" fmla="*/ 144 h 580"/>
                <a:gd name="T90" fmla="*/ 388 w 1861"/>
                <a:gd name="T91" fmla="*/ 172 h 580"/>
                <a:gd name="T92" fmla="*/ 351 w 1861"/>
                <a:gd name="T93" fmla="*/ 153 h 580"/>
                <a:gd name="T94" fmla="*/ 285 w 1861"/>
                <a:gd name="T95" fmla="*/ 114 h 580"/>
                <a:gd name="T96" fmla="*/ 250 w 1861"/>
                <a:gd name="T97" fmla="*/ 113 h 580"/>
                <a:gd name="T98" fmla="*/ 197 w 1861"/>
                <a:gd name="T99" fmla="*/ 159 h 580"/>
                <a:gd name="T100" fmla="*/ 166 w 1861"/>
                <a:gd name="T101" fmla="*/ 130 h 580"/>
                <a:gd name="T102" fmla="*/ 151 w 1861"/>
                <a:gd name="T103" fmla="*/ 209 h 580"/>
                <a:gd name="T104" fmla="*/ 124 w 1861"/>
                <a:gd name="T105" fmla="*/ 219 h 580"/>
                <a:gd name="T106" fmla="*/ 58 w 1861"/>
                <a:gd name="T107" fmla="*/ 248 h 580"/>
                <a:gd name="T108" fmla="*/ 44 w 1861"/>
                <a:gd name="T109" fmla="*/ 311 h 580"/>
                <a:gd name="T110" fmla="*/ 13 w 1861"/>
                <a:gd name="T111" fmla="*/ 393 h 580"/>
                <a:gd name="T112" fmla="*/ 53 w 1861"/>
                <a:gd name="T113" fmla="*/ 409 h 580"/>
                <a:gd name="T114" fmla="*/ 89 w 1861"/>
                <a:gd name="T115" fmla="*/ 445 h 580"/>
                <a:gd name="T116" fmla="*/ 226 w 1861"/>
                <a:gd name="T117" fmla="*/ 506 h 580"/>
                <a:gd name="T118" fmla="*/ 327 w 1861"/>
                <a:gd name="T119" fmla="*/ 526 h 580"/>
                <a:gd name="T120" fmla="*/ 571 w 1861"/>
                <a:gd name="T121" fmla="*/ 554 h 580"/>
                <a:gd name="T122" fmla="*/ 846 w 1861"/>
                <a:gd name="T123" fmla="*/ 580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1" h="580">
                  <a:moveTo>
                    <a:pt x="846" y="580"/>
                  </a:moveTo>
                  <a:lnTo>
                    <a:pt x="863" y="579"/>
                  </a:lnTo>
                  <a:lnTo>
                    <a:pt x="880" y="579"/>
                  </a:lnTo>
                  <a:lnTo>
                    <a:pt x="897" y="578"/>
                  </a:lnTo>
                  <a:lnTo>
                    <a:pt x="914" y="577"/>
                  </a:lnTo>
                  <a:lnTo>
                    <a:pt x="932" y="577"/>
                  </a:lnTo>
                  <a:lnTo>
                    <a:pt x="949" y="577"/>
                  </a:lnTo>
                  <a:lnTo>
                    <a:pt x="966" y="578"/>
                  </a:lnTo>
                  <a:lnTo>
                    <a:pt x="983" y="580"/>
                  </a:lnTo>
                  <a:lnTo>
                    <a:pt x="1134" y="578"/>
                  </a:lnTo>
                  <a:lnTo>
                    <a:pt x="1252" y="574"/>
                  </a:lnTo>
                  <a:lnTo>
                    <a:pt x="1329" y="565"/>
                  </a:lnTo>
                  <a:lnTo>
                    <a:pt x="1330" y="565"/>
                  </a:lnTo>
                  <a:lnTo>
                    <a:pt x="1330" y="564"/>
                  </a:lnTo>
                  <a:lnTo>
                    <a:pt x="1331" y="564"/>
                  </a:lnTo>
                  <a:lnTo>
                    <a:pt x="1332" y="563"/>
                  </a:lnTo>
                  <a:lnTo>
                    <a:pt x="1345" y="563"/>
                  </a:lnTo>
                  <a:lnTo>
                    <a:pt x="1357" y="562"/>
                  </a:lnTo>
                  <a:lnTo>
                    <a:pt x="1370" y="562"/>
                  </a:lnTo>
                  <a:lnTo>
                    <a:pt x="1382" y="561"/>
                  </a:lnTo>
                  <a:lnTo>
                    <a:pt x="1394" y="560"/>
                  </a:lnTo>
                  <a:lnTo>
                    <a:pt x="1407" y="559"/>
                  </a:lnTo>
                  <a:lnTo>
                    <a:pt x="1419" y="558"/>
                  </a:lnTo>
                  <a:lnTo>
                    <a:pt x="1432" y="556"/>
                  </a:lnTo>
                  <a:lnTo>
                    <a:pt x="1445" y="555"/>
                  </a:lnTo>
                  <a:lnTo>
                    <a:pt x="1457" y="553"/>
                  </a:lnTo>
                  <a:lnTo>
                    <a:pt x="1470" y="551"/>
                  </a:lnTo>
                  <a:lnTo>
                    <a:pt x="1482" y="549"/>
                  </a:lnTo>
                  <a:lnTo>
                    <a:pt x="1494" y="547"/>
                  </a:lnTo>
                  <a:lnTo>
                    <a:pt x="1508" y="545"/>
                  </a:lnTo>
                  <a:lnTo>
                    <a:pt x="1520" y="542"/>
                  </a:lnTo>
                  <a:lnTo>
                    <a:pt x="1532" y="540"/>
                  </a:lnTo>
                  <a:lnTo>
                    <a:pt x="1547" y="535"/>
                  </a:lnTo>
                  <a:lnTo>
                    <a:pt x="1562" y="531"/>
                  </a:lnTo>
                  <a:lnTo>
                    <a:pt x="1578" y="529"/>
                  </a:lnTo>
                  <a:lnTo>
                    <a:pt x="1593" y="527"/>
                  </a:lnTo>
                  <a:lnTo>
                    <a:pt x="1609" y="525"/>
                  </a:lnTo>
                  <a:lnTo>
                    <a:pt x="1624" y="523"/>
                  </a:lnTo>
                  <a:lnTo>
                    <a:pt x="1640" y="520"/>
                  </a:lnTo>
                  <a:lnTo>
                    <a:pt x="1655" y="516"/>
                  </a:lnTo>
                  <a:lnTo>
                    <a:pt x="1673" y="514"/>
                  </a:lnTo>
                  <a:lnTo>
                    <a:pt x="1690" y="512"/>
                  </a:lnTo>
                  <a:lnTo>
                    <a:pt x="1708" y="509"/>
                  </a:lnTo>
                  <a:lnTo>
                    <a:pt x="1725" y="506"/>
                  </a:lnTo>
                  <a:lnTo>
                    <a:pt x="1743" y="503"/>
                  </a:lnTo>
                  <a:lnTo>
                    <a:pt x="1759" y="499"/>
                  </a:lnTo>
                  <a:lnTo>
                    <a:pt x="1776" y="495"/>
                  </a:lnTo>
                  <a:lnTo>
                    <a:pt x="1792" y="491"/>
                  </a:lnTo>
                  <a:lnTo>
                    <a:pt x="1800" y="488"/>
                  </a:lnTo>
                  <a:lnTo>
                    <a:pt x="1807" y="484"/>
                  </a:lnTo>
                  <a:lnTo>
                    <a:pt x="1813" y="481"/>
                  </a:lnTo>
                  <a:lnTo>
                    <a:pt x="1819" y="478"/>
                  </a:lnTo>
                  <a:lnTo>
                    <a:pt x="1826" y="475"/>
                  </a:lnTo>
                  <a:lnTo>
                    <a:pt x="1831" y="471"/>
                  </a:lnTo>
                  <a:lnTo>
                    <a:pt x="1836" y="466"/>
                  </a:lnTo>
                  <a:lnTo>
                    <a:pt x="1840" y="461"/>
                  </a:lnTo>
                  <a:lnTo>
                    <a:pt x="1845" y="455"/>
                  </a:lnTo>
                  <a:lnTo>
                    <a:pt x="1848" y="448"/>
                  </a:lnTo>
                  <a:lnTo>
                    <a:pt x="1852" y="442"/>
                  </a:lnTo>
                  <a:lnTo>
                    <a:pt x="1856" y="437"/>
                  </a:lnTo>
                  <a:lnTo>
                    <a:pt x="1858" y="426"/>
                  </a:lnTo>
                  <a:lnTo>
                    <a:pt x="1857" y="415"/>
                  </a:lnTo>
                  <a:lnTo>
                    <a:pt x="1853" y="406"/>
                  </a:lnTo>
                  <a:lnTo>
                    <a:pt x="1847" y="399"/>
                  </a:lnTo>
                  <a:lnTo>
                    <a:pt x="1840" y="394"/>
                  </a:lnTo>
                  <a:lnTo>
                    <a:pt x="1833" y="390"/>
                  </a:lnTo>
                  <a:lnTo>
                    <a:pt x="1826" y="387"/>
                  </a:lnTo>
                  <a:lnTo>
                    <a:pt x="1819" y="382"/>
                  </a:lnTo>
                  <a:lnTo>
                    <a:pt x="1819" y="381"/>
                  </a:lnTo>
                  <a:lnTo>
                    <a:pt x="1818" y="381"/>
                  </a:lnTo>
                  <a:lnTo>
                    <a:pt x="1817" y="380"/>
                  </a:lnTo>
                  <a:lnTo>
                    <a:pt x="1818" y="379"/>
                  </a:lnTo>
                  <a:lnTo>
                    <a:pt x="1823" y="373"/>
                  </a:lnTo>
                  <a:lnTo>
                    <a:pt x="1827" y="367"/>
                  </a:lnTo>
                  <a:lnTo>
                    <a:pt x="1832" y="360"/>
                  </a:lnTo>
                  <a:lnTo>
                    <a:pt x="1836" y="354"/>
                  </a:lnTo>
                  <a:lnTo>
                    <a:pt x="1841" y="347"/>
                  </a:lnTo>
                  <a:lnTo>
                    <a:pt x="1846" y="340"/>
                  </a:lnTo>
                  <a:lnTo>
                    <a:pt x="1851" y="334"/>
                  </a:lnTo>
                  <a:lnTo>
                    <a:pt x="1855" y="328"/>
                  </a:lnTo>
                  <a:lnTo>
                    <a:pt x="1859" y="320"/>
                  </a:lnTo>
                  <a:lnTo>
                    <a:pt x="1861" y="311"/>
                  </a:lnTo>
                  <a:lnTo>
                    <a:pt x="1860" y="304"/>
                  </a:lnTo>
                  <a:lnTo>
                    <a:pt x="1857" y="298"/>
                  </a:lnTo>
                  <a:lnTo>
                    <a:pt x="1850" y="295"/>
                  </a:lnTo>
                  <a:lnTo>
                    <a:pt x="1844" y="291"/>
                  </a:lnTo>
                  <a:lnTo>
                    <a:pt x="1838" y="286"/>
                  </a:lnTo>
                  <a:lnTo>
                    <a:pt x="1834" y="279"/>
                  </a:lnTo>
                  <a:lnTo>
                    <a:pt x="1829" y="273"/>
                  </a:lnTo>
                  <a:lnTo>
                    <a:pt x="1825" y="267"/>
                  </a:lnTo>
                  <a:lnTo>
                    <a:pt x="1821" y="261"/>
                  </a:lnTo>
                  <a:lnTo>
                    <a:pt x="1817" y="255"/>
                  </a:lnTo>
                  <a:lnTo>
                    <a:pt x="1809" y="249"/>
                  </a:lnTo>
                  <a:lnTo>
                    <a:pt x="1789" y="253"/>
                  </a:lnTo>
                  <a:lnTo>
                    <a:pt x="1769" y="237"/>
                  </a:lnTo>
                  <a:lnTo>
                    <a:pt x="1763" y="237"/>
                  </a:lnTo>
                  <a:lnTo>
                    <a:pt x="1758" y="239"/>
                  </a:lnTo>
                  <a:lnTo>
                    <a:pt x="1754" y="242"/>
                  </a:lnTo>
                  <a:lnTo>
                    <a:pt x="1750" y="246"/>
                  </a:lnTo>
                  <a:lnTo>
                    <a:pt x="1742" y="244"/>
                  </a:lnTo>
                  <a:lnTo>
                    <a:pt x="1734" y="245"/>
                  </a:lnTo>
                  <a:lnTo>
                    <a:pt x="1726" y="246"/>
                  </a:lnTo>
                  <a:lnTo>
                    <a:pt x="1719" y="248"/>
                  </a:lnTo>
                  <a:lnTo>
                    <a:pt x="1711" y="249"/>
                  </a:lnTo>
                  <a:lnTo>
                    <a:pt x="1703" y="250"/>
                  </a:lnTo>
                  <a:lnTo>
                    <a:pt x="1696" y="250"/>
                  </a:lnTo>
                  <a:lnTo>
                    <a:pt x="1689" y="248"/>
                  </a:lnTo>
                  <a:lnTo>
                    <a:pt x="1681" y="231"/>
                  </a:lnTo>
                  <a:lnTo>
                    <a:pt x="1680" y="230"/>
                  </a:lnTo>
                  <a:lnTo>
                    <a:pt x="1678" y="229"/>
                  </a:lnTo>
                  <a:lnTo>
                    <a:pt x="1677" y="228"/>
                  </a:lnTo>
                  <a:lnTo>
                    <a:pt x="1675" y="227"/>
                  </a:lnTo>
                  <a:lnTo>
                    <a:pt x="1653" y="234"/>
                  </a:lnTo>
                  <a:lnTo>
                    <a:pt x="1656" y="192"/>
                  </a:lnTo>
                  <a:lnTo>
                    <a:pt x="1656" y="191"/>
                  </a:lnTo>
                  <a:lnTo>
                    <a:pt x="1654" y="190"/>
                  </a:lnTo>
                  <a:lnTo>
                    <a:pt x="1653" y="190"/>
                  </a:lnTo>
                  <a:lnTo>
                    <a:pt x="1651" y="189"/>
                  </a:lnTo>
                  <a:lnTo>
                    <a:pt x="1635" y="164"/>
                  </a:lnTo>
                  <a:lnTo>
                    <a:pt x="1608" y="180"/>
                  </a:lnTo>
                  <a:lnTo>
                    <a:pt x="1604" y="178"/>
                  </a:lnTo>
                  <a:lnTo>
                    <a:pt x="1603" y="175"/>
                  </a:lnTo>
                  <a:lnTo>
                    <a:pt x="1603" y="171"/>
                  </a:lnTo>
                  <a:lnTo>
                    <a:pt x="1603" y="168"/>
                  </a:lnTo>
                  <a:lnTo>
                    <a:pt x="1607" y="157"/>
                  </a:lnTo>
                  <a:lnTo>
                    <a:pt x="1606" y="144"/>
                  </a:lnTo>
                  <a:lnTo>
                    <a:pt x="1603" y="132"/>
                  </a:lnTo>
                  <a:lnTo>
                    <a:pt x="1600" y="121"/>
                  </a:lnTo>
                  <a:lnTo>
                    <a:pt x="1598" y="111"/>
                  </a:lnTo>
                  <a:lnTo>
                    <a:pt x="1595" y="103"/>
                  </a:lnTo>
                  <a:lnTo>
                    <a:pt x="1591" y="95"/>
                  </a:lnTo>
                  <a:lnTo>
                    <a:pt x="1587" y="87"/>
                  </a:lnTo>
                  <a:lnTo>
                    <a:pt x="1582" y="79"/>
                  </a:lnTo>
                  <a:lnTo>
                    <a:pt x="1577" y="72"/>
                  </a:lnTo>
                  <a:lnTo>
                    <a:pt x="1572" y="66"/>
                  </a:lnTo>
                  <a:lnTo>
                    <a:pt x="1566" y="59"/>
                  </a:lnTo>
                  <a:lnTo>
                    <a:pt x="1565" y="54"/>
                  </a:lnTo>
                  <a:lnTo>
                    <a:pt x="1564" y="48"/>
                  </a:lnTo>
                  <a:lnTo>
                    <a:pt x="1561" y="44"/>
                  </a:lnTo>
                  <a:lnTo>
                    <a:pt x="1556" y="41"/>
                  </a:lnTo>
                  <a:lnTo>
                    <a:pt x="1547" y="41"/>
                  </a:lnTo>
                  <a:lnTo>
                    <a:pt x="1539" y="39"/>
                  </a:lnTo>
                  <a:lnTo>
                    <a:pt x="1531" y="36"/>
                  </a:lnTo>
                  <a:lnTo>
                    <a:pt x="1524" y="31"/>
                  </a:lnTo>
                  <a:lnTo>
                    <a:pt x="1518" y="27"/>
                  </a:lnTo>
                  <a:lnTo>
                    <a:pt x="1511" y="23"/>
                  </a:lnTo>
                  <a:lnTo>
                    <a:pt x="1504" y="20"/>
                  </a:lnTo>
                  <a:lnTo>
                    <a:pt x="1495" y="19"/>
                  </a:lnTo>
                  <a:lnTo>
                    <a:pt x="1489" y="21"/>
                  </a:lnTo>
                  <a:lnTo>
                    <a:pt x="1483" y="23"/>
                  </a:lnTo>
                  <a:lnTo>
                    <a:pt x="1477" y="24"/>
                  </a:lnTo>
                  <a:lnTo>
                    <a:pt x="1471" y="26"/>
                  </a:lnTo>
                  <a:lnTo>
                    <a:pt x="1464" y="28"/>
                  </a:lnTo>
                  <a:lnTo>
                    <a:pt x="1459" y="31"/>
                  </a:lnTo>
                  <a:lnTo>
                    <a:pt x="1455" y="34"/>
                  </a:lnTo>
                  <a:lnTo>
                    <a:pt x="1451" y="39"/>
                  </a:lnTo>
                  <a:lnTo>
                    <a:pt x="1450" y="44"/>
                  </a:lnTo>
                  <a:lnTo>
                    <a:pt x="1449" y="48"/>
                  </a:lnTo>
                  <a:lnTo>
                    <a:pt x="1449" y="52"/>
                  </a:lnTo>
                  <a:lnTo>
                    <a:pt x="1450" y="56"/>
                  </a:lnTo>
                  <a:lnTo>
                    <a:pt x="1453" y="59"/>
                  </a:lnTo>
                  <a:lnTo>
                    <a:pt x="1456" y="62"/>
                  </a:lnTo>
                  <a:lnTo>
                    <a:pt x="1459" y="65"/>
                  </a:lnTo>
                  <a:lnTo>
                    <a:pt x="1461" y="69"/>
                  </a:lnTo>
                  <a:lnTo>
                    <a:pt x="1455" y="77"/>
                  </a:lnTo>
                  <a:lnTo>
                    <a:pt x="1447" y="83"/>
                  </a:lnTo>
                  <a:lnTo>
                    <a:pt x="1438" y="91"/>
                  </a:lnTo>
                  <a:lnTo>
                    <a:pt x="1431" y="99"/>
                  </a:lnTo>
                  <a:lnTo>
                    <a:pt x="1423" y="102"/>
                  </a:lnTo>
                  <a:lnTo>
                    <a:pt x="1416" y="106"/>
                  </a:lnTo>
                  <a:lnTo>
                    <a:pt x="1409" y="111"/>
                  </a:lnTo>
                  <a:lnTo>
                    <a:pt x="1403" y="116"/>
                  </a:lnTo>
                  <a:lnTo>
                    <a:pt x="1395" y="122"/>
                  </a:lnTo>
                  <a:lnTo>
                    <a:pt x="1389" y="127"/>
                  </a:lnTo>
                  <a:lnTo>
                    <a:pt x="1382" y="132"/>
                  </a:lnTo>
                  <a:lnTo>
                    <a:pt x="1375" y="136"/>
                  </a:lnTo>
                  <a:lnTo>
                    <a:pt x="1371" y="139"/>
                  </a:lnTo>
                  <a:lnTo>
                    <a:pt x="1368" y="143"/>
                  </a:lnTo>
                  <a:lnTo>
                    <a:pt x="1363" y="147"/>
                  </a:lnTo>
                  <a:lnTo>
                    <a:pt x="1359" y="152"/>
                  </a:lnTo>
                  <a:lnTo>
                    <a:pt x="1355" y="156"/>
                  </a:lnTo>
                  <a:lnTo>
                    <a:pt x="1352" y="160"/>
                  </a:lnTo>
                  <a:lnTo>
                    <a:pt x="1347" y="162"/>
                  </a:lnTo>
                  <a:lnTo>
                    <a:pt x="1343" y="164"/>
                  </a:lnTo>
                  <a:lnTo>
                    <a:pt x="1340" y="160"/>
                  </a:lnTo>
                  <a:lnTo>
                    <a:pt x="1337" y="155"/>
                  </a:lnTo>
                  <a:lnTo>
                    <a:pt x="1332" y="149"/>
                  </a:lnTo>
                  <a:lnTo>
                    <a:pt x="1327" y="146"/>
                  </a:lnTo>
                  <a:lnTo>
                    <a:pt x="1312" y="150"/>
                  </a:lnTo>
                  <a:lnTo>
                    <a:pt x="1306" y="143"/>
                  </a:lnTo>
                  <a:lnTo>
                    <a:pt x="1300" y="137"/>
                  </a:lnTo>
                  <a:lnTo>
                    <a:pt x="1292" y="132"/>
                  </a:lnTo>
                  <a:lnTo>
                    <a:pt x="1283" y="130"/>
                  </a:lnTo>
                  <a:lnTo>
                    <a:pt x="1278" y="132"/>
                  </a:lnTo>
                  <a:lnTo>
                    <a:pt x="1274" y="134"/>
                  </a:lnTo>
                  <a:lnTo>
                    <a:pt x="1271" y="136"/>
                  </a:lnTo>
                  <a:lnTo>
                    <a:pt x="1268" y="138"/>
                  </a:lnTo>
                  <a:lnTo>
                    <a:pt x="1261" y="137"/>
                  </a:lnTo>
                  <a:lnTo>
                    <a:pt x="1254" y="135"/>
                  </a:lnTo>
                  <a:lnTo>
                    <a:pt x="1247" y="133"/>
                  </a:lnTo>
                  <a:lnTo>
                    <a:pt x="1241" y="131"/>
                  </a:lnTo>
                  <a:lnTo>
                    <a:pt x="1234" y="129"/>
                  </a:lnTo>
                  <a:lnTo>
                    <a:pt x="1227" y="129"/>
                  </a:lnTo>
                  <a:lnTo>
                    <a:pt x="1221" y="130"/>
                  </a:lnTo>
                  <a:lnTo>
                    <a:pt x="1216" y="133"/>
                  </a:lnTo>
                  <a:lnTo>
                    <a:pt x="1196" y="128"/>
                  </a:lnTo>
                  <a:lnTo>
                    <a:pt x="1183" y="138"/>
                  </a:lnTo>
                  <a:lnTo>
                    <a:pt x="1176" y="136"/>
                  </a:lnTo>
                  <a:lnTo>
                    <a:pt x="1170" y="135"/>
                  </a:lnTo>
                  <a:lnTo>
                    <a:pt x="1162" y="135"/>
                  </a:lnTo>
                  <a:lnTo>
                    <a:pt x="1154" y="135"/>
                  </a:lnTo>
                  <a:lnTo>
                    <a:pt x="1147" y="137"/>
                  </a:lnTo>
                  <a:lnTo>
                    <a:pt x="1140" y="138"/>
                  </a:lnTo>
                  <a:lnTo>
                    <a:pt x="1133" y="140"/>
                  </a:lnTo>
                  <a:lnTo>
                    <a:pt x="1125" y="142"/>
                  </a:lnTo>
                  <a:lnTo>
                    <a:pt x="1123" y="142"/>
                  </a:lnTo>
                  <a:lnTo>
                    <a:pt x="1122" y="142"/>
                  </a:lnTo>
                  <a:lnTo>
                    <a:pt x="1120" y="141"/>
                  </a:lnTo>
                  <a:lnTo>
                    <a:pt x="1118" y="140"/>
                  </a:lnTo>
                  <a:lnTo>
                    <a:pt x="1115" y="131"/>
                  </a:lnTo>
                  <a:lnTo>
                    <a:pt x="1115" y="122"/>
                  </a:lnTo>
                  <a:lnTo>
                    <a:pt x="1118" y="113"/>
                  </a:lnTo>
                  <a:lnTo>
                    <a:pt x="1122" y="105"/>
                  </a:lnTo>
                  <a:lnTo>
                    <a:pt x="1126" y="98"/>
                  </a:lnTo>
                  <a:lnTo>
                    <a:pt x="1130" y="90"/>
                  </a:lnTo>
                  <a:lnTo>
                    <a:pt x="1132" y="80"/>
                  </a:lnTo>
                  <a:lnTo>
                    <a:pt x="1131" y="71"/>
                  </a:lnTo>
                  <a:lnTo>
                    <a:pt x="1130" y="70"/>
                  </a:lnTo>
                  <a:lnTo>
                    <a:pt x="1127" y="68"/>
                  </a:lnTo>
                  <a:lnTo>
                    <a:pt x="1126" y="67"/>
                  </a:lnTo>
                  <a:lnTo>
                    <a:pt x="1123" y="66"/>
                  </a:lnTo>
                  <a:lnTo>
                    <a:pt x="1108" y="71"/>
                  </a:lnTo>
                  <a:lnTo>
                    <a:pt x="1106" y="71"/>
                  </a:lnTo>
                  <a:lnTo>
                    <a:pt x="1104" y="71"/>
                  </a:lnTo>
                  <a:lnTo>
                    <a:pt x="1103" y="70"/>
                  </a:lnTo>
                  <a:lnTo>
                    <a:pt x="1102" y="69"/>
                  </a:lnTo>
                  <a:lnTo>
                    <a:pt x="1088" y="42"/>
                  </a:lnTo>
                  <a:lnTo>
                    <a:pt x="1074" y="36"/>
                  </a:lnTo>
                  <a:lnTo>
                    <a:pt x="1073" y="35"/>
                  </a:lnTo>
                  <a:lnTo>
                    <a:pt x="1072" y="34"/>
                  </a:lnTo>
                  <a:lnTo>
                    <a:pt x="1071" y="33"/>
                  </a:lnTo>
                  <a:lnTo>
                    <a:pt x="1070" y="31"/>
                  </a:lnTo>
                  <a:lnTo>
                    <a:pt x="1062" y="23"/>
                  </a:lnTo>
                  <a:lnTo>
                    <a:pt x="1053" y="19"/>
                  </a:lnTo>
                  <a:lnTo>
                    <a:pt x="1043" y="16"/>
                  </a:lnTo>
                  <a:lnTo>
                    <a:pt x="1032" y="15"/>
                  </a:lnTo>
                  <a:lnTo>
                    <a:pt x="1020" y="14"/>
                  </a:lnTo>
                  <a:lnTo>
                    <a:pt x="1010" y="12"/>
                  </a:lnTo>
                  <a:lnTo>
                    <a:pt x="1000" y="9"/>
                  </a:lnTo>
                  <a:lnTo>
                    <a:pt x="989" y="3"/>
                  </a:lnTo>
                  <a:lnTo>
                    <a:pt x="984" y="3"/>
                  </a:lnTo>
                  <a:lnTo>
                    <a:pt x="980" y="3"/>
                  </a:lnTo>
                  <a:lnTo>
                    <a:pt x="976" y="2"/>
                  </a:lnTo>
                  <a:lnTo>
                    <a:pt x="972" y="0"/>
                  </a:lnTo>
                  <a:lnTo>
                    <a:pt x="786" y="42"/>
                  </a:lnTo>
                  <a:lnTo>
                    <a:pt x="650" y="77"/>
                  </a:lnTo>
                  <a:lnTo>
                    <a:pt x="648" y="79"/>
                  </a:lnTo>
                  <a:lnTo>
                    <a:pt x="647" y="83"/>
                  </a:lnTo>
                  <a:lnTo>
                    <a:pt x="646" y="90"/>
                  </a:lnTo>
                  <a:lnTo>
                    <a:pt x="645" y="95"/>
                  </a:lnTo>
                  <a:lnTo>
                    <a:pt x="644" y="98"/>
                  </a:lnTo>
                  <a:lnTo>
                    <a:pt x="641" y="100"/>
                  </a:lnTo>
                  <a:lnTo>
                    <a:pt x="637" y="101"/>
                  </a:lnTo>
                  <a:lnTo>
                    <a:pt x="634" y="103"/>
                  </a:lnTo>
                  <a:lnTo>
                    <a:pt x="625" y="115"/>
                  </a:lnTo>
                  <a:lnTo>
                    <a:pt x="622" y="131"/>
                  </a:lnTo>
                  <a:lnTo>
                    <a:pt x="621" y="147"/>
                  </a:lnTo>
                  <a:lnTo>
                    <a:pt x="614" y="162"/>
                  </a:lnTo>
                  <a:lnTo>
                    <a:pt x="612" y="163"/>
                  </a:lnTo>
                  <a:lnTo>
                    <a:pt x="611" y="164"/>
                  </a:lnTo>
                  <a:lnTo>
                    <a:pt x="610" y="164"/>
                  </a:lnTo>
                  <a:lnTo>
                    <a:pt x="609" y="164"/>
                  </a:lnTo>
                  <a:lnTo>
                    <a:pt x="599" y="164"/>
                  </a:lnTo>
                  <a:lnTo>
                    <a:pt x="596" y="160"/>
                  </a:lnTo>
                  <a:lnTo>
                    <a:pt x="593" y="155"/>
                  </a:lnTo>
                  <a:lnTo>
                    <a:pt x="591" y="148"/>
                  </a:lnTo>
                  <a:lnTo>
                    <a:pt x="590" y="142"/>
                  </a:lnTo>
                  <a:lnTo>
                    <a:pt x="589" y="139"/>
                  </a:lnTo>
                  <a:lnTo>
                    <a:pt x="587" y="137"/>
                  </a:lnTo>
                  <a:lnTo>
                    <a:pt x="583" y="135"/>
                  </a:lnTo>
                  <a:lnTo>
                    <a:pt x="579" y="134"/>
                  </a:lnTo>
                  <a:lnTo>
                    <a:pt x="568" y="138"/>
                  </a:lnTo>
                  <a:lnTo>
                    <a:pt x="568" y="138"/>
                  </a:lnTo>
                  <a:lnTo>
                    <a:pt x="567" y="138"/>
                  </a:lnTo>
                  <a:lnTo>
                    <a:pt x="566" y="138"/>
                  </a:lnTo>
                  <a:lnTo>
                    <a:pt x="565" y="137"/>
                  </a:lnTo>
                  <a:lnTo>
                    <a:pt x="563" y="136"/>
                  </a:lnTo>
                  <a:lnTo>
                    <a:pt x="561" y="134"/>
                  </a:lnTo>
                  <a:lnTo>
                    <a:pt x="560" y="132"/>
                  </a:lnTo>
                  <a:lnTo>
                    <a:pt x="558" y="130"/>
                  </a:lnTo>
                  <a:lnTo>
                    <a:pt x="552" y="128"/>
                  </a:lnTo>
                  <a:lnTo>
                    <a:pt x="546" y="127"/>
                  </a:lnTo>
                  <a:lnTo>
                    <a:pt x="540" y="125"/>
                  </a:lnTo>
                  <a:lnTo>
                    <a:pt x="535" y="123"/>
                  </a:lnTo>
                  <a:lnTo>
                    <a:pt x="529" y="120"/>
                  </a:lnTo>
                  <a:lnTo>
                    <a:pt x="524" y="118"/>
                  </a:lnTo>
                  <a:lnTo>
                    <a:pt x="519" y="114"/>
                  </a:lnTo>
                  <a:lnTo>
                    <a:pt x="514" y="110"/>
                  </a:lnTo>
                  <a:lnTo>
                    <a:pt x="508" y="108"/>
                  </a:lnTo>
                  <a:lnTo>
                    <a:pt x="502" y="106"/>
                  </a:lnTo>
                  <a:lnTo>
                    <a:pt x="497" y="104"/>
                  </a:lnTo>
                  <a:lnTo>
                    <a:pt x="491" y="103"/>
                  </a:lnTo>
                  <a:lnTo>
                    <a:pt x="486" y="102"/>
                  </a:lnTo>
                  <a:lnTo>
                    <a:pt x="479" y="102"/>
                  </a:lnTo>
                  <a:lnTo>
                    <a:pt x="474" y="102"/>
                  </a:lnTo>
                  <a:lnTo>
                    <a:pt x="468" y="103"/>
                  </a:lnTo>
                  <a:lnTo>
                    <a:pt x="462" y="109"/>
                  </a:lnTo>
                  <a:lnTo>
                    <a:pt x="455" y="113"/>
                  </a:lnTo>
                  <a:lnTo>
                    <a:pt x="446" y="116"/>
                  </a:lnTo>
                  <a:lnTo>
                    <a:pt x="438" y="120"/>
                  </a:lnTo>
                  <a:lnTo>
                    <a:pt x="429" y="122"/>
                  </a:lnTo>
                  <a:lnTo>
                    <a:pt x="422" y="126"/>
                  </a:lnTo>
                  <a:lnTo>
                    <a:pt x="414" y="130"/>
                  </a:lnTo>
                  <a:lnTo>
                    <a:pt x="408" y="136"/>
                  </a:lnTo>
                  <a:lnTo>
                    <a:pt x="406" y="144"/>
                  </a:lnTo>
                  <a:lnTo>
                    <a:pt x="405" y="153"/>
                  </a:lnTo>
                  <a:lnTo>
                    <a:pt x="405" y="161"/>
                  </a:lnTo>
                  <a:lnTo>
                    <a:pt x="405" y="168"/>
                  </a:lnTo>
                  <a:lnTo>
                    <a:pt x="402" y="171"/>
                  </a:lnTo>
                  <a:lnTo>
                    <a:pt x="398" y="173"/>
                  </a:lnTo>
                  <a:lnTo>
                    <a:pt x="393" y="173"/>
                  </a:lnTo>
                  <a:lnTo>
                    <a:pt x="388" y="172"/>
                  </a:lnTo>
                  <a:lnTo>
                    <a:pt x="383" y="169"/>
                  </a:lnTo>
                  <a:lnTo>
                    <a:pt x="377" y="166"/>
                  </a:lnTo>
                  <a:lnTo>
                    <a:pt x="372" y="163"/>
                  </a:lnTo>
                  <a:lnTo>
                    <a:pt x="367" y="160"/>
                  </a:lnTo>
                  <a:lnTo>
                    <a:pt x="362" y="158"/>
                  </a:lnTo>
                  <a:lnTo>
                    <a:pt x="356" y="155"/>
                  </a:lnTo>
                  <a:lnTo>
                    <a:pt x="351" y="153"/>
                  </a:lnTo>
                  <a:lnTo>
                    <a:pt x="344" y="152"/>
                  </a:lnTo>
                  <a:lnTo>
                    <a:pt x="339" y="140"/>
                  </a:lnTo>
                  <a:lnTo>
                    <a:pt x="333" y="129"/>
                  </a:lnTo>
                  <a:lnTo>
                    <a:pt x="324" y="120"/>
                  </a:lnTo>
                  <a:lnTo>
                    <a:pt x="315" y="111"/>
                  </a:lnTo>
                  <a:lnTo>
                    <a:pt x="289" y="116"/>
                  </a:lnTo>
                  <a:lnTo>
                    <a:pt x="285" y="114"/>
                  </a:lnTo>
                  <a:lnTo>
                    <a:pt x="279" y="113"/>
                  </a:lnTo>
                  <a:lnTo>
                    <a:pt x="274" y="111"/>
                  </a:lnTo>
                  <a:lnTo>
                    <a:pt x="269" y="110"/>
                  </a:lnTo>
                  <a:lnTo>
                    <a:pt x="264" y="110"/>
                  </a:lnTo>
                  <a:lnTo>
                    <a:pt x="259" y="110"/>
                  </a:lnTo>
                  <a:lnTo>
                    <a:pt x="255" y="111"/>
                  </a:lnTo>
                  <a:lnTo>
                    <a:pt x="250" y="113"/>
                  </a:lnTo>
                  <a:lnTo>
                    <a:pt x="241" y="119"/>
                  </a:lnTo>
                  <a:lnTo>
                    <a:pt x="233" y="125"/>
                  </a:lnTo>
                  <a:lnTo>
                    <a:pt x="226" y="132"/>
                  </a:lnTo>
                  <a:lnTo>
                    <a:pt x="220" y="140"/>
                  </a:lnTo>
                  <a:lnTo>
                    <a:pt x="213" y="147"/>
                  </a:lnTo>
                  <a:lnTo>
                    <a:pt x="205" y="155"/>
                  </a:lnTo>
                  <a:lnTo>
                    <a:pt x="197" y="159"/>
                  </a:lnTo>
                  <a:lnTo>
                    <a:pt x="188" y="161"/>
                  </a:lnTo>
                  <a:lnTo>
                    <a:pt x="184" y="156"/>
                  </a:lnTo>
                  <a:lnTo>
                    <a:pt x="181" y="150"/>
                  </a:lnTo>
                  <a:lnTo>
                    <a:pt x="177" y="145"/>
                  </a:lnTo>
                  <a:lnTo>
                    <a:pt x="174" y="139"/>
                  </a:lnTo>
                  <a:lnTo>
                    <a:pt x="170" y="134"/>
                  </a:lnTo>
                  <a:lnTo>
                    <a:pt x="166" y="130"/>
                  </a:lnTo>
                  <a:lnTo>
                    <a:pt x="161" y="126"/>
                  </a:lnTo>
                  <a:lnTo>
                    <a:pt x="155" y="124"/>
                  </a:lnTo>
                  <a:lnTo>
                    <a:pt x="153" y="137"/>
                  </a:lnTo>
                  <a:lnTo>
                    <a:pt x="154" y="150"/>
                  </a:lnTo>
                  <a:lnTo>
                    <a:pt x="154" y="164"/>
                  </a:lnTo>
                  <a:lnTo>
                    <a:pt x="147" y="174"/>
                  </a:lnTo>
                  <a:lnTo>
                    <a:pt x="151" y="209"/>
                  </a:lnTo>
                  <a:lnTo>
                    <a:pt x="150" y="213"/>
                  </a:lnTo>
                  <a:lnTo>
                    <a:pt x="149" y="215"/>
                  </a:lnTo>
                  <a:lnTo>
                    <a:pt x="146" y="219"/>
                  </a:lnTo>
                  <a:lnTo>
                    <a:pt x="142" y="220"/>
                  </a:lnTo>
                  <a:lnTo>
                    <a:pt x="136" y="220"/>
                  </a:lnTo>
                  <a:lnTo>
                    <a:pt x="130" y="220"/>
                  </a:lnTo>
                  <a:lnTo>
                    <a:pt x="124" y="219"/>
                  </a:lnTo>
                  <a:lnTo>
                    <a:pt x="119" y="216"/>
                  </a:lnTo>
                  <a:lnTo>
                    <a:pt x="71" y="213"/>
                  </a:lnTo>
                  <a:lnTo>
                    <a:pt x="65" y="220"/>
                  </a:lnTo>
                  <a:lnTo>
                    <a:pt x="61" y="228"/>
                  </a:lnTo>
                  <a:lnTo>
                    <a:pt x="59" y="237"/>
                  </a:lnTo>
                  <a:lnTo>
                    <a:pt x="58" y="247"/>
                  </a:lnTo>
                  <a:lnTo>
                    <a:pt x="58" y="248"/>
                  </a:lnTo>
                  <a:lnTo>
                    <a:pt x="59" y="248"/>
                  </a:lnTo>
                  <a:lnTo>
                    <a:pt x="59" y="249"/>
                  </a:lnTo>
                  <a:lnTo>
                    <a:pt x="60" y="250"/>
                  </a:lnTo>
                  <a:lnTo>
                    <a:pt x="68" y="276"/>
                  </a:lnTo>
                  <a:lnTo>
                    <a:pt x="64" y="287"/>
                  </a:lnTo>
                  <a:lnTo>
                    <a:pt x="70" y="306"/>
                  </a:lnTo>
                  <a:lnTo>
                    <a:pt x="44" y="311"/>
                  </a:lnTo>
                  <a:lnTo>
                    <a:pt x="39" y="319"/>
                  </a:lnTo>
                  <a:lnTo>
                    <a:pt x="6" y="327"/>
                  </a:lnTo>
                  <a:lnTo>
                    <a:pt x="0" y="341"/>
                  </a:lnTo>
                  <a:lnTo>
                    <a:pt x="1" y="357"/>
                  </a:lnTo>
                  <a:lnTo>
                    <a:pt x="6" y="373"/>
                  </a:lnTo>
                  <a:lnTo>
                    <a:pt x="11" y="390"/>
                  </a:lnTo>
                  <a:lnTo>
                    <a:pt x="13" y="393"/>
                  </a:lnTo>
                  <a:lnTo>
                    <a:pt x="14" y="395"/>
                  </a:lnTo>
                  <a:lnTo>
                    <a:pt x="16" y="398"/>
                  </a:lnTo>
                  <a:lnTo>
                    <a:pt x="18" y="400"/>
                  </a:lnTo>
                  <a:lnTo>
                    <a:pt x="28" y="402"/>
                  </a:lnTo>
                  <a:lnTo>
                    <a:pt x="46" y="395"/>
                  </a:lnTo>
                  <a:lnTo>
                    <a:pt x="49" y="402"/>
                  </a:lnTo>
                  <a:lnTo>
                    <a:pt x="53" y="409"/>
                  </a:lnTo>
                  <a:lnTo>
                    <a:pt x="57" y="415"/>
                  </a:lnTo>
                  <a:lnTo>
                    <a:pt x="62" y="423"/>
                  </a:lnTo>
                  <a:lnTo>
                    <a:pt x="67" y="429"/>
                  </a:lnTo>
                  <a:lnTo>
                    <a:pt x="72" y="434"/>
                  </a:lnTo>
                  <a:lnTo>
                    <a:pt x="80" y="439"/>
                  </a:lnTo>
                  <a:lnTo>
                    <a:pt x="87" y="444"/>
                  </a:lnTo>
                  <a:lnTo>
                    <a:pt x="89" y="445"/>
                  </a:lnTo>
                  <a:lnTo>
                    <a:pt x="91" y="445"/>
                  </a:lnTo>
                  <a:lnTo>
                    <a:pt x="92" y="446"/>
                  </a:lnTo>
                  <a:lnTo>
                    <a:pt x="93" y="448"/>
                  </a:lnTo>
                  <a:lnTo>
                    <a:pt x="186" y="490"/>
                  </a:lnTo>
                  <a:lnTo>
                    <a:pt x="199" y="496"/>
                  </a:lnTo>
                  <a:lnTo>
                    <a:pt x="213" y="501"/>
                  </a:lnTo>
                  <a:lnTo>
                    <a:pt x="226" y="506"/>
                  </a:lnTo>
                  <a:lnTo>
                    <a:pt x="240" y="510"/>
                  </a:lnTo>
                  <a:lnTo>
                    <a:pt x="255" y="513"/>
                  </a:lnTo>
                  <a:lnTo>
                    <a:pt x="269" y="516"/>
                  </a:lnTo>
                  <a:lnTo>
                    <a:pt x="284" y="520"/>
                  </a:lnTo>
                  <a:lnTo>
                    <a:pt x="298" y="522"/>
                  </a:lnTo>
                  <a:lnTo>
                    <a:pt x="312" y="524"/>
                  </a:lnTo>
                  <a:lnTo>
                    <a:pt x="327" y="526"/>
                  </a:lnTo>
                  <a:lnTo>
                    <a:pt x="341" y="527"/>
                  </a:lnTo>
                  <a:lnTo>
                    <a:pt x="357" y="529"/>
                  </a:lnTo>
                  <a:lnTo>
                    <a:pt x="371" y="530"/>
                  </a:lnTo>
                  <a:lnTo>
                    <a:pt x="386" y="532"/>
                  </a:lnTo>
                  <a:lnTo>
                    <a:pt x="400" y="533"/>
                  </a:lnTo>
                  <a:lnTo>
                    <a:pt x="414" y="535"/>
                  </a:lnTo>
                  <a:lnTo>
                    <a:pt x="571" y="554"/>
                  </a:lnTo>
                  <a:lnTo>
                    <a:pt x="648" y="567"/>
                  </a:lnTo>
                  <a:lnTo>
                    <a:pt x="651" y="569"/>
                  </a:lnTo>
                  <a:lnTo>
                    <a:pt x="656" y="569"/>
                  </a:lnTo>
                  <a:lnTo>
                    <a:pt x="660" y="569"/>
                  </a:lnTo>
                  <a:lnTo>
                    <a:pt x="663" y="569"/>
                  </a:lnTo>
                  <a:lnTo>
                    <a:pt x="694" y="573"/>
                  </a:lnTo>
                  <a:lnTo>
                    <a:pt x="846" y="5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74" name="Freeform 14"/>
            <p:cNvSpPr>
              <a:spLocks/>
            </p:cNvSpPr>
            <p:nvPr/>
          </p:nvSpPr>
          <p:spPr bwMode="auto">
            <a:xfrm>
              <a:off x="3853" y="2547"/>
              <a:ext cx="275" cy="288"/>
            </a:xfrm>
            <a:custGeom>
              <a:avLst/>
              <a:gdLst>
                <a:gd name="T0" fmla="*/ 261 w 275"/>
                <a:gd name="T1" fmla="*/ 287 h 288"/>
                <a:gd name="T2" fmla="*/ 264 w 275"/>
                <a:gd name="T3" fmla="*/ 288 h 288"/>
                <a:gd name="T4" fmla="*/ 266 w 275"/>
                <a:gd name="T5" fmla="*/ 286 h 288"/>
                <a:gd name="T6" fmla="*/ 268 w 275"/>
                <a:gd name="T7" fmla="*/ 280 h 288"/>
                <a:gd name="T8" fmla="*/ 260 w 275"/>
                <a:gd name="T9" fmla="*/ 271 h 288"/>
                <a:gd name="T10" fmla="*/ 251 w 275"/>
                <a:gd name="T11" fmla="*/ 253 h 288"/>
                <a:gd name="T12" fmla="*/ 247 w 275"/>
                <a:gd name="T13" fmla="*/ 231 h 288"/>
                <a:gd name="T14" fmla="*/ 244 w 275"/>
                <a:gd name="T15" fmla="*/ 211 h 288"/>
                <a:gd name="T16" fmla="*/ 233 w 275"/>
                <a:gd name="T17" fmla="*/ 192 h 288"/>
                <a:gd name="T18" fmla="*/ 221 w 275"/>
                <a:gd name="T19" fmla="*/ 176 h 288"/>
                <a:gd name="T20" fmla="*/ 212 w 275"/>
                <a:gd name="T21" fmla="*/ 157 h 288"/>
                <a:gd name="T22" fmla="*/ 208 w 275"/>
                <a:gd name="T23" fmla="*/ 136 h 288"/>
                <a:gd name="T24" fmla="*/ 221 w 275"/>
                <a:gd name="T25" fmla="*/ 120 h 288"/>
                <a:gd name="T26" fmla="*/ 234 w 275"/>
                <a:gd name="T27" fmla="*/ 108 h 288"/>
                <a:gd name="T28" fmla="*/ 246 w 275"/>
                <a:gd name="T29" fmla="*/ 92 h 288"/>
                <a:gd name="T30" fmla="*/ 258 w 275"/>
                <a:gd name="T31" fmla="*/ 79 h 288"/>
                <a:gd name="T32" fmla="*/ 269 w 275"/>
                <a:gd name="T33" fmla="*/ 72 h 288"/>
                <a:gd name="T34" fmla="*/ 273 w 275"/>
                <a:gd name="T35" fmla="*/ 70 h 288"/>
                <a:gd name="T36" fmla="*/ 272 w 275"/>
                <a:gd name="T37" fmla="*/ 58 h 288"/>
                <a:gd name="T38" fmla="*/ 269 w 275"/>
                <a:gd name="T39" fmla="*/ 38 h 288"/>
                <a:gd name="T40" fmla="*/ 264 w 275"/>
                <a:gd name="T41" fmla="*/ 12 h 288"/>
                <a:gd name="T42" fmla="*/ 260 w 275"/>
                <a:gd name="T43" fmla="*/ 10 h 288"/>
                <a:gd name="T44" fmla="*/ 254 w 275"/>
                <a:gd name="T45" fmla="*/ 9 h 288"/>
                <a:gd name="T46" fmla="*/ 234 w 275"/>
                <a:gd name="T47" fmla="*/ 13 h 288"/>
                <a:gd name="T48" fmla="*/ 202 w 275"/>
                <a:gd name="T49" fmla="*/ 7 h 288"/>
                <a:gd name="T50" fmla="*/ 178 w 275"/>
                <a:gd name="T51" fmla="*/ 26 h 288"/>
                <a:gd name="T52" fmla="*/ 167 w 275"/>
                <a:gd name="T53" fmla="*/ 26 h 288"/>
                <a:gd name="T54" fmla="*/ 158 w 275"/>
                <a:gd name="T55" fmla="*/ 25 h 288"/>
                <a:gd name="T56" fmla="*/ 148 w 275"/>
                <a:gd name="T57" fmla="*/ 27 h 288"/>
                <a:gd name="T58" fmla="*/ 134 w 275"/>
                <a:gd name="T59" fmla="*/ 28 h 288"/>
                <a:gd name="T60" fmla="*/ 121 w 275"/>
                <a:gd name="T61" fmla="*/ 21 h 288"/>
                <a:gd name="T62" fmla="*/ 99 w 275"/>
                <a:gd name="T63" fmla="*/ 22 h 288"/>
                <a:gd name="T64" fmla="*/ 69 w 275"/>
                <a:gd name="T65" fmla="*/ 22 h 288"/>
                <a:gd name="T66" fmla="*/ 40 w 275"/>
                <a:gd name="T67" fmla="*/ 20 h 288"/>
                <a:gd name="T68" fmla="*/ 13 w 275"/>
                <a:gd name="T69" fmla="*/ 25 h 288"/>
                <a:gd name="T70" fmla="*/ 9 w 275"/>
                <a:gd name="T71" fmla="*/ 46 h 288"/>
                <a:gd name="T72" fmla="*/ 10 w 275"/>
                <a:gd name="T73" fmla="*/ 49 h 288"/>
                <a:gd name="T74" fmla="*/ 11 w 275"/>
                <a:gd name="T75" fmla="*/ 52 h 288"/>
                <a:gd name="T76" fmla="*/ 25 w 275"/>
                <a:gd name="T77" fmla="*/ 53 h 288"/>
                <a:gd name="T78" fmla="*/ 41 w 275"/>
                <a:gd name="T79" fmla="*/ 52 h 288"/>
                <a:gd name="T80" fmla="*/ 55 w 275"/>
                <a:gd name="T81" fmla="*/ 55 h 288"/>
                <a:gd name="T82" fmla="*/ 66 w 275"/>
                <a:gd name="T83" fmla="*/ 65 h 288"/>
                <a:gd name="T84" fmla="*/ 83 w 275"/>
                <a:gd name="T85" fmla="*/ 90 h 288"/>
                <a:gd name="T86" fmla="*/ 90 w 275"/>
                <a:gd name="T87" fmla="*/ 121 h 288"/>
                <a:gd name="T88" fmla="*/ 93 w 275"/>
                <a:gd name="T89" fmla="*/ 123 h 288"/>
                <a:gd name="T90" fmla="*/ 96 w 275"/>
                <a:gd name="T91" fmla="*/ 125 h 288"/>
                <a:gd name="T92" fmla="*/ 103 w 275"/>
                <a:gd name="T93" fmla="*/ 186 h 288"/>
                <a:gd name="T94" fmla="*/ 124 w 275"/>
                <a:gd name="T95" fmla="*/ 244 h 288"/>
                <a:gd name="T96" fmla="*/ 127 w 275"/>
                <a:gd name="T97" fmla="*/ 263 h 288"/>
                <a:gd name="T98" fmla="*/ 131 w 275"/>
                <a:gd name="T99" fmla="*/ 28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5" h="288">
                  <a:moveTo>
                    <a:pt x="260" y="288"/>
                  </a:moveTo>
                  <a:lnTo>
                    <a:pt x="261" y="287"/>
                  </a:lnTo>
                  <a:lnTo>
                    <a:pt x="262" y="288"/>
                  </a:lnTo>
                  <a:lnTo>
                    <a:pt x="264" y="288"/>
                  </a:lnTo>
                  <a:lnTo>
                    <a:pt x="265" y="288"/>
                  </a:lnTo>
                  <a:lnTo>
                    <a:pt x="266" y="286"/>
                  </a:lnTo>
                  <a:lnTo>
                    <a:pt x="267" y="283"/>
                  </a:lnTo>
                  <a:lnTo>
                    <a:pt x="268" y="280"/>
                  </a:lnTo>
                  <a:lnTo>
                    <a:pt x="267" y="277"/>
                  </a:lnTo>
                  <a:lnTo>
                    <a:pt x="260" y="271"/>
                  </a:lnTo>
                  <a:lnTo>
                    <a:pt x="255" y="262"/>
                  </a:lnTo>
                  <a:lnTo>
                    <a:pt x="251" y="253"/>
                  </a:lnTo>
                  <a:lnTo>
                    <a:pt x="246" y="244"/>
                  </a:lnTo>
                  <a:lnTo>
                    <a:pt x="247" y="231"/>
                  </a:lnTo>
                  <a:lnTo>
                    <a:pt x="246" y="221"/>
                  </a:lnTo>
                  <a:lnTo>
                    <a:pt x="244" y="211"/>
                  </a:lnTo>
                  <a:lnTo>
                    <a:pt x="238" y="202"/>
                  </a:lnTo>
                  <a:lnTo>
                    <a:pt x="233" y="192"/>
                  </a:lnTo>
                  <a:lnTo>
                    <a:pt x="227" y="184"/>
                  </a:lnTo>
                  <a:lnTo>
                    <a:pt x="221" y="176"/>
                  </a:lnTo>
                  <a:lnTo>
                    <a:pt x="215" y="169"/>
                  </a:lnTo>
                  <a:lnTo>
                    <a:pt x="212" y="157"/>
                  </a:lnTo>
                  <a:lnTo>
                    <a:pt x="210" y="147"/>
                  </a:lnTo>
                  <a:lnTo>
                    <a:pt x="208" y="136"/>
                  </a:lnTo>
                  <a:lnTo>
                    <a:pt x="212" y="125"/>
                  </a:lnTo>
                  <a:lnTo>
                    <a:pt x="221" y="120"/>
                  </a:lnTo>
                  <a:lnTo>
                    <a:pt x="228" y="115"/>
                  </a:lnTo>
                  <a:lnTo>
                    <a:pt x="234" y="108"/>
                  </a:lnTo>
                  <a:lnTo>
                    <a:pt x="240" y="100"/>
                  </a:lnTo>
                  <a:lnTo>
                    <a:pt x="246" y="92"/>
                  </a:lnTo>
                  <a:lnTo>
                    <a:pt x="252" y="85"/>
                  </a:lnTo>
                  <a:lnTo>
                    <a:pt x="258" y="79"/>
                  </a:lnTo>
                  <a:lnTo>
                    <a:pt x="266" y="73"/>
                  </a:lnTo>
                  <a:lnTo>
                    <a:pt x="269" y="72"/>
                  </a:lnTo>
                  <a:lnTo>
                    <a:pt x="271" y="71"/>
                  </a:lnTo>
                  <a:lnTo>
                    <a:pt x="273" y="70"/>
                  </a:lnTo>
                  <a:lnTo>
                    <a:pt x="275" y="69"/>
                  </a:lnTo>
                  <a:lnTo>
                    <a:pt x="272" y="58"/>
                  </a:lnTo>
                  <a:lnTo>
                    <a:pt x="269" y="49"/>
                  </a:lnTo>
                  <a:lnTo>
                    <a:pt x="269" y="38"/>
                  </a:lnTo>
                  <a:lnTo>
                    <a:pt x="271" y="26"/>
                  </a:lnTo>
                  <a:lnTo>
                    <a:pt x="264" y="12"/>
                  </a:lnTo>
                  <a:lnTo>
                    <a:pt x="262" y="10"/>
                  </a:lnTo>
                  <a:lnTo>
                    <a:pt x="260" y="10"/>
                  </a:lnTo>
                  <a:lnTo>
                    <a:pt x="257" y="9"/>
                  </a:lnTo>
                  <a:lnTo>
                    <a:pt x="254" y="9"/>
                  </a:lnTo>
                  <a:lnTo>
                    <a:pt x="244" y="15"/>
                  </a:lnTo>
                  <a:lnTo>
                    <a:pt x="234" y="13"/>
                  </a:lnTo>
                  <a:lnTo>
                    <a:pt x="224" y="0"/>
                  </a:lnTo>
                  <a:lnTo>
                    <a:pt x="202" y="7"/>
                  </a:lnTo>
                  <a:lnTo>
                    <a:pt x="183" y="26"/>
                  </a:lnTo>
                  <a:lnTo>
                    <a:pt x="178" y="26"/>
                  </a:lnTo>
                  <a:lnTo>
                    <a:pt x="172" y="26"/>
                  </a:lnTo>
                  <a:lnTo>
                    <a:pt x="167" y="26"/>
                  </a:lnTo>
                  <a:lnTo>
                    <a:pt x="163" y="25"/>
                  </a:lnTo>
                  <a:lnTo>
                    <a:pt x="158" y="25"/>
                  </a:lnTo>
                  <a:lnTo>
                    <a:pt x="153" y="26"/>
                  </a:lnTo>
                  <a:lnTo>
                    <a:pt x="148" y="27"/>
                  </a:lnTo>
                  <a:lnTo>
                    <a:pt x="143" y="30"/>
                  </a:lnTo>
                  <a:lnTo>
                    <a:pt x="134" y="28"/>
                  </a:lnTo>
                  <a:lnTo>
                    <a:pt x="127" y="25"/>
                  </a:lnTo>
                  <a:lnTo>
                    <a:pt x="121" y="21"/>
                  </a:lnTo>
                  <a:lnTo>
                    <a:pt x="114" y="18"/>
                  </a:lnTo>
                  <a:lnTo>
                    <a:pt x="99" y="22"/>
                  </a:lnTo>
                  <a:lnTo>
                    <a:pt x="85" y="22"/>
                  </a:lnTo>
                  <a:lnTo>
                    <a:pt x="69" y="22"/>
                  </a:lnTo>
                  <a:lnTo>
                    <a:pt x="55" y="21"/>
                  </a:lnTo>
                  <a:lnTo>
                    <a:pt x="40" y="20"/>
                  </a:lnTo>
                  <a:lnTo>
                    <a:pt x="26" y="21"/>
                  </a:lnTo>
                  <a:lnTo>
                    <a:pt x="13" y="25"/>
                  </a:lnTo>
                  <a:lnTo>
                    <a:pt x="0" y="33"/>
                  </a:lnTo>
                  <a:lnTo>
                    <a:pt x="9" y="46"/>
                  </a:lnTo>
                  <a:lnTo>
                    <a:pt x="9" y="48"/>
                  </a:lnTo>
                  <a:lnTo>
                    <a:pt x="10" y="49"/>
                  </a:lnTo>
                  <a:lnTo>
                    <a:pt x="10" y="51"/>
                  </a:lnTo>
                  <a:lnTo>
                    <a:pt x="11" y="52"/>
                  </a:lnTo>
                  <a:lnTo>
                    <a:pt x="18" y="53"/>
                  </a:lnTo>
                  <a:lnTo>
                    <a:pt x="25" y="53"/>
                  </a:lnTo>
                  <a:lnTo>
                    <a:pt x="33" y="53"/>
                  </a:lnTo>
                  <a:lnTo>
                    <a:pt x="41" y="52"/>
                  </a:lnTo>
                  <a:lnTo>
                    <a:pt x="49" y="53"/>
                  </a:lnTo>
                  <a:lnTo>
                    <a:pt x="55" y="55"/>
                  </a:lnTo>
                  <a:lnTo>
                    <a:pt x="61" y="59"/>
                  </a:lnTo>
                  <a:lnTo>
                    <a:pt x="66" y="65"/>
                  </a:lnTo>
                  <a:lnTo>
                    <a:pt x="77" y="77"/>
                  </a:lnTo>
                  <a:lnTo>
                    <a:pt x="83" y="90"/>
                  </a:lnTo>
                  <a:lnTo>
                    <a:pt x="87" y="106"/>
                  </a:lnTo>
                  <a:lnTo>
                    <a:pt x="90" y="121"/>
                  </a:lnTo>
                  <a:lnTo>
                    <a:pt x="92" y="122"/>
                  </a:lnTo>
                  <a:lnTo>
                    <a:pt x="93" y="123"/>
                  </a:lnTo>
                  <a:lnTo>
                    <a:pt x="95" y="124"/>
                  </a:lnTo>
                  <a:lnTo>
                    <a:pt x="96" y="125"/>
                  </a:lnTo>
                  <a:lnTo>
                    <a:pt x="97" y="156"/>
                  </a:lnTo>
                  <a:lnTo>
                    <a:pt x="103" y="186"/>
                  </a:lnTo>
                  <a:lnTo>
                    <a:pt x="112" y="215"/>
                  </a:lnTo>
                  <a:lnTo>
                    <a:pt x="124" y="244"/>
                  </a:lnTo>
                  <a:lnTo>
                    <a:pt x="126" y="254"/>
                  </a:lnTo>
                  <a:lnTo>
                    <a:pt x="127" y="263"/>
                  </a:lnTo>
                  <a:lnTo>
                    <a:pt x="128" y="273"/>
                  </a:lnTo>
                  <a:lnTo>
                    <a:pt x="131" y="281"/>
                  </a:lnTo>
                  <a:lnTo>
                    <a:pt x="260" y="28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75" name="Freeform 15"/>
            <p:cNvSpPr>
              <a:spLocks/>
            </p:cNvSpPr>
            <p:nvPr/>
          </p:nvSpPr>
          <p:spPr bwMode="auto">
            <a:xfrm>
              <a:off x="4073" y="2426"/>
              <a:ext cx="512" cy="410"/>
            </a:xfrm>
            <a:custGeom>
              <a:avLst/>
              <a:gdLst>
                <a:gd name="T0" fmla="*/ 85 w 512"/>
                <a:gd name="T1" fmla="*/ 407 h 410"/>
                <a:gd name="T2" fmla="*/ 132 w 512"/>
                <a:gd name="T3" fmla="*/ 406 h 410"/>
                <a:gd name="T4" fmla="*/ 178 w 512"/>
                <a:gd name="T5" fmla="*/ 407 h 410"/>
                <a:gd name="T6" fmla="*/ 224 w 512"/>
                <a:gd name="T7" fmla="*/ 408 h 410"/>
                <a:gd name="T8" fmla="*/ 271 w 512"/>
                <a:gd name="T9" fmla="*/ 406 h 410"/>
                <a:gd name="T10" fmla="*/ 310 w 512"/>
                <a:gd name="T11" fmla="*/ 394 h 410"/>
                <a:gd name="T12" fmla="*/ 311 w 512"/>
                <a:gd name="T13" fmla="*/ 391 h 410"/>
                <a:gd name="T14" fmla="*/ 307 w 512"/>
                <a:gd name="T15" fmla="*/ 385 h 410"/>
                <a:gd name="T16" fmla="*/ 320 w 512"/>
                <a:gd name="T17" fmla="*/ 336 h 410"/>
                <a:gd name="T18" fmla="*/ 345 w 512"/>
                <a:gd name="T19" fmla="*/ 262 h 410"/>
                <a:gd name="T20" fmla="*/ 358 w 512"/>
                <a:gd name="T21" fmla="*/ 260 h 410"/>
                <a:gd name="T22" fmla="*/ 385 w 512"/>
                <a:gd name="T23" fmla="*/ 246 h 410"/>
                <a:gd name="T24" fmla="*/ 437 w 512"/>
                <a:gd name="T25" fmla="*/ 257 h 410"/>
                <a:gd name="T26" fmla="*/ 444 w 512"/>
                <a:gd name="T27" fmla="*/ 295 h 410"/>
                <a:gd name="T28" fmla="*/ 451 w 512"/>
                <a:gd name="T29" fmla="*/ 299 h 410"/>
                <a:gd name="T30" fmla="*/ 457 w 512"/>
                <a:gd name="T31" fmla="*/ 299 h 410"/>
                <a:gd name="T32" fmla="*/ 467 w 512"/>
                <a:gd name="T33" fmla="*/ 302 h 410"/>
                <a:gd name="T34" fmla="*/ 482 w 512"/>
                <a:gd name="T35" fmla="*/ 309 h 410"/>
                <a:gd name="T36" fmla="*/ 500 w 512"/>
                <a:gd name="T37" fmla="*/ 312 h 410"/>
                <a:gd name="T38" fmla="*/ 507 w 512"/>
                <a:gd name="T39" fmla="*/ 290 h 410"/>
                <a:gd name="T40" fmla="*/ 511 w 512"/>
                <a:gd name="T41" fmla="*/ 255 h 410"/>
                <a:gd name="T42" fmla="*/ 508 w 512"/>
                <a:gd name="T43" fmla="*/ 219 h 410"/>
                <a:gd name="T44" fmla="*/ 505 w 512"/>
                <a:gd name="T45" fmla="*/ 214 h 410"/>
                <a:gd name="T46" fmla="*/ 503 w 512"/>
                <a:gd name="T47" fmla="*/ 210 h 410"/>
                <a:gd name="T48" fmla="*/ 488 w 512"/>
                <a:gd name="T49" fmla="*/ 182 h 410"/>
                <a:gd name="T50" fmla="*/ 472 w 512"/>
                <a:gd name="T51" fmla="*/ 156 h 410"/>
                <a:gd name="T52" fmla="*/ 449 w 512"/>
                <a:gd name="T53" fmla="*/ 126 h 410"/>
                <a:gd name="T54" fmla="*/ 427 w 512"/>
                <a:gd name="T55" fmla="*/ 94 h 410"/>
                <a:gd name="T56" fmla="*/ 406 w 512"/>
                <a:gd name="T57" fmla="*/ 65 h 410"/>
                <a:gd name="T58" fmla="*/ 370 w 512"/>
                <a:gd name="T59" fmla="*/ 67 h 410"/>
                <a:gd name="T60" fmla="*/ 359 w 512"/>
                <a:gd name="T61" fmla="*/ 53 h 410"/>
                <a:gd name="T62" fmla="*/ 323 w 512"/>
                <a:gd name="T63" fmla="*/ 45 h 410"/>
                <a:gd name="T64" fmla="*/ 314 w 512"/>
                <a:gd name="T65" fmla="*/ 50 h 410"/>
                <a:gd name="T66" fmla="*/ 312 w 512"/>
                <a:gd name="T67" fmla="*/ 49 h 410"/>
                <a:gd name="T68" fmla="*/ 293 w 512"/>
                <a:gd name="T69" fmla="*/ 42 h 410"/>
                <a:gd name="T70" fmla="*/ 280 w 512"/>
                <a:gd name="T71" fmla="*/ 12 h 410"/>
                <a:gd name="T72" fmla="*/ 161 w 512"/>
                <a:gd name="T73" fmla="*/ 83 h 410"/>
                <a:gd name="T74" fmla="*/ 142 w 512"/>
                <a:gd name="T75" fmla="*/ 96 h 410"/>
                <a:gd name="T76" fmla="*/ 134 w 512"/>
                <a:gd name="T77" fmla="*/ 115 h 410"/>
                <a:gd name="T78" fmla="*/ 121 w 512"/>
                <a:gd name="T79" fmla="*/ 130 h 410"/>
                <a:gd name="T80" fmla="*/ 105 w 512"/>
                <a:gd name="T81" fmla="*/ 138 h 410"/>
                <a:gd name="T82" fmla="*/ 92 w 512"/>
                <a:gd name="T83" fmla="*/ 145 h 410"/>
                <a:gd name="T84" fmla="*/ 79 w 512"/>
                <a:gd name="T85" fmla="*/ 153 h 410"/>
                <a:gd name="T86" fmla="*/ 76 w 512"/>
                <a:gd name="T87" fmla="*/ 164 h 410"/>
                <a:gd name="T88" fmla="*/ 79 w 512"/>
                <a:gd name="T89" fmla="*/ 182 h 410"/>
                <a:gd name="T90" fmla="*/ 68 w 512"/>
                <a:gd name="T91" fmla="*/ 196 h 410"/>
                <a:gd name="T92" fmla="*/ 50 w 512"/>
                <a:gd name="T93" fmla="*/ 204 h 410"/>
                <a:gd name="T94" fmla="*/ 27 w 512"/>
                <a:gd name="T95" fmla="*/ 236 h 410"/>
                <a:gd name="T96" fmla="*/ 0 w 512"/>
                <a:gd name="T97" fmla="*/ 269 h 410"/>
                <a:gd name="T98" fmla="*/ 11 w 512"/>
                <a:gd name="T99" fmla="*/ 293 h 410"/>
                <a:gd name="T100" fmla="*/ 30 w 512"/>
                <a:gd name="T101" fmla="*/ 319 h 410"/>
                <a:gd name="T102" fmla="*/ 37 w 512"/>
                <a:gd name="T103" fmla="*/ 351 h 410"/>
                <a:gd name="T104" fmla="*/ 41 w 512"/>
                <a:gd name="T105" fmla="*/ 373 h 410"/>
                <a:gd name="T106" fmla="*/ 47 w 512"/>
                <a:gd name="T107" fmla="*/ 384 h 410"/>
                <a:gd name="T108" fmla="*/ 53 w 512"/>
                <a:gd name="T109" fmla="*/ 390 h 410"/>
                <a:gd name="T110" fmla="*/ 54 w 512"/>
                <a:gd name="T111" fmla="*/ 40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410">
                  <a:moveTo>
                    <a:pt x="54" y="410"/>
                  </a:moveTo>
                  <a:lnTo>
                    <a:pt x="70" y="408"/>
                  </a:lnTo>
                  <a:lnTo>
                    <a:pt x="85" y="407"/>
                  </a:lnTo>
                  <a:lnTo>
                    <a:pt x="100" y="406"/>
                  </a:lnTo>
                  <a:lnTo>
                    <a:pt x="115" y="406"/>
                  </a:lnTo>
                  <a:lnTo>
                    <a:pt x="132" y="406"/>
                  </a:lnTo>
                  <a:lnTo>
                    <a:pt x="147" y="407"/>
                  </a:lnTo>
                  <a:lnTo>
                    <a:pt x="163" y="407"/>
                  </a:lnTo>
                  <a:lnTo>
                    <a:pt x="178" y="407"/>
                  </a:lnTo>
                  <a:lnTo>
                    <a:pt x="194" y="408"/>
                  </a:lnTo>
                  <a:lnTo>
                    <a:pt x="209" y="408"/>
                  </a:lnTo>
                  <a:lnTo>
                    <a:pt x="224" y="408"/>
                  </a:lnTo>
                  <a:lnTo>
                    <a:pt x="241" y="408"/>
                  </a:lnTo>
                  <a:lnTo>
                    <a:pt x="256" y="407"/>
                  </a:lnTo>
                  <a:lnTo>
                    <a:pt x="271" y="406"/>
                  </a:lnTo>
                  <a:lnTo>
                    <a:pt x="286" y="404"/>
                  </a:lnTo>
                  <a:lnTo>
                    <a:pt x="302" y="402"/>
                  </a:lnTo>
                  <a:lnTo>
                    <a:pt x="310" y="394"/>
                  </a:lnTo>
                  <a:lnTo>
                    <a:pt x="310" y="393"/>
                  </a:lnTo>
                  <a:lnTo>
                    <a:pt x="311" y="392"/>
                  </a:lnTo>
                  <a:lnTo>
                    <a:pt x="311" y="391"/>
                  </a:lnTo>
                  <a:lnTo>
                    <a:pt x="311" y="390"/>
                  </a:lnTo>
                  <a:lnTo>
                    <a:pt x="309" y="387"/>
                  </a:lnTo>
                  <a:lnTo>
                    <a:pt x="307" y="385"/>
                  </a:lnTo>
                  <a:lnTo>
                    <a:pt x="305" y="383"/>
                  </a:lnTo>
                  <a:lnTo>
                    <a:pt x="304" y="380"/>
                  </a:lnTo>
                  <a:lnTo>
                    <a:pt x="320" y="336"/>
                  </a:lnTo>
                  <a:lnTo>
                    <a:pt x="308" y="331"/>
                  </a:lnTo>
                  <a:lnTo>
                    <a:pt x="313" y="301"/>
                  </a:lnTo>
                  <a:lnTo>
                    <a:pt x="345" y="262"/>
                  </a:lnTo>
                  <a:lnTo>
                    <a:pt x="355" y="260"/>
                  </a:lnTo>
                  <a:lnTo>
                    <a:pt x="356" y="260"/>
                  </a:lnTo>
                  <a:lnTo>
                    <a:pt x="358" y="260"/>
                  </a:lnTo>
                  <a:lnTo>
                    <a:pt x="359" y="260"/>
                  </a:lnTo>
                  <a:lnTo>
                    <a:pt x="361" y="260"/>
                  </a:lnTo>
                  <a:lnTo>
                    <a:pt x="385" y="246"/>
                  </a:lnTo>
                  <a:lnTo>
                    <a:pt x="396" y="246"/>
                  </a:lnTo>
                  <a:lnTo>
                    <a:pt x="409" y="254"/>
                  </a:lnTo>
                  <a:lnTo>
                    <a:pt x="437" y="257"/>
                  </a:lnTo>
                  <a:lnTo>
                    <a:pt x="442" y="263"/>
                  </a:lnTo>
                  <a:lnTo>
                    <a:pt x="445" y="275"/>
                  </a:lnTo>
                  <a:lnTo>
                    <a:pt x="444" y="295"/>
                  </a:lnTo>
                  <a:lnTo>
                    <a:pt x="446" y="296"/>
                  </a:lnTo>
                  <a:lnTo>
                    <a:pt x="448" y="297"/>
                  </a:lnTo>
                  <a:lnTo>
                    <a:pt x="451" y="299"/>
                  </a:lnTo>
                  <a:lnTo>
                    <a:pt x="454" y="300"/>
                  </a:lnTo>
                  <a:lnTo>
                    <a:pt x="455" y="300"/>
                  </a:lnTo>
                  <a:lnTo>
                    <a:pt x="457" y="299"/>
                  </a:lnTo>
                  <a:lnTo>
                    <a:pt x="459" y="299"/>
                  </a:lnTo>
                  <a:lnTo>
                    <a:pt x="461" y="299"/>
                  </a:lnTo>
                  <a:lnTo>
                    <a:pt x="467" y="302"/>
                  </a:lnTo>
                  <a:lnTo>
                    <a:pt x="472" y="304"/>
                  </a:lnTo>
                  <a:lnTo>
                    <a:pt x="477" y="307"/>
                  </a:lnTo>
                  <a:lnTo>
                    <a:pt x="482" y="309"/>
                  </a:lnTo>
                  <a:lnTo>
                    <a:pt x="487" y="311"/>
                  </a:lnTo>
                  <a:lnTo>
                    <a:pt x="493" y="312"/>
                  </a:lnTo>
                  <a:lnTo>
                    <a:pt x="500" y="312"/>
                  </a:lnTo>
                  <a:lnTo>
                    <a:pt x="506" y="311"/>
                  </a:lnTo>
                  <a:lnTo>
                    <a:pt x="508" y="301"/>
                  </a:lnTo>
                  <a:lnTo>
                    <a:pt x="507" y="290"/>
                  </a:lnTo>
                  <a:lnTo>
                    <a:pt x="507" y="278"/>
                  </a:lnTo>
                  <a:lnTo>
                    <a:pt x="512" y="268"/>
                  </a:lnTo>
                  <a:lnTo>
                    <a:pt x="511" y="255"/>
                  </a:lnTo>
                  <a:lnTo>
                    <a:pt x="509" y="243"/>
                  </a:lnTo>
                  <a:lnTo>
                    <a:pt x="508" y="232"/>
                  </a:lnTo>
                  <a:lnTo>
                    <a:pt x="508" y="219"/>
                  </a:lnTo>
                  <a:lnTo>
                    <a:pt x="507" y="217"/>
                  </a:lnTo>
                  <a:lnTo>
                    <a:pt x="506" y="215"/>
                  </a:lnTo>
                  <a:lnTo>
                    <a:pt x="505" y="214"/>
                  </a:lnTo>
                  <a:lnTo>
                    <a:pt x="505" y="212"/>
                  </a:lnTo>
                  <a:lnTo>
                    <a:pt x="504" y="211"/>
                  </a:lnTo>
                  <a:lnTo>
                    <a:pt x="503" y="210"/>
                  </a:lnTo>
                  <a:lnTo>
                    <a:pt x="501" y="209"/>
                  </a:lnTo>
                  <a:lnTo>
                    <a:pt x="500" y="208"/>
                  </a:lnTo>
                  <a:lnTo>
                    <a:pt x="488" y="182"/>
                  </a:lnTo>
                  <a:lnTo>
                    <a:pt x="482" y="176"/>
                  </a:lnTo>
                  <a:lnTo>
                    <a:pt x="478" y="165"/>
                  </a:lnTo>
                  <a:lnTo>
                    <a:pt x="472" y="156"/>
                  </a:lnTo>
                  <a:lnTo>
                    <a:pt x="464" y="146"/>
                  </a:lnTo>
                  <a:lnTo>
                    <a:pt x="457" y="135"/>
                  </a:lnTo>
                  <a:lnTo>
                    <a:pt x="449" y="126"/>
                  </a:lnTo>
                  <a:lnTo>
                    <a:pt x="442" y="115"/>
                  </a:lnTo>
                  <a:lnTo>
                    <a:pt x="435" y="105"/>
                  </a:lnTo>
                  <a:lnTo>
                    <a:pt x="427" y="94"/>
                  </a:lnTo>
                  <a:lnTo>
                    <a:pt x="421" y="84"/>
                  </a:lnTo>
                  <a:lnTo>
                    <a:pt x="414" y="74"/>
                  </a:lnTo>
                  <a:lnTo>
                    <a:pt x="406" y="65"/>
                  </a:lnTo>
                  <a:lnTo>
                    <a:pt x="396" y="57"/>
                  </a:lnTo>
                  <a:lnTo>
                    <a:pt x="375" y="68"/>
                  </a:lnTo>
                  <a:lnTo>
                    <a:pt x="370" y="67"/>
                  </a:lnTo>
                  <a:lnTo>
                    <a:pt x="366" y="63"/>
                  </a:lnTo>
                  <a:lnTo>
                    <a:pt x="362" y="58"/>
                  </a:lnTo>
                  <a:lnTo>
                    <a:pt x="359" y="53"/>
                  </a:lnTo>
                  <a:lnTo>
                    <a:pt x="345" y="58"/>
                  </a:lnTo>
                  <a:lnTo>
                    <a:pt x="327" y="44"/>
                  </a:lnTo>
                  <a:lnTo>
                    <a:pt x="323" y="45"/>
                  </a:lnTo>
                  <a:lnTo>
                    <a:pt x="321" y="47"/>
                  </a:lnTo>
                  <a:lnTo>
                    <a:pt x="318" y="49"/>
                  </a:lnTo>
                  <a:lnTo>
                    <a:pt x="314" y="50"/>
                  </a:lnTo>
                  <a:lnTo>
                    <a:pt x="314" y="50"/>
                  </a:lnTo>
                  <a:lnTo>
                    <a:pt x="313" y="50"/>
                  </a:lnTo>
                  <a:lnTo>
                    <a:pt x="312" y="49"/>
                  </a:lnTo>
                  <a:lnTo>
                    <a:pt x="312" y="48"/>
                  </a:lnTo>
                  <a:lnTo>
                    <a:pt x="302" y="48"/>
                  </a:lnTo>
                  <a:lnTo>
                    <a:pt x="293" y="42"/>
                  </a:lnTo>
                  <a:lnTo>
                    <a:pt x="288" y="33"/>
                  </a:lnTo>
                  <a:lnTo>
                    <a:pt x="285" y="23"/>
                  </a:lnTo>
                  <a:lnTo>
                    <a:pt x="280" y="12"/>
                  </a:lnTo>
                  <a:lnTo>
                    <a:pt x="249" y="0"/>
                  </a:lnTo>
                  <a:lnTo>
                    <a:pt x="168" y="82"/>
                  </a:lnTo>
                  <a:lnTo>
                    <a:pt x="161" y="83"/>
                  </a:lnTo>
                  <a:lnTo>
                    <a:pt x="154" y="86"/>
                  </a:lnTo>
                  <a:lnTo>
                    <a:pt x="148" y="91"/>
                  </a:lnTo>
                  <a:lnTo>
                    <a:pt x="142" y="96"/>
                  </a:lnTo>
                  <a:lnTo>
                    <a:pt x="140" y="103"/>
                  </a:lnTo>
                  <a:lnTo>
                    <a:pt x="137" y="109"/>
                  </a:lnTo>
                  <a:lnTo>
                    <a:pt x="134" y="115"/>
                  </a:lnTo>
                  <a:lnTo>
                    <a:pt x="130" y="121"/>
                  </a:lnTo>
                  <a:lnTo>
                    <a:pt x="126" y="126"/>
                  </a:lnTo>
                  <a:lnTo>
                    <a:pt x="121" y="130"/>
                  </a:lnTo>
                  <a:lnTo>
                    <a:pt x="116" y="134"/>
                  </a:lnTo>
                  <a:lnTo>
                    <a:pt x="110" y="136"/>
                  </a:lnTo>
                  <a:lnTo>
                    <a:pt x="105" y="138"/>
                  </a:lnTo>
                  <a:lnTo>
                    <a:pt x="101" y="141"/>
                  </a:lnTo>
                  <a:lnTo>
                    <a:pt x="96" y="143"/>
                  </a:lnTo>
                  <a:lnTo>
                    <a:pt x="92" y="145"/>
                  </a:lnTo>
                  <a:lnTo>
                    <a:pt x="87" y="148"/>
                  </a:lnTo>
                  <a:lnTo>
                    <a:pt x="83" y="150"/>
                  </a:lnTo>
                  <a:lnTo>
                    <a:pt x="79" y="153"/>
                  </a:lnTo>
                  <a:lnTo>
                    <a:pt x="76" y="157"/>
                  </a:lnTo>
                  <a:lnTo>
                    <a:pt x="76" y="161"/>
                  </a:lnTo>
                  <a:lnTo>
                    <a:pt x="76" y="164"/>
                  </a:lnTo>
                  <a:lnTo>
                    <a:pt x="77" y="168"/>
                  </a:lnTo>
                  <a:lnTo>
                    <a:pt x="79" y="171"/>
                  </a:lnTo>
                  <a:lnTo>
                    <a:pt x="79" y="182"/>
                  </a:lnTo>
                  <a:lnTo>
                    <a:pt x="76" y="187"/>
                  </a:lnTo>
                  <a:lnTo>
                    <a:pt x="73" y="193"/>
                  </a:lnTo>
                  <a:lnTo>
                    <a:pt x="68" y="196"/>
                  </a:lnTo>
                  <a:lnTo>
                    <a:pt x="63" y="199"/>
                  </a:lnTo>
                  <a:lnTo>
                    <a:pt x="56" y="201"/>
                  </a:lnTo>
                  <a:lnTo>
                    <a:pt x="50" y="204"/>
                  </a:lnTo>
                  <a:lnTo>
                    <a:pt x="45" y="207"/>
                  </a:lnTo>
                  <a:lnTo>
                    <a:pt x="40" y="210"/>
                  </a:lnTo>
                  <a:lnTo>
                    <a:pt x="27" y="236"/>
                  </a:lnTo>
                  <a:lnTo>
                    <a:pt x="2" y="253"/>
                  </a:lnTo>
                  <a:lnTo>
                    <a:pt x="0" y="261"/>
                  </a:lnTo>
                  <a:lnTo>
                    <a:pt x="0" y="269"/>
                  </a:lnTo>
                  <a:lnTo>
                    <a:pt x="2" y="276"/>
                  </a:lnTo>
                  <a:lnTo>
                    <a:pt x="4" y="283"/>
                  </a:lnTo>
                  <a:lnTo>
                    <a:pt x="11" y="293"/>
                  </a:lnTo>
                  <a:lnTo>
                    <a:pt x="17" y="301"/>
                  </a:lnTo>
                  <a:lnTo>
                    <a:pt x="24" y="310"/>
                  </a:lnTo>
                  <a:lnTo>
                    <a:pt x="30" y="319"/>
                  </a:lnTo>
                  <a:lnTo>
                    <a:pt x="34" y="330"/>
                  </a:lnTo>
                  <a:lnTo>
                    <a:pt x="36" y="340"/>
                  </a:lnTo>
                  <a:lnTo>
                    <a:pt x="37" y="351"/>
                  </a:lnTo>
                  <a:lnTo>
                    <a:pt x="36" y="364"/>
                  </a:lnTo>
                  <a:lnTo>
                    <a:pt x="39" y="369"/>
                  </a:lnTo>
                  <a:lnTo>
                    <a:pt x="41" y="373"/>
                  </a:lnTo>
                  <a:lnTo>
                    <a:pt x="44" y="377"/>
                  </a:lnTo>
                  <a:lnTo>
                    <a:pt x="46" y="382"/>
                  </a:lnTo>
                  <a:lnTo>
                    <a:pt x="47" y="384"/>
                  </a:lnTo>
                  <a:lnTo>
                    <a:pt x="48" y="386"/>
                  </a:lnTo>
                  <a:lnTo>
                    <a:pt x="51" y="387"/>
                  </a:lnTo>
                  <a:lnTo>
                    <a:pt x="53" y="390"/>
                  </a:lnTo>
                  <a:lnTo>
                    <a:pt x="54" y="394"/>
                  </a:lnTo>
                  <a:lnTo>
                    <a:pt x="54" y="400"/>
                  </a:lnTo>
                  <a:lnTo>
                    <a:pt x="54" y="405"/>
                  </a:lnTo>
                  <a:lnTo>
                    <a:pt x="54" y="410"/>
                  </a:lnTo>
                  <a:close/>
                </a:path>
              </a:pathLst>
            </a:custGeom>
            <a:solidFill>
              <a:srgbClr val="66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76" name="Freeform 16"/>
            <p:cNvSpPr>
              <a:spLocks/>
            </p:cNvSpPr>
            <p:nvPr/>
          </p:nvSpPr>
          <p:spPr bwMode="auto">
            <a:xfrm>
              <a:off x="4403" y="2597"/>
              <a:ext cx="483" cy="232"/>
            </a:xfrm>
            <a:custGeom>
              <a:avLst/>
              <a:gdLst>
                <a:gd name="T0" fmla="*/ 38 w 483"/>
                <a:gd name="T1" fmla="*/ 232 h 232"/>
                <a:gd name="T2" fmla="*/ 90 w 483"/>
                <a:gd name="T3" fmla="*/ 230 h 232"/>
                <a:gd name="T4" fmla="*/ 143 w 483"/>
                <a:gd name="T5" fmla="*/ 225 h 232"/>
                <a:gd name="T6" fmla="*/ 195 w 483"/>
                <a:gd name="T7" fmla="*/ 219 h 232"/>
                <a:gd name="T8" fmla="*/ 249 w 483"/>
                <a:gd name="T9" fmla="*/ 214 h 232"/>
                <a:gd name="T10" fmla="*/ 287 w 483"/>
                <a:gd name="T11" fmla="*/ 211 h 232"/>
                <a:gd name="T12" fmla="*/ 297 w 483"/>
                <a:gd name="T13" fmla="*/ 202 h 232"/>
                <a:gd name="T14" fmla="*/ 310 w 483"/>
                <a:gd name="T15" fmla="*/ 197 h 232"/>
                <a:gd name="T16" fmla="*/ 322 w 483"/>
                <a:gd name="T17" fmla="*/ 190 h 232"/>
                <a:gd name="T18" fmla="*/ 334 w 483"/>
                <a:gd name="T19" fmla="*/ 183 h 232"/>
                <a:gd name="T20" fmla="*/ 341 w 483"/>
                <a:gd name="T21" fmla="*/ 176 h 232"/>
                <a:gd name="T22" fmla="*/ 355 w 483"/>
                <a:gd name="T23" fmla="*/ 169 h 232"/>
                <a:gd name="T24" fmla="*/ 371 w 483"/>
                <a:gd name="T25" fmla="*/ 166 h 232"/>
                <a:gd name="T26" fmla="*/ 387 w 483"/>
                <a:gd name="T27" fmla="*/ 160 h 232"/>
                <a:gd name="T28" fmla="*/ 394 w 483"/>
                <a:gd name="T29" fmla="*/ 150 h 232"/>
                <a:gd name="T30" fmla="*/ 429 w 483"/>
                <a:gd name="T31" fmla="*/ 131 h 232"/>
                <a:gd name="T32" fmla="*/ 442 w 483"/>
                <a:gd name="T33" fmla="*/ 110 h 232"/>
                <a:gd name="T34" fmla="*/ 443 w 483"/>
                <a:gd name="T35" fmla="*/ 93 h 232"/>
                <a:gd name="T36" fmla="*/ 460 w 483"/>
                <a:gd name="T37" fmla="*/ 62 h 232"/>
                <a:gd name="T38" fmla="*/ 474 w 483"/>
                <a:gd name="T39" fmla="*/ 47 h 232"/>
                <a:gd name="T40" fmla="*/ 478 w 483"/>
                <a:gd name="T41" fmla="*/ 45 h 232"/>
                <a:gd name="T42" fmla="*/ 476 w 483"/>
                <a:gd name="T43" fmla="*/ 16 h 232"/>
                <a:gd name="T44" fmla="*/ 466 w 483"/>
                <a:gd name="T45" fmla="*/ 0 h 232"/>
                <a:gd name="T46" fmla="*/ 453 w 483"/>
                <a:gd name="T47" fmla="*/ 3 h 232"/>
                <a:gd name="T48" fmla="*/ 443 w 483"/>
                <a:gd name="T49" fmla="*/ 10 h 232"/>
                <a:gd name="T50" fmla="*/ 425 w 483"/>
                <a:gd name="T51" fmla="*/ 41 h 232"/>
                <a:gd name="T52" fmla="*/ 398 w 483"/>
                <a:gd name="T53" fmla="*/ 61 h 232"/>
                <a:gd name="T54" fmla="*/ 379 w 483"/>
                <a:gd name="T55" fmla="*/ 80 h 232"/>
                <a:gd name="T56" fmla="*/ 361 w 483"/>
                <a:gd name="T57" fmla="*/ 79 h 232"/>
                <a:gd name="T58" fmla="*/ 356 w 483"/>
                <a:gd name="T59" fmla="*/ 64 h 232"/>
                <a:gd name="T60" fmla="*/ 328 w 483"/>
                <a:gd name="T61" fmla="*/ 61 h 232"/>
                <a:gd name="T62" fmla="*/ 326 w 483"/>
                <a:gd name="T63" fmla="*/ 65 h 232"/>
                <a:gd name="T64" fmla="*/ 312 w 483"/>
                <a:gd name="T65" fmla="*/ 65 h 232"/>
                <a:gd name="T66" fmla="*/ 296 w 483"/>
                <a:gd name="T67" fmla="*/ 67 h 232"/>
                <a:gd name="T68" fmla="*/ 278 w 483"/>
                <a:gd name="T69" fmla="*/ 72 h 232"/>
                <a:gd name="T70" fmla="*/ 253 w 483"/>
                <a:gd name="T71" fmla="*/ 65 h 232"/>
                <a:gd name="T72" fmla="*/ 227 w 483"/>
                <a:gd name="T73" fmla="*/ 56 h 232"/>
                <a:gd name="T74" fmla="*/ 215 w 483"/>
                <a:gd name="T75" fmla="*/ 54 h 232"/>
                <a:gd name="T76" fmla="*/ 195 w 483"/>
                <a:gd name="T77" fmla="*/ 55 h 232"/>
                <a:gd name="T78" fmla="*/ 200 w 483"/>
                <a:gd name="T79" fmla="*/ 84 h 232"/>
                <a:gd name="T80" fmla="*/ 194 w 483"/>
                <a:gd name="T81" fmla="*/ 117 h 232"/>
                <a:gd name="T82" fmla="*/ 192 w 483"/>
                <a:gd name="T83" fmla="*/ 146 h 232"/>
                <a:gd name="T84" fmla="*/ 185 w 483"/>
                <a:gd name="T85" fmla="*/ 154 h 232"/>
                <a:gd name="T86" fmla="*/ 182 w 483"/>
                <a:gd name="T87" fmla="*/ 156 h 232"/>
                <a:gd name="T88" fmla="*/ 136 w 483"/>
                <a:gd name="T89" fmla="*/ 144 h 232"/>
                <a:gd name="T90" fmla="*/ 116 w 483"/>
                <a:gd name="T91" fmla="*/ 143 h 232"/>
                <a:gd name="T92" fmla="*/ 98 w 483"/>
                <a:gd name="T93" fmla="*/ 138 h 232"/>
                <a:gd name="T94" fmla="*/ 94 w 483"/>
                <a:gd name="T95" fmla="*/ 103 h 232"/>
                <a:gd name="T96" fmla="*/ 89 w 483"/>
                <a:gd name="T97" fmla="*/ 99 h 232"/>
                <a:gd name="T98" fmla="*/ 55 w 483"/>
                <a:gd name="T99" fmla="*/ 94 h 232"/>
                <a:gd name="T100" fmla="*/ 51 w 483"/>
                <a:gd name="T101" fmla="*/ 96 h 232"/>
                <a:gd name="T102" fmla="*/ 41 w 483"/>
                <a:gd name="T103" fmla="*/ 103 h 232"/>
                <a:gd name="T104" fmla="*/ 23 w 483"/>
                <a:gd name="T105" fmla="*/ 107 h 232"/>
                <a:gd name="T106" fmla="*/ 7 w 483"/>
                <a:gd name="T107" fmla="*/ 134 h 232"/>
                <a:gd name="T108" fmla="*/ 1 w 483"/>
                <a:gd name="T109" fmla="*/ 139 h 232"/>
                <a:gd name="T110" fmla="*/ 3 w 483"/>
                <a:gd name="T111" fmla="*/ 145 h 232"/>
                <a:gd name="T112" fmla="*/ 7 w 483"/>
                <a:gd name="T113" fmla="*/ 148 h 232"/>
                <a:gd name="T114" fmla="*/ 5 w 483"/>
                <a:gd name="T115" fmla="*/ 180 h 232"/>
                <a:gd name="T116" fmla="*/ 2 w 483"/>
                <a:gd name="T117" fmla="*/ 216 h 232"/>
                <a:gd name="T118" fmla="*/ 2 w 483"/>
                <a:gd name="T119"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3" h="232">
                  <a:moveTo>
                    <a:pt x="3" y="232"/>
                  </a:moveTo>
                  <a:lnTo>
                    <a:pt x="20" y="232"/>
                  </a:lnTo>
                  <a:lnTo>
                    <a:pt x="38" y="232"/>
                  </a:lnTo>
                  <a:lnTo>
                    <a:pt x="55" y="232"/>
                  </a:lnTo>
                  <a:lnTo>
                    <a:pt x="73" y="231"/>
                  </a:lnTo>
                  <a:lnTo>
                    <a:pt x="90" y="230"/>
                  </a:lnTo>
                  <a:lnTo>
                    <a:pt x="108" y="228"/>
                  </a:lnTo>
                  <a:lnTo>
                    <a:pt x="125" y="227"/>
                  </a:lnTo>
                  <a:lnTo>
                    <a:pt x="143" y="225"/>
                  </a:lnTo>
                  <a:lnTo>
                    <a:pt x="160" y="223"/>
                  </a:lnTo>
                  <a:lnTo>
                    <a:pt x="178" y="221"/>
                  </a:lnTo>
                  <a:lnTo>
                    <a:pt x="195" y="219"/>
                  </a:lnTo>
                  <a:lnTo>
                    <a:pt x="213" y="217"/>
                  </a:lnTo>
                  <a:lnTo>
                    <a:pt x="230" y="215"/>
                  </a:lnTo>
                  <a:lnTo>
                    <a:pt x="249" y="214"/>
                  </a:lnTo>
                  <a:lnTo>
                    <a:pt x="266" y="213"/>
                  </a:lnTo>
                  <a:lnTo>
                    <a:pt x="284" y="213"/>
                  </a:lnTo>
                  <a:lnTo>
                    <a:pt x="287" y="211"/>
                  </a:lnTo>
                  <a:lnTo>
                    <a:pt x="290" y="207"/>
                  </a:lnTo>
                  <a:lnTo>
                    <a:pt x="293" y="204"/>
                  </a:lnTo>
                  <a:lnTo>
                    <a:pt x="297" y="202"/>
                  </a:lnTo>
                  <a:lnTo>
                    <a:pt x="301" y="201"/>
                  </a:lnTo>
                  <a:lnTo>
                    <a:pt x="306" y="199"/>
                  </a:lnTo>
                  <a:lnTo>
                    <a:pt x="310" y="197"/>
                  </a:lnTo>
                  <a:lnTo>
                    <a:pt x="314" y="194"/>
                  </a:lnTo>
                  <a:lnTo>
                    <a:pt x="318" y="192"/>
                  </a:lnTo>
                  <a:lnTo>
                    <a:pt x="322" y="190"/>
                  </a:lnTo>
                  <a:lnTo>
                    <a:pt x="326" y="188"/>
                  </a:lnTo>
                  <a:lnTo>
                    <a:pt x="331" y="187"/>
                  </a:lnTo>
                  <a:lnTo>
                    <a:pt x="334" y="183"/>
                  </a:lnTo>
                  <a:lnTo>
                    <a:pt x="337" y="181"/>
                  </a:lnTo>
                  <a:lnTo>
                    <a:pt x="340" y="179"/>
                  </a:lnTo>
                  <a:lnTo>
                    <a:pt x="341" y="176"/>
                  </a:lnTo>
                  <a:lnTo>
                    <a:pt x="346" y="173"/>
                  </a:lnTo>
                  <a:lnTo>
                    <a:pt x="350" y="171"/>
                  </a:lnTo>
                  <a:lnTo>
                    <a:pt x="355" y="169"/>
                  </a:lnTo>
                  <a:lnTo>
                    <a:pt x="360" y="168"/>
                  </a:lnTo>
                  <a:lnTo>
                    <a:pt x="366" y="167"/>
                  </a:lnTo>
                  <a:lnTo>
                    <a:pt x="371" y="166"/>
                  </a:lnTo>
                  <a:lnTo>
                    <a:pt x="377" y="164"/>
                  </a:lnTo>
                  <a:lnTo>
                    <a:pt x="383" y="162"/>
                  </a:lnTo>
                  <a:lnTo>
                    <a:pt x="387" y="160"/>
                  </a:lnTo>
                  <a:lnTo>
                    <a:pt x="390" y="157"/>
                  </a:lnTo>
                  <a:lnTo>
                    <a:pt x="392" y="154"/>
                  </a:lnTo>
                  <a:lnTo>
                    <a:pt x="394" y="150"/>
                  </a:lnTo>
                  <a:lnTo>
                    <a:pt x="420" y="145"/>
                  </a:lnTo>
                  <a:lnTo>
                    <a:pt x="425" y="138"/>
                  </a:lnTo>
                  <a:lnTo>
                    <a:pt x="429" y="131"/>
                  </a:lnTo>
                  <a:lnTo>
                    <a:pt x="434" y="123"/>
                  </a:lnTo>
                  <a:lnTo>
                    <a:pt x="440" y="116"/>
                  </a:lnTo>
                  <a:lnTo>
                    <a:pt x="442" y="110"/>
                  </a:lnTo>
                  <a:lnTo>
                    <a:pt x="442" y="104"/>
                  </a:lnTo>
                  <a:lnTo>
                    <a:pt x="442" y="98"/>
                  </a:lnTo>
                  <a:lnTo>
                    <a:pt x="443" y="93"/>
                  </a:lnTo>
                  <a:lnTo>
                    <a:pt x="455" y="79"/>
                  </a:lnTo>
                  <a:lnTo>
                    <a:pt x="456" y="70"/>
                  </a:lnTo>
                  <a:lnTo>
                    <a:pt x="460" y="62"/>
                  </a:lnTo>
                  <a:lnTo>
                    <a:pt x="466" y="55"/>
                  </a:lnTo>
                  <a:lnTo>
                    <a:pt x="473" y="48"/>
                  </a:lnTo>
                  <a:lnTo>
                    <a:pt x="474" y="47"/>
                  </a:lnTo>
                  <a:lnTo>
                    <a:pt x="477" y="46"/>
                  </a:lnTo>
                  <a:lnTo>
                    <a:pt x="478" y="45"/>
                  </a:lnTo>
                  <a:lnTo>
                    <a:pt x="478" y="45"/>
                  </a:lnTo>
                  <a:lnTo>
                    <a:pt x="483" y="36"/>
                  </a:lnTo>
                  <a:lnTo>
                    <a:pt x="483" y="28"/>
                  </a:lnTo>
                  <a:lnTo>
                    <a:pt x="476" y="16"/>
                  </a:lnTo>
                  <a:lnTo>
                    <a:pt x="476" y="2"/>
                  </a:lnTo>
                  <a:lnTo>
                    <a:pt x="470" y="1"/>
                  </a:lnTo>
                  <a:lnTo>
                    <a:pt x="466" y="0"/>
                  </a:lnTo>
                  <a:lnTo>
                    <a:pt x="461" y="0"/>
                  </a:lnTo>
                  <a:lnTo>
                    <a:pt x="457" y="1"/>
                  </a:lnTo>
                  <a:lnTo>
                    <a:pt x="453" y="3"/>
                  </a:lnTo>
                  <a:lnTo>
                    <a:pt x="449" y="5"/>
                  </a:lnTo>
                  <a:lnTo>
                    <a:pt x="446" y="7"/>
                  </a:lnTo>
                  <a:lnTo>
                    <a:pt x="443" y="10"/>
                  </a:lnTo>
                  <a:lnTo>
                    <a:pt x="438" y="23"/>
                  </a:lnTo>
                  <a:lnTo>
                    <a:pt x="433" y="33"/>
                  </a:lnTo>
                  <a:lnTo>
                    <a:pt x="425" y="41"/>
                  </a:lnTo>
                  <a:lnTo>
                    <a:pt x="416" y="47"/>
                  </a:lnTo>
                  <a:lnTo>
                    <a:pt x="406" y="54"/>
                  </a:lnTo>
                  <a:lnTo>
                    <a:pt x="398" y="61"/>
                  </a:lnTo>
                  <a:lnTo>
                    <a:pt x="390" y="68"/>
                  </a:lnTo>
                  <a:lnTo>
                    <a:pt x="383" y="77"/>
                  </a:lnTo>
                  <a:lnTo>
                    <a:pt x="379" y="80"/>
                  </a:lnTo>
                  <a:lnTo>
                    <a:pt x="374" y="81"/>
                  </a:lnTo>
                  <a:lnTo>
                    <a:pt x="367" y="81"/>
                  </a:lnTo>
                  <a:lnTo>
                    <a:pt x="361" y="79"/>
                  </a:lnTo>
                  <a:lnTo>
                    <a:pt x="360" y="74"/>
                  </a:lnTo>
                  <a:lnTo>
                    <a:pt x="358" y="69"/>
                  </a:lnTo>
                  <a:lnTo>
                    <a:pt x="356" y="64"/>
                  </a:lnTo>
                  <a:lnTo>
                    <a:pt x="351" y="60"/>
                  </a:lnTo>
                  <a:lnTo>
                    <a:pt x="329" y="60"/>
                  </a:lnTo>
                  <a:lnTo>
                    <a:pt x="328" y="61"/>
                  </a:lnTo>
                  <a:lnTo>
                    <a:pt x="328" y="62"/>
                  </a:lnTo>
                  <a:lnTo>
                    <a:pt x="327" y="64"/>
                  </a:lnTo>
                  <a:lnTo>
                    <a:pt x="326" y="65"/>
                  </a:lnTo>
                  <a:lnTo>
                    <a:pt x="322" y="65"/>
                  </a:lnTo>
                  <a:lnTo>
                    <a:pt x="317" y="66"/>
                  </a:lnTo>
                  <a:lnTo>
                    <a:pt x="312" y="65"/>
                  </a:lnTo>
                  <a:lnTo>
                    <a:pt x="307" y="65"/>
                  </a:lnTo>
                  <a:lnTo>
                    <a:pt x="301" y="66"/>
                  </a:lnTo>
                  <a:lnTo>
                    <a:pt x="296" y="67"/>
                  </a:lnTo>
                  <a:lnTo>
                    <a:pt x="292" y="69"/>
                  </a:lnTo>
                  <a:lnTo>
                    <a:pt x="288" y="72"/>
                  </a:lnTo>
                  <a:lnTo>
                    <a:pt x="278" y="72"/>
                  </a:lnTo>
                  <a:lnTo>
                    <a:pt x="269" y="71"/>
                  </a:lnTo>
                  <a:lnTo>
                    <a:pt x="260" y="68"/>
                  </a:lnTo>
                  <a:lnTo>
                    <a:pt x="253" y="65"/>
                  </a:lnTo>
                  <a:lnTo>
                    <a:pt x="245" y="61"/>
                  </a:lnTo>
                  <a:lnTo>
                    <a:pt x="235" y="58"/>
                  </a:lnTo>
                  <a:lnTo>
                    <a:pt x="227" y="56"/>
                  </a:lnTo>
                  <a:lnTo>
                    <a:pt x="217" y="56"/>
                  </a:lnTo>
                  <a:lnTo>
                    <a:pt x="216" y="56"/>
                  </a:lnTo>
                  <a:lnTo>
                    <a:pt x="215" y="54"/>
                  </a:lnTo>
                  <a:lnTo>
                    <a:pt x="213" y="53"/>
                  </a:lnTo>
                  <a:lnTo>
                    <a:pt x="211" y="52"/>
                  </a:lnTo>
                  <a:lnTo>
                    <a:pt x="195" y="55"/>
                  </a:lnTo>
                  <a:lnTo>
                    <a:pt x="193" y="65"/>
                  </a:lnTo>
                  <a:lnTo>
                    <a:pt x="195" y="74"/>
                  </a:lnTo>
                  <a:lnTo>
                    <a:pt x="200" y="84"/>
                  </a:lnTo>
                  <a:lnTo>
                    <a:pt x="205" y="95"/>
                  </a:lnTo>
                  <a:lnTo>
                    <a:pt x="198" y="105"/>
                  </a:lnTo>
                  <a:lnTo>
                    <a:pt x="194" y="117"/>
                  </a:lnTo>
                  <a:lnTo>
                    <a:pt x="193" y="131"/>
                  </a:lnTo>
                  <a:lnTo>
                    <a:pt x="194" y="144"/>
                  </a:lnTo>
                  <a:lnTo>
                    <a:pt x="192" y="146"/>
                  </a:lnTo>
                  <a:lnTo>
                    <a:pt x="190" y="149"/>
                  </a:lnTo>
                  <a:lnTo>
                    <a:pt x="188" y="152"/>
                  </a:lnTo>
                  <a:lnTo>
                    <a:pt x="185" y="154"/>
                  </a:lnTo>
                  <a:lnTo>
                    <a:pt x="184" y="154"/>
                  </a:lnTo>
                  <a:lnTo>
                    <a:pt x="183" y="154"/>
                  </a:lnTo>
                  <a:lnTo>
                    <a:pt x="182" y="156"/>
                  </a:lnTo>
                  <a:lnTo>
                    <a:pt x="181" y="157"/>
                  </a:lnTo>
                  <a:lnTo>
                    <a:pt x="170" y="157"/>
                  </a:lnTo>
                  <a:lnTo>
                    <a:pt x="136" y="144"/>
                  </a:lnTo>
                  <a:lnTo>
                    <a:pt x="129" y="144"/>
                  </a:lnTo>
                  <a:lnTo>
                    <a:pt x="122" y="144"/>
                  </a:lnTo>
                  <a:lnTo>
                    <a:pt x="116" y="143"/>
                  </a:lnTo>
                  <a:lnTo>
                    <a:pt x="110" y="142"/>
                  </a:lnTo>
                  <a:lnTo>
                    <a:pt x="104" y="140"/>
                  </a:lnTo>
                  <a:lnTo>
                    <a:pt x="98" y="138"/>
                  </a:lnTo>
                  <a:lnTo>
                    <a:pt x="93" y="135"/>
                  </a:lnTo>
                  <a:lnTo>
                    <a:pt x="89" y="131"/>
                  </a:lnTo>
                  <a:lnTo>
                    <a:pt x="94" y="103"/>
                  </a:lnTo>
                  <a:lnTo>
                    <a:pt x="93" y="101"/>
                  </a:lnTo>
                  <a:lnTo>
                    <a:pt x="91" y="99"/>
                  </a:lnTo>
                  <a:lnTo>
                    <a:pt x="89" y="99"/>
                  </a:lnTo>
                  <a:lnTo>
                    <a:pt x="86" y="99"/>
                  </a:lnTo>
                  <a:lnTo>
                    <a:pt x="56" y="93"/>
                  </a:lnTo>
                  <a:lnTo>
                    <a:pt x="55" y="94"/>
                  </a:lnTo>
                  <a:lnTo>
                    <a:pt x="54" y="94"/>
                  </a:lnTo>
                  <a:lnTo>
                    <a:pt x="52" y="95"/>
                  </a:lnTo>
                  <a:lnTo>
                    <a:pt x="51" y="96"/>
                  </a:lnTo>
                  <a:lnTo>
                    <a:pt x="44" y="97"/>
                  </a:lnTo>
                  <a:lnTo>
                    <a:pt x="43" y="100"/>
                  </a:lnTo>
                  <a:lnTo>
                    <a:pt x="41" y="103"/>
                  </a:lnTo>
                  <a:lnTo>
                    <a:pt x="39" y="104"/>
                  </a:lnTo>
                  <a:lnTo>
                    <a:pt x="37" y="106"/>
                  </a:lnTo>
                  <a:lnTo>
                    <a:pt x="23" y="107"/>
                  </a:lnTo>
                  <a:lnTo>
                    <a:pt x="11" y="129"/>
                  </a:lnTo>
                  <a:lnTo>
                    <a:pt x="10" y="132"/>
                  </a:lnTo>
                  <a:lnTo>
                    <a:pt x="7" y="134"/>
                  </a:lnTo>
                  <a:lnTo>
                    <a:pt x="5" y="135"/>
                  </a:lnTo>
                  <a:lnTo>
                    <a:pt x="2" y="137"/>
                  </a:lnTo>
                  <a:lnTo>
                    <a:pt x="1" y="139"/>
                  </a:lnTo>
                  <a:lnTo>
                    <a:pt x="2" y="141"/>
                  </a:lnTo>
                  <a:lnTo>
                    <a:pt x="3" y="143"/>
                  </a:lnTo>
                  <a:lnTo>
                    <a:pt x="3" y="145"/>
                  </a:lnTo>
                  <a:lnTo>
                    <a:pt x="4" y="146"/>
                  </a:lnTo>
                  <a:lnTo>
                    <a:pt x="5" y="147"/>
                  </a:lnTo>
                  <a:lnTo>
                    <a:pt x="7" y="148"/>
                  </a:lnTo>
                  <a:lnTo>
                    <a:pt x="8" y="150"/>
                  </a:lnTo>
                  <a:lnTo>
                    <a:pt x="10" y="166"/>
                  </a:lnTo>
                  <a:lnTo>
                    <a:pt x="5" y="180"/>
                  </a:lnTo>
                  <a:lnTo>
                    <a:pt x="0" y="196"/>
                  </a:lnTo>
                  <a:lnTo>
                    <a:pt x="2" y="211"/>
                  </a:lnTo>
                  <a:lnTo>
                    <a:pt x="2" y="216"/>
                  </a:lnTo>
                  <a:lnTo>
                    <a:pt x="2" y="222"/>
                  </a:lnTo>
                  <a:lnTo>
                    <a:pt x="2" y="227"/>
                  </a:lnTo>
                  <a:lnTo>
                    <a:pt x="2" y="232"/>
                  </a:lnTo>
                  <a:lnTo>
                    <a:pt x="3" y="2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77" name="Freeform 17"/>
            <p:cNvSpPr>
              <a:spLocks/>
            </p:cNvSpPr>
            <p:nvPr/>
          </p:nvSpPr>
          <p:spPr bwMode="auto">
            <a:xfrm>
              <a:off x="3640" y="2599"/>
              <a:ext cx="334" cy="228"/>
            </a:xfrm>
            <a:custGeom>
              <a:avLst/>
              <a:gdLst>
                <a:gd name="T0" fmla="*/ 334 w 334"/>
                <a:gd name="T1" fmla="*/ 228 h 228"/>
                <a:gd name="T2" fmla="*/ 327 w 334"/>
                <a:gd name="T3" fmla="*/ 200 h 228"/>
                <a:gd name="T4" fmla="*/ 318 w 334"/>
                <a:gd name="T5" fmla="*/ 174 h 228"/>
                <a:gd name="T6" fmla="*/ 308 w 334"/>
                <a:gd name="T7" fmla="*/ 147 h 228"/>
                <a:gd name="T8" fmla="*/ 297 w 334"/>
                <a:gd name="T9" fmla="*/ 121 h 228"/>
                <a:gd name="T10" fmla="*/ 299 w 334"/>
                <a:gd name="T11" fmla="*/ 101 h 228"/>
                <a:gd name="T12" fmla="*/ 300 w 334"/>
                <a:gd name="T13" fmla="*/ 81 h 228"/>
                <a:gd name="T14" fmla="*/ 289 w 334"/>
                <a:gd name="T15" fmla="*/ 52 h 228"/>
                <a:gd name="T16" fmla="*/ 276 w 334"/>
                <a:gd name="T17" fmla="*/ 28 h 228"/>
                <a:gd name="T18" fmla="*/ 261 w 334"/>
                <a:gd name="T19" fmla="*/ 14 h 228"/>
                <a:gd name="T20" fmla="*/ 245 w 334"/>
                <a:gd name="T21" fmla="*/ 13 h 228"/>
                <a:gd name="T22" fmla="*/ 228 w 334"/>
                <a:gd name="T23" fmla="*/ 13 h 228"/>
                <a:gd name="T24" fmla="*/ 212 w 334"/>
                <a:gd name="T25" fmla="*/ 7 h 228"/>
                <a:gd name="T26" fmla="*/ 200 w 334"/>
                <a:gd name="T27" fmla="*/ 3 h 228"/>
                <a:gd name="T28" fmla="*/ 188 w 334"/>
                <a:gd name="T29" fmla="*/ 5 h 228"/>
                <a:gd name="T30" fmla="*/ 174 w 334"/>
                <a:gd name="T31" fmla="*/ 4 h 228"/>
                <a:gd name="T32" fmla="*/ 161 w 334"/>
                <a:gd name="T33" fmla="*/ 3 h 228"/>
                <a:gd name="T34" fmla="*/ 144 w 334"/>
                <a:gd name="T35" fmla="*/ 10 h 228"/>
                <a:gd name="T36" fmla="*/ 70 w 334"/>
                <a:gd name="T37" fmla="*/ 14 h 228"/>
                <a:gd name="T38" fmla="*/ 70 w 334"/>
                <a:gd name="T39" fmla="*/ 18 h 228"/>
                <a:gd name="T40" fmla="*/ 66 w 334"/>
                <a:gd name="T41" fmla="*/ 25 h 228"/>
                <a:gd name="T42" fmla="*/ 56 w 334"/>
                <a:gd name="T43" fmla="*/ 33 h 228"/>
                <a:gd name="T44" fmla="*/ 44 w 334"/>
                <a:gd name="T45" fmla="*/ 39 h 228"/>
                <a:gd name="T46" fmla="*/ 33 w 334"/>
                <a:gd name="T47" fmla="*/ 46 h 228"/>
                <a:gd name="T48" fmla="*/ 20 w 334"/>
                <a:gd name="T49" fmla="*/ 56 h 228"/>
                <a:gd name="T50" fmla="*/ 4 w 334"/>
                <a:gd name="T51" fmla="*/ 63 h 228"/>
                <a:gd name="T52" fmla="*/ 2 w 334"/>
                <a:gd name="T53" fmla="*/ 74 h 228"/>
                <a:gd name="T54" fmla="*/ 8 w 334"/>
                <a:gd name="T55" fmla="*/ 82 h 228"/>
                <a:gd name="T56" fmla="*/ 26 w 334"/>
                <a:gd name="T57" fmla="*/ 97 h 228"/>
                <a:gd name="T58" fmla="*/ 55 w 334"/>
                <a:gd name="T59" fmla="*/ 120 h 228"/>
                <a:gd name="T60" fmla="*/ 81 w 334"/>
                <a:gd name="T61" fmla="*/ 146 h 228"/>
                <a:gd name="T62" fmla="*/ 105 w 334"/>
                <a:gd name="T63" fmla="*/ 176 h 228"/>
                <a:gd name="T64" fmla="*/ 114 w 334"/>
                <a:gd name="T65" fmla="*/ 193 h 228"/>
                <a:gd name="T66" fmla="*/ 114 w 334"/>
                <a:gd name="T67" fmla="*/ 195 h 228"/>
                <a:gd name="T68" fmla="*/ 333 w 334"/>
                <a:gd name="T6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4" h="228">
                  <a:moveTo>
                    <a:pt x="333" y="228"/>
                  </a:moveTo>
                  <a:lnTo>
                    <a:pt x="334" y="228"/>
                  </a:lnTo>
                  <a:lnTo>
                    <a:pt x="331" y="214"/>
                  </a:lnTo>
                  <a:lnTo>
                    <a:pt x="327" y="200"/>
                  </a:lnTo>
                  <a:lnTo>
                    <a:pt x="323" y="188"/>
                  </a:lnTo>
                  <a:lnTo>
                    <a:pt x="318" y="174"/>
                  </a:lnTo>
                  <a:lnTo>
                    <a:pt x="313" y="161"/>
                  </a:lnTo>
                  <a:lnTo>
                    <a:pt x="308" y="147"/>
                  </a:lnTo>
                  <a:lnTo>
                    <a:pt x="302" y="134"/>
                  </a:lnTo>
                  <a:lnTo>
                    <a:pt x="297" y="121"/>
                  </a:lnTo>
                  <a:lnTo>
                    <a:pt x="298" y="110"/>
                  </a:lnTo>
                  <a:lnTo>
                    <a:pt x="299" y="101"/>
                  </a:lnTo>
                  <a:lnTo>
                    <a:pt x="300" y="91"/>
                  </a:lnTo>
                  <a:lnTo>
                    <a:pt x="300" y="81"/>
                  </a:lnTo>
                  <a:lnTo>
                    <a:pt x="289" y="67"/>
                  </a:lnTo>
                  <a:lnTo>
                    <a:pt x="289" y="52"/>
                  </a:lnTo>
                  <a:lnTo>
                    <a:pt x="283" y="39"/>
                  </a:lnTo>
                  <a:lnTo>
                    <a:pt x="276" y="28"/>
                  </a:lnTo>
                  <a:lnTo>
                    <a:pt x="268" y="18"/>
                  </a:lnTo>
                  <a:lnTo>
                    <a:pt x="261" y="14"/>
                  </a:lnTo>
                  <a:lnTo>
                    <a:pt x="254" y="13"/>
                  </a:lnTo>
                  <a:lnTo>
                    <a:pt x="245" y="13"/>
                  </a:lnTo>
                  <a:lnTo>
                    <a:pt x="236" y="13"/>
                  </a:lnTo>
                  <a:lnTo>
                    <a:pt x="228" y="13"/>
                  </a:lnTo>
                  <a:lnTo>
                    <a:pt x="220" y="11"/>
                  </a:lnTo>
                  <a:lnTo>
                    <a:pt x="212" y="7"/>
                  </a:lnTo>
                  <a:lnTo>
                    <a:pt x="206" y="0"/>
                  </a:lnTo>
                  <a:lnTo>
                    <a:pt x="200" y="3"/>
                  </a:lnTo>
                  <a:lnTo>
                    <a:pt x="194" y="4"/>
                  </a:lnTo>
                  <a:lnTo>
                    <a:pt x="188" y="5"/>
                  </a:lnTo>
                  <a:lnTo>
                    <a:pt x="180" y="5"/>
                  </a:lnTo>
                  <a:lnTo>
                    <a:pt x="174" y="4"/>
                  </a:lnTo>
                  <a:lnTo>
                    <a:pt x="167" y="4"/>
                  </a:lnTo>
                  <a:lnTo>
                    <a:pt x="161" y="3"/>
                  </a:lnTo>
                  <a:lnTo>
                    <a:pt x="154" y="3"/>
                  </a:lnTo>
                  <a:lnTo>
                    <a:pt x="144" y="10"/>
                  </a:lnTo>
                  <a:lnTo>
                    <a:pt x="70" y="12"/>
                  </a:lnTo>
                  <a:lnTo>
                    <a:pt x="70" y="14"/>
                  </a:lnTo>
                  <a:lnTo>
                    <a:pt x="70" y="15"/>
                  </a:lnTo>
                  <a:lnTo>
                    <a:pt x="70" y="18"/>
                  </a:lnTo>
                  <a:lnTo>
                    <a:pt x="70" y="20"/>
                  </a:lnTo>
                  <a:lnTo>
                    <a:pt x="66" y="25"/>
                  </a:lnTo>
                  <a:lnTo>
                    <a:pt x="61" y="29"/>
                  </a:lnTo>
                  <a:lnTo>
                    <a:pt x="56" y="33"/>
                  </a:lnTo>
                  <a:lnTo>
                    <a:pt x="50" y="36"/>
                  </a:lnTo>
                  <a:lnTo>
                    <a:pt x="44" y="39"/>
                  </a:lnTo>
                  <a:lnTo>
                    <a:pt x="38" y="42"/>
                  </a:lnTo>
                  <a:lnTo>
                    <a:pt x="33" y="46"/>
                  </a:lnTo>
                  <a:lnTo>
                    <a:pt x="28" y="52"/>
                  </a:lnTo>
                  <a:lnTo>
                    <a:pt x="20" y="56"/>
                  </a:lnTo>
                  <a:lnTo>
                    <a:pt x="11" y="59"/>
                  </a:lnTo>
                  <a:lnTo>
                    <a:pt x="4" y="63"/>
                  </a:lnTo>
                  <a:lnTo>
                    <a:pt x="0" y="69"/>
                  </a:lnTo>
                  <a:lnTo>
                    <a:pt x="2" y="74"/>
                  </a:lnTo>
                  <a:lnTo>
                    <a:pt x="5" y="78"/>
                  </a:lnTo>
                  <a:lnTo>
                    <a:pt x="8" y="82"/>
                  </a:lnTo>
                  <a:lnTo>
                    <a:pt x="10" y="89"/>
                  </a:lnTo>
                  <a:lnTo>
                    <a:pt x="26" y="97"/>
                  </a:lnTo>
                  <a:lnTo>
                    <a:pt x="40" y="108"/>
                  </a:lnTo>
                  <a:lnTo>
                    <a:pt x="55" y="120"/>
                  </a:lnTo>
                  <a:lnTo>
                    <a:pt x="69" y="133"/>
                  </a:lnTo>
                  <a:lnTo>
                    <a:pt x="81" y="146"/>
                  </a:lnTo>
                  <a:lnTo>
                    <a:pt x="94" y="162"/>
                  </a:lnTo>
                  <a:lnTo>
                    <a:pt x="105" y="176"/>
                  </a:lnTo>
                  <a:lnTo>
                    <a:pt x="114" y="192"/>
                  </a:lnTo>
                  <a:lnTo>
                    <a:pt x="114" y="193"/>
                  </a:lnTo>
                  <a:lnTo>
                    <a:pt x="114" y="194"/>
                  </a:lnTo>
                  <a:lnTo>
                    <a:pt x="114" y="195"/>
                  </a:lnTo>
                  <a:lnTo>
                    <a:pt x="114" y="196"/>
                  </a:lnTo>
                  <a:lnTo>
                    <a:pt x="333" y="228"/>
                  </a:lnTo>
                  <a:close/>
                </a:path>
              </a:pathLst>
            </a:custGeom>
            <a:solidFill>
              <a:srgbClr val="66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78" name="Freeform 18"/>
            <p:cNvSpPr>
              <a:spLocks/>
            </p:cNvSpPr>
            <p:nvPr/>
          </p:nvSpPr>
          <p:spPr bwMode="auto">
            <a:xfrm>
              <a:off x="4713" y="2552"/>
              <a:ext cx="410" cy="258"/>
            </a:xfrm>
            <a:custGeom>
              <a:avLst/>
              <a:gdLst>
                <a:gd name="T0" fmla="*/ 40 w 410"/>
                <a:gd name="T1" fmla="*/ 250 h 258"/>
                <a:gd name="T2" fmla="*/ 98 w 410"/>
                <a:gd name="T3" fmla="*/ 240 h 258"/>
                <a:gd name="T4" fmla="*/ 156 w 410"/>
                <a:gd name="T5" fmla="*/ 229 h 258"/>
                <a:gd name="T6" fmla="*/ 214 w 410"/>
                <a:gd name="T7" fmla="*/ 220 h 258"/>
                <a:gd name="T8" fmla="*/ 273 w 410"/>
                <a:gd name="T9" fmla="*/ 211 h 258"/>
                <a:gd name="T10" fmla="*/ 319 w 410"/>
                <a:gd name="T11" fmla="*/ 202 h 258"/>
                <a:gd name="T12" fmla="*/ 338 w 410"/>
                <a:gd name="T13" fmla="*/ 194 h 258"/>
                <a:gd name="T14" fmla="*/ 360 w 410"/>
                <a:gd name="T15" fmla="*/ 190 h 258"/>
                <a:gd name="T16" fmla="*/ 380 w 410"/>
                <a:gd name="T17" fmla="*/ 181 h 258"/>
                <a:gd name="T18" fmla="*/ 396 w 410"/>
                <a:gd name="T19" fmla="*/ 167 h 258"/>
                <a:gd name="T20" fmla="*/ 409 w 410"/>
                <a:gd name="T21" fmla="*/ 145 h 258"/>
                <a:gd name="T22" fmla="*/ 404 w 410"/>
                <a:gd name="T23" fmla="*/ 120 h 258"/>
                <a:gd name="T24" fmla="*/ 386 w 410"/>
                <a:gd name="T25" fmla="*/ 108 h 258"/>
                <a:gd name="T26" fmla="*/ 367 w 410"/>
                <a:gd name="T27" fmla="*/ 111 h 258"/>
                <a:gd name="T28" fmla="*/ 351 w 410"/>
                <a:gd name="T29" fmla="*/ 135 h 258"/>
                <a:gd name="T30" fmla="*/ 341 w 410"/>
                <a:gd name="T31" fmla="*/ 162 h 258"/>
                <a:gd name="T32" fmla="*/ 339 w 410"/>
                <a:gd name="T33" fmla="*/ 176 h 258"/>
                <a:gd name="T34" fmla="*/ 330 w 410"/>
                <a:gd name="T35" fmla="*/ 165 h 258"/>
                <a:gd name="T36" fmla="*/ 315 w 410"/>
                <a:gd name="T37" fmla="*/ 125 h 258"/>
                <a:gd name="T38" fmla="*/ 304 w 410"/>
                <a:gd name="T39" fmla="*/ 77 h 258"/>
                <a:gd name="T40" fmla="*/ 271 w 410"/>
                <a:gd name="T41" fmla="*/ 59 h 258"/>
                <a:gd name="T42" fmla="*/ 265 w 410"/>
                <a:gd name="T43" fmla="*/ 50 h 258"/>
                <a:gd name="T44" fmla="*/ 261 w 410"/>
                <a:gd name="T45" fmla="*/ 48 h 258"/>
                <a:gd name="T46" fmla="*/ 249 w 410"/>
                <a:gd name="T47" fmla="*/ 46 h 258"/>
                <a:gd name="T48" fmla="*/ 234 w 410"/>
                <a:gd name="T49" fmla="*/ 28 h 258"/>
                <a:gd name="T50" fmla="*/ 211 w 410"/>
                <a:gd name="T51" fmla="*/ 0 h 258"/>
                <a:gd name="T52" fmla="*/ 205 w 410"/>
                <a:gd name="T53" fmla="*/ 8 h 258"/>
                <a:gd name="T54" fmla="*/ 176 w 410"/>
                <a:gd name="T55" fmla="*/ 54 h 258"/>
                <a:gd name="T56" fmla="*/ 183 w 410"/>
                <a:gd name="T57" fmla="*/ 85 h 258"/>
                <a:gd name="T58" fmla="*/ 167 w 410"/>
                <a:gd name="T59" fmla="*/ 107 h 258"/>
                <a:gd name="T60" fmla="*/ 156 w 410"/>
                <a:gd name="T61" fmla="*/ 125 h 258"/>
                <a:gd name="T62" fmla="*/ 148 w 410"/>
                <a:gd name="T63" fmla="*/ 140 h 258"/>
                <a:gd name="T64" fmla="*/ 144 w 410"/>
                <a:gd name="T65" fmla="*/ 144 h 258"/>
                <a:gd name="T66" fmla="*/ 144 w 410"/>
                <a:gd name="T67" fmla="*/ 148 h 258"/>
                <a:gd name="T68" fmla="*/ 145 w 410"/>
                <a:gd name="T69" fmla="*/ 160 h 258"/>
                <a:gd name="T70" fmla="*/ 116 w 410"/>
                <a:gd name="T71" fmla="*/ 201 h 258"/>
                <a:gd name="T72" fmla="*/ 94 w 410"/>
                <a:gd name="T73" fmla="*/ 205 h 258"/>
                <a:gd name="T74" fmla="*/ 82 w 410"/>
                <a:gd name="T75" fmla="*/ 218 h 258"/>
                <a:gd name="T76" fmla="*/ 64 w 410"/>
                <a:gd name="T77" fmla="*/ 225 h 258"/>
                <a:gd name="T78" fmla="*/ 46 w 410"/>
                <a:gd name="T79" fmla="*/ 231 h 258"/>
                <a:gd name="T80" fmla="*/ 31 w 410"/>
                <a:gd name="T81" fmla="*/ 243 h 258"/>
                <a:gd name="T82" fmla="*/ 17 w 410"/>
                <a:gd name="T83" fmla="*/ 248 h 258"/>
                <a:gd name="T84" fmla="*/ 7 w 410"/>
                <a:gd name="T85" fmla="*/ 254 h 258"/>
                <a:gd name="T86" fmla="*/ 1 w 410"/>
                <a:gd name="T87"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0" h="258">
                  <a:moveTo>
                    <a:pt x="1" y="258"/>
                  </a:moveTo>
                  <a:lnTo>
                    <a:pt x="20" y="254"/>
                  </a:lnTo>
                  <a:lnTo>
                    <a:pt x="40" y="250"/>
                  </a:lnTo>
                  <a:lnTo>
                    <a:pt x="58" y="247"/>
                  </a:lnTo>
                  <a:lnTo>
                    <a:pt x="78" y="243"/>
                  </a:lnTo>
                  <a:lnTo>
                    <a:pt x="98" y="240"/>
                  </a:lnTo>
                  <a:lnTo>
                    <a:pt x="117" y="237"/>
                  </a:lnTo>
                  <a:lnTo>
                    <a:pt x="137" y="234"/>
                  </a:lnTo>
                  <a:lnTo>
                    <a:pt x="156" y="229"/>
                  </a:lnTo>
                  <a:lnTo>
                    <a:pt x="176" y="226"/>
                  </a:lnTo>
                  <a:lnTo>
                    <a:pt x="194" y="223"/>
                  </a:lnTo>
                  <a:lnTo>
                    <a:pt x="214" y="220"/>
                  </a:lnTo>
                  <a:lnTo>
                    <a:pt x="234" y="217"/>
                  </a:lnTo>
                  <a:lnTo>
                    <a:pt x="253" y="214"/>
                  </a:lnTo>
                  <a:lnTo>
                    <a:pt x="273" y="211"/>
                  </a:lnTo>
                  <a:lnTo>
                    <a:pt x="292" y="208"/>
                  </a:lnTo>
                  <a:lnTo>
                    <a:pt x="312" y="205"/>
                  </a:lnTo>
                  <a:lnTo>
                    <a:pt x="319" y="202"/>
                  </a:lnTo>
                  <a:lnTo>
                    <a:pt x="325" y="200"/>
                  </a:lnTo>
                  <a:lnTo>
                    <a:pt x="331" y="198"/>
                  </a:lnTo>
                  <a:lnTo>
                    <a:pt x="338" y="194"/>
                  </a:lnTo>
                  <a:lnTo>
                    <a:pt x="346" y="194"/>
                  </a:lnTo>
                  <a:lnTo>
                    <a:pt x="353" y="192"/>
                  </a:lnTo>
                  <a:lnTo>
                    <a:pt x="360" y="190"/>
                  </a:lnTo>
                  <a:lnTo>
                    <a:pt x="367" y="187"/>
                  </a:lnTo>
                  <a:lnTo>
                    <a:pt x="374" y="184"/>
                  </a:lnTo>
                  <a:lnTo>
                    <a:pt x="380" y="181"/>
                  </a:lnTo>
                  <a:lnTo>
                    <a:pt x="386" y="177"/>
                  </a:lnTo>
                  <a:lnTo>
                    <a:pt x="392" y="174"/>
                  </a:lnTo>
                  <a:lnTo>
                    <a:pt x="396" y="167"/>
                  </a:lnTo>
                  <a:lnTo>
                    <a:pt x="400" y="159"/>
                  </a:lnTo>
                  <a:lnTo>
                    <a:pt x="404" y="152"/>
                  </a:lnTo>
                  <a:lnTo>
                    <a:pt x="409" y="145"/>
                  </a:lnTo>
                  <a:lnTo>
                    <a:pt x="410" y="136"/>
                  </a:lnTo>
                  <a:lnTo>
                    <a:pt x="408" y="127"/>
                  </a:lnTo>
                  <a:lnTo>
                    <a:pt x="404" y="120"/>
                  </a:lnTo>
                  <a:lnTo>
                    <a:pt x="398" y="115"/>
                  </a:lnTo>
                  <a:lnTo>
                    <a:pt x="392" y="111"/>
                  </a:lnTo>
                  <a:lnTo>
                    <a:pt x="386" y="108"/>
                  </a:lnTo>
                  <a:lnTo>
                    <a:pt x="380" y="106"/>
                  </a:lnTo>
                  <a:lnTo>
                    <a:pt x="373" y="104"/>
                  </a:lnTo>
                  <a:lnTo>
                    <a:pt x="367" y="111"/>
                  </a:lnTo>
                  <a:lnTo>
                    <a:pt x="361" y="118"/>
                  </a:lnTo>
                  <a:lnTo>
                    <a:pt x="356" y="126"/>
                  </a:lnTo>
                  <a:lnTo>
                    <a:pt x="351" y="135"/>
                  </a:lnTo>
                  <a:lnTo>
                    <a:pt x="347" y="143"/>
                  </a:lnTo>
                  <a:lnTo>
                    <a:pt x="343" y="152"/>
                  </a:lnTo>
                  <a:lnTo>
                    <a:pt x="341" y="162"/>
                  </a:lnTo>
                  <a:lnTo>
                    <a:pt x="341" y="173"/>
                  </a:lnTo>
                  <a:lnTo>
                    <a:pt x="340" y="174"/>
                  </a:lnTo>
                  <a:lnTo>
                    <a:pt x="339" y="176"/>
                  </a:lnTo>
                  <a:lnTo>
                    <a:pt x="338" y="176"/>
                  </a:lnTo>
                  <a:lnTo>
                    <a:pt x="336" y="176"/>
                  </a:lnTo>
                  <a:lnTo>
                    <a:pt x="330" y="165"/>
                  </a:lnTo>
                  <a:lnTo>
                    <a:pt x="328" y="150"/>
                  </a:lnTo>
                  <a:lnTo>
                    <a:pt x="324" y="137"/>
                  </a:lnTo>
                  <a:lnTo>
                    <a:pt x="315" y="125"/>
                  </a:lnTo>
                  <a:lnTo>
                    <a:pt x="310" y="109"/>
                  </a:lnTo>
                  <a:lnTo>
                    <a:pt x="308" y="92"/>
                  </a:lnTo>
                  <a:lnTo>
                    <a:pt x="304" y="77"/>
                  </a:lnTo>
                  <a:lnTo>
                    <a:pt x="295" y="65"/>
                  </a:lnTo>
                  <a:lnTo>
                    <a:pt x="274" y="61"/>
                  </a:lnTo>
                  <a:lnTo>
                    <a:pt x="271" y="59"/>
                  </a:lnTo>
                  <a:lnTo>
                    <a:pt x="270" y="56"/>
                  </a:lnTo>
                  <a:lnTo>
                    <a:pt x="268" y="53"/>
                  </a:lnTo>
                  <a:lnTo>
                    <a:pt x="265" y="50"/>
                  </a:lnTo>
                  <a:lnTo>
                    <a:pt x="264" y="49"/>
                  </a:lnTo>
                  <a:lnTo>
                    <a:pt x="263" y="48"/>
                  </a:lnTo>
                  <a:lnTo>
                    <a:pt x="261" y="48"/>
                  </a:lnTo>
                  <a:lnTo>
                    <a:pt x="260" y="47"/>
                  </a:lnTo>
                  <a:lnTo>
                    <a:pt x="254" y="47"/>
                  </a:lnTo>
                  <a:lnTo>
                    <a:pt x="249" y="46"/>
                  </a:lnTo>
                  <a:lnTo>
                    <a:pt x="244" y="44"/>
                  </a:lnTo>
                  <a:lnTo>
                    <a:pt x="240" y="40"/>
                  </a:lnTo>
                  <a:lnTo>
                    <a:pt x="234" y="28"/>
                  </a:lnTo>
                  <a:lnTo>
                    <a:pt x="227" y="17"/>
                  </a:lnTo>
                  <a:lnTo>
                    <a:pt x="220" y="7"/>
                  </a:lnTo>
                  <a:lnTo>
                    <a:pt x="211" y="0"/>
                  </a:lnTo>
                  <a:lnTo>
                    <a:pt x="208" y="1"/>
                  </a:lnTo>
                  <a:lnTo>
                    <a:pt x="206" y="4"/>
                  </a:lnTo>
                  <a:lnTo>
                    <a:pt x="205" y="8"/>
                  </a:lnTo>
                  <a:lnTo>
                    <a:pt x="203" y="11"/>
                  </a:lnTo>
                  <a:lnTo>
                    <a:pt x="186" y="18"/>
                  </a:lnTo>
                  <a:lnTo>
                    <a:pt x="176" y="54"/>
                  </a:lnTo>
                  <a:lnTo>
                    <a:pt x="179" y="64"/>
                  </a:lnTo>
                  <a:lnTo>
                    <a:pt x="182" y="74"/>
                  </a:lnTo>
                  <a:lnTo>
                    <a:pt x="183" y="85"/>
                  </a:lnTo>
                  <a:lnTo>
                    <a:pt x="179" y="95"/>
                  </a:lnTo>
                  <a:lnTo>
                    <a:pt x="173" y="102"/>
                  </a:lnTo>
                  <a:lnTo>
                    <a:pt x="167" y="107"/>
                  </a:lnTo>
                  <a:lnTo>
                    <a:pt x="160" y="112"/>
                  </a:lnTo>
                  <a:lnTo>
                    <a:pt x="156" y="119"/>
                  </a:lnTo>
                  <a:lnTo>
                    <a:pt x="156" y="125"/>
                  </a:lnTo>
                  <a:lnTo>
                    <a:pt x="155" y="131"/>
                  </a:lnTo>
                  <a:lnTo>
                    <a:pt x="153" y="136"/>
                  </a:lnTo>
                  <a:lnTo>
                    <a:pt x="148" y="140"/>
                  </a:lnTo>
                  <a:lnTo>
                    <a:pt x="147" y="141"/>
                  </a:lnTo>
                  <a:lnTo>
                    <a:pt x="146" y="142"/>
                  </a:lnTo>
                  <a:lnTo>
                    <a:pt x="144" y="144"/>
                  </a:lnTo>
                  <a:lnTo>
                    <a:pt x="143" y="145"/>
                  </a:lnTo>
                  <a:lnTo>
                    <a:pt x="143" y="146"/>
                  </a:lnTo>
                  <a:lnTo>
                    <a:pt x="144" y="148"/>
                  </a:lnTo>
                  <a:lnTo>
                    <a:pt x="144" y="149"/>
                  </a:lnTo>
                  <a:lnTo>
                    <a:pt x="145" y="151"/>
                  </a:lnTo>
                  <a:lnTo>
                    <a:pt x="145" y="160"/>
                  </a:lnTo>
                  <a:lnTo>
                    <a:pt x="122" y="197"/>
                  </a:lnTo>
                  <a:lnTo>
                    <a:pt x="119" y="199"/>
                  </a:lnTo>
                  <a:lnTo>
                    <a:pt x="116" y="201"/>
                  </a:lnTo>
                  <a:lnTo>
                    <a:pt x="113" y="203"/>
                  </a:lnTo>
                  <a:lnTo>
                    <a:pt x="110" y="205"/>
                  </a:lnTo>
                  <a:lnTo>
                    <a:pt x="94" y="205"/>
                  </a:lnTo>
                  <a:lnTo>
                    <a:pt x="90" y="209"/>
                  </a:lnTo>
                  <a:lnTo>
                    <a:pt x="86" y="213"/>
                  </a:lnTo>
                  <a:lnTo>
                    <a:pt x="82" y="218"/>
                  </a:lnTo>
                  <a:lnTo>
                    <a:pt x="77" y="222"/>
                  </a:lnTo>
                  <a:lnTo>
                    <a:pt x="71" y="224"/>
                  </a:lnTo>
                  <a:lnTo>
                    <a:pt x="64" y="225"/>
                  </a:lnTo>
                  <a:lnTo>
                    <a:pt x="57" y="226"/>
                  </a:lnTo>
                  <a:lnTo>
                    <a:pt x="51" y="228"/>
                  </a:lnTo>
                  <a:lnTo>
                    <a:pt x="46" y="231"/>
                  </a:lnTo>
                  <a:lnTo>
                    <a:pt x="40" y="234"/>
                  </a:lnTo>
                  <a:lnTo>
                    <a:pt x="35" y="238"/>
                  </a:lnTo>
                  <a:lnTo>
                    <a:pt x="31" y="243"/>
                  </a:lnTo>
                  <a:lnTo>
                    <a:pt x="25" y="245"/>
                  </a:lnTo>
                  <a:lnTo>
                    <a:pt x="21" y="247"/>
                  </a:lnTo>
                  <a:lnTo>
                    <a:pt x="17" y="248"/>
                  </a:lnTo>
                  <a:lnTo>
                    <a:pt x="13" y="250"/>
                  </a:lnTo>
                  <a:lnTo>
                    <a:pt x="10" y="252"/>
                  </a:lnTo>
                  <a:lnTo>
                    <a:pt x="7" y="254"/>
                  </a:lnTo>
                  <a:lnTo>
                    <a:pt x="3" y="256"/>
                  </a:lnTo>
                  <a:lnTo>
                    <a:pt x="0" y="258"/>
                  </a:lnTo>
                  <a:lnTo>
                    <a:pt x="1" y="258"/>
                  </a:lnTo>
                  <a:close/>
                </a:path>
              </a:pathLst>
            </a:custGeom>
            <a:solidFill>
              <a:srgbClr val="33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79" name="Freeform 19"/>
            <p:cNvSpPr>
              <a:spLocks/>
            </p:cNvSpPr>
            <p:nvPr/>
          </p:nvSpPr>
          <p:spPr bwMode="auto">
            <a:xfrm>
              <a:off x="3463" y="2600"/>
              <a:ext cx="279" cy="194"/>
            </a:xfrm>
            <a:custGeom>
              <a:avLst/>
              <a:gdLst>
                <a:gd name="T0" fmla="*/ 279 w 279"/>
                <a:gd name="T1" fmla="*/ 194 h 194"/>
                <a:gd name="T2" fmla="*/ 271 w 279"/>
                <a:gd name="T3" fmla="*/ 177 h 194"/>
                <a:gd name="T4" fmla="*/ 259 w 279"/>
                <a:gd name="T5" fmla="*/ 163 h 194"/>
                <a:gd name="T6" fmla="*/ 247 w 279"/>
                <a:gd name="T7" fmla="*/ 149 h 194"/>
                <a:gd name="T8" fmla="*/ 233 w 279"/>
                <a:gd name="T9" fmla="*/ 133 h 194"/>
                <a:gd name="T10" fmla="*/ 220 w 279"/>
                <a:gd name="T11" fmla="*/ 125 h 194"/>
                <a:gd name="T12" fmla="*/ 209 w 279"/>
                <a:gd name="T13" fmla="*/ 116 h 194"/>
                <a:gd name="T14" fmla="*/ 197 w 279"/>
                <a:gd name="T15" fmla="*/ 106 h 194"/>
                <a:gd name="T16" fmla="*/ 183 w 279"/>
                <a:gd name="T17" fmla="*/ 99 h 194"/>
                <a:gd name="T18" fmla="*/ 164 w 279"/>
                <a:gd name="T19" fmla="*/ 100 h 194"/>
                <a:gd name="T20" fmla="*/ 144 w 279"/>
                <a:gd name="T21" fmla="*/ 96 h 194"/>
                <a:gd name="T22" fmla="*/ 126 w 279"/>
                <a:gd name="T23" fmla="*/ 90 h 194"/>
                <a:gd name="T24" fmla="*/ 108 w 279"/>
                <a:gd name="T25" fmla="*/ 84 h 194"/>
                <a:gd name="T26" fmla="*/ 93 w 279"/>
                <a:gd name="T27" fmla="*/ 70 h 194"/>
                <a:gd name="T28" fmla="*/ 82 w 279"/>
                <a:gd name="T29" fmla="*/ 59 h 194"/>
                <a:gd name="T30" fmla="*/ 73 w 279"/>
                <a:gd name="T31" fmla="*/ 45 h 194"/>
                <a:gd name="T32" fmla="*/ 67 w 279"/>
                <a:gd name="T33" fmla="*/ 30 h 194"/>
                <a:gd name="T34" fmla="*/ 66 w 279"/>
                <a:gd name="T35" fmla="*/ 14 h 194"/>
                <a:gd name="T36" fmla="*/ 69 w 279"/>
                <a:gd name="T37" fmla="*/ 5 h 194"/>
                <a:gd name="T38" fmla="*/ 55 w 279"/>
                <a:gd name="T39" fmla="*/ 23 h 194"/>
                <a:gd name="T40" fmla="*/ 41 w 279"/>
                <a:gd name="T41" fmla="*/ 44 h 194"/>
                <a:gd name="T42" fmla="*/ 31 w 279"/>
                <a:gd name="T43" fmla="*/ 50 h 194"/>
                <a:gd name="T44" fmla="*/ 19 w 279"/>
                <a:gd name="T45" fmla="*/ 55 h 194"/>
                <a:gd name="T46" fmla="*/ 8 w 279"/>
                <a:gd name="T47" fmla="*/ 62 h 194"/>
                <a:gd name="T48" fmla="*/ 0 w 279"/>
                <a:gd name="T49" fmla="*/ 72 h 194"/>
                <a:gd name="T50" fmla="*/ 17 w 279"/>
                <a:gd name="T51" fmla="*/ 103 h 194"/>
                <a:gd name="T52" fmla="*/ 14 w 279"/>
                <a:gd name="T53" fmla="*/ 119 h 194"/>
                <a:gd name="T54" fmla="*/ 17 w 279"/>
                <a:gd name="T55" fmla="*/ 141 h 194"/>
                <a:gd name="T56" fmla="*/ 41 w 279"/>
                <a:gd name="T57" fmla="*/ 155 h 194"/>
                <a:gd name="T58" fmla="*/ 68 w 279"/>
                <a:gd name="T59" fmla="*/ 163 h 194"/>
                <a:gd name="T60" fmla="*/ 95 w 279"/>
                <a:gd name="T61" fmla="*/ 169 h 194"/>
                <a:gd name="T62" fmla="*/ 120 w 279"/>
                <a:gd name="T63" fmla="*/ 177 h 194"/>
                <a:gd name="T64" fmla="*/ 157 w 279"/>
                <a:gd name="T65" fmla="*/ 179 h 194"/>
                <a:gd name="T66" fmla="*/ 195 w 279"/>
                <a:gd name="T67" fmla="*/ 183 h 194"/>
                <a:gd name="T68" fmla="*/ 231 w 279"/>
                <a:gd name="T69" fmla="*/ 188 h 194"/>
                <a:gd name="T70" fmla="*/ 267 w 279"/>
                <a:gd name="T71"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9" h="194">
                  <a:moveTo>
                    <a:pt x="267" y="194"/>
                  </a:moveTo>
                  <a:lnTo>
                    <a:pt x="279" y="194"/>
                  </a:lnTo>
                  <a:lnTo>
                    <a:pt x="276" y="186"/>
                  </a:lnTo>
                  <a:lnTo>
                    <a:pt x="271" y="177"/>
                  </a:lnTo>
                  <a:lnTo>
                    <a:pt x="266" y="170"/>
                  </a:lnTo>
                  <a:lnTo>
                    <a:pt x="259" y="163"/>
                  </a:lnTo>
                  <a:lnTo>
                    <a:pt x="253" y="156"/>
                  </a:lnTo>
                  <a:lnTo>
                    <a:pt x="247" y="149"/>
                  </a:lnTo>
                  <a:lnTo>
                    <a:pt x="240" y="140"/>
                  </a:lnTo>
                  <a:lnTo>
                    <a:pt x="233" y="133"/>
                  </a:lnTo>
                  <a:lnTo>
                    <a:pt x="227" y="129"/>
                  </a:lnTo>
                  <a:lnTo>
                    <a:pt x="220" y="125"/>
                  </a:lnTo>
                  <a:lnTo>
                    <a:pt x="214" y="120"/>
                  </a:lnTo>
                  <a:lnTo>
                    <a:pt x="209" y="116"/>
                  </a:lnTo>
                  <a:lnTo>
                    <a:pt x="203" y="110"/>
                  </a:lnTo>
                  <a:lnTo>
                    <a:pt x="197" y="106"/>
                  </a:lnTo>
                  <a:lnTo>
                    <a:pt x="190" y="102"/>
                  </a:lnTo>
                  <a:lnTo>
                    <a:pt x="183" y="99"/>
                  </a:lnTo>
                  <a:lnTo>
                    <a:pt x="174" y="100"/>
                  </a:lnTo>
                  <a:lnTo>
                    <a:pt x="164" y="100"/>
                  </a:lnTo>
                  <a:lnTo>
                    <a:pt x="154" y="99"/>
                  </a:lnTo>
                  <a:lnTo>
                    <a:pt x="144" y="96"/>
                  </a:lnTo>
                  <a:lnTo>
                    <a:pt x="135" y="94"/>
                  </a:lnTo>
                  <a:lnTo>
                    <a:pt x="126" y="90"/>
                  </a:lnTo>
                  <a:lnTo>
                    <a:pt x="116" y="87"/>
                  </a:lnTo>
                  <a:lnTo>
                    <a:pt x="108" y="84"/>
                  </a:lnTo>
                  <a:lnTo>
                    <a:pt x="97" y="76"/>
                  </a:lnTo>
                  <a:lnTo>
                    <a:pt x="93" y="70"/>
                  </a:lnTo>
                  <a:lnTo>
                    <a:pt x="87" y="65"/>
                  </a:lnTo>
                  <a:lnTo>
                    <a:pt x="82" y="59"/>
                  </a:lnTo>
                  <a:lnTo>
                    <a:pt x="77" y="52"/>
                  </a:lnTo>
                  <a:lnTo>
                    <a:pt x="73" y="45"/>
                  </a:lnTo>
                  <a:lnTo>
                    <a:pt x="69" y="37"/>
                  </a:lnTo>
                  <a:lnTo>
                    <a:pt x="67" y="30"/>
                  </a:lnTo>
                  <a:lnTo>
                    <a:pt x="66" y="21"/>
                  </a:lnTo>
                  <a:lnTo>
                    <a:pt x="66" y="14"/>
                  </a:lnTo>
                  <a:lnTo>
                    <a:pt x="68" y="9"/>
                  </a:lnTo>
                  <a:lnTo>
                    <a:pt x="69" y="5"/>
                  </a:lnTo>
                  <a:lnTo>
                    <a:pt x="69" y="0"/>
                  </a:lnTo>
                  <a:lnTo>
                    <a:pt x="55" y="23"/>
                  </a:lnTo>
                  <a:lnTo>
                    <a:pt x="47" y="27"/>
                  </a:lnTo>
                  <a:lnTo>
                    <a:pt x="41" y="44"/>
                  </a:lnTo>
                  <a:lnTo>
                    <a:pt x="36" y="47"/>
                  </a:lnTo>
                  <a:lnTo>
                    <a:pt x="31" y="50"/>
                  </a:lnTo>
                  <a:lnTo>
                    <a:pt x="25" y="53"/>
                  </a:lnTo>
                  <a:lnTo>
                    <a:pt x="19" y="55"/>
                  </a:lnTo>
                  <a:lnTo>
                    <a:pt x="13" y="59"/>
                  </a:lnTo>
                  <a:lnTo>
                    <a:pt x="8" y="62"/>
                  </a:lnTo>
                  <a:lnTo>
                    <a:pt x="4" y="67"/>
                  </a:lnTo>
                  <a:lnTo>
                    <a:pt x="0" y="72"/>
                  </a:lnTo>
                  <a:lnTo>
                    <a:pt x="18" y="96"/>
                  </a:lnTo>
                  <a:lnTo>
                    <a:pt x="17" y="103"/>
                  </a:lnTo>
                  <a:lnTo>
                    <a:pt x="15" y="110"/>
                  </a:lnTo>
                  <a:lnTo>
                    <a:pt x="14" y="119"/>
                  </a:lnTo>
                  <a:lnTo>
                    <a:pt x="18" y="126"/>
                  </a:lnTo>
                  <a:lnTo>
                    <a:pt x="17" y="141"/>
                  </a:lnTo>
                  <a:lnTo>
                    <a:pt x="29" y="149"/>
                  </a:lnTo>
                  <a:lnTo>
                    <a:pt x="41" y="155"/>
                  </a:lnTo>
                  <a:lnTo>
                    <a:pt x="54" y="159"/>
                  </a:lnTo>
                  <a:lnTo>
                    <a:pt x="68" y="163"/>
                  </a:lnTo>
                  <a:lnTo>
                    <a:pt x="81" y="166"/>
                  </a:lnTo>
                  <a:lnTo>
                    <a:pt x="95" y="169"/>
                  </a:lnTo>
                  <a:lnTo>
                    <a:pt x="108" y="173"/>
                  </a:lnTo>
                  <a:lnTo>
                    <a:pt x="120" y="177"/>
                  </a:lnTo>
                  <a:lnTo>
                    <a:pt x="139" y="178"/>
                  </a:lnTo>
                  <a:lnTo>
                    <a:pt x="157" y="179"/>
                  </a:lnTo>
                  <a:lnTo>
                    <a:pt x="176" y="180"/>
                  </a:lnTo>
                  <a:lnTo>
                    <a:pt x="195" y="183"/>
                  </a:lnTo>
                  <a:lnTo>
                    <a:pt x="212" y="185"/>
                  </a:lnTo>
                  <a:lnTo>
                    <a:pt x="231" y="188"/>
                  </a:lnTo>
                  <a:lnTo>
                    <a:pt x="248" y="191"/>
                  </a:lnTo>
                  <a:lnTo>
                    <a:pt x="267"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80" name="Freeform 20"/>
            <p:cNvSpPr>
              <a:spLocks/>
            </p:cNvSpPr>
            <p:nvPr/>
          </p:nvSpPr>
          <p:spPr bwMode="auto">
            <a:xfrm>
              <a:off x="3285" y="2582"/>
              <a:ext cx="181" cy="153"/>
            </a:xfrm>
            <a:custGeom>
              <a:avLst/>
              <a:gdLst>
                <a:gd name="T0" fmla="*/ 178 w 181"/>
                <a:gd name="T1" fmla="*/ 145 h 153"/>
                <a:gd name="T2" fmla="*/ 177 w 181"/>
                <a:gd name="T3" fmla="*/ 128 h 153"/>
                <a:gd name="T4" fmla="*/ 175 w 181"/>
                <a:gd name="T5" fmla="*/ 112 h 153"/>
                <a:gd name="T6" fmla="*/ 162 w 181"/>
                <a:gd name="T7" fmla="*/ 94 h 153"/>
                <a:gd name="T8" fmla="*/ 154 w 181"/>
                <a:gd name="T9" fmla="*/ 72 h 153"/>
                <a:gd name="T10" fmla="*/ 149 w 181"/>
                <a:gd name="T11" fmla="*/ 77 h 153"/>
                <a:gd name="T12" fmla="*/ 146 w 181"/>
                <a:gd name="T13" fmla="*/ 84 h 153"/>
                <a:gd name="T14" fmla="*/ 119 w 181"/>
                <a:gd name="T15" fmla="*/ 87 h 153"/>
                <a:gd name="T16" fmla="*/ 117 w 181"/>
                <a:gd name="T17" fmla="*/ 83 h 153"/>
                <a:gd name="T18" fmla="*/ 114 w 181"/>
                <a:gd name="T19" fmla="*/ 78 h 153"/>
                <a:gd name="T20" fmla="*/ 112 w 181"/>
                <a:gd name="T21" fmla="*/ 75 h 153"/>
                <a:gd name="T22" fmla="*/ 109 w 181"/>
                <a:gd name="T23" fmla="*/ 72 h 153"/>
                <a:gd name="T24" fmla="*/ 108 w 181"/>
                <a:gd name="T25" fmla="*/ 73 h 153"/>
                <a:gd name="T26" fmla="*/ 107 w 181"/>
                <a:gd name="T27" fmla="*/ 75 h 153"/>
                <a:gd name="T28" fmla="*/ 75 w 181"/>
                <a:gd name="T29" fmla="*/ 79 h 153"/>
                <a:gd name="T30" fmla="*/ 70 w 181"/>
                <a:gd name="T31" fmla="*/ 74 h 153"/>
                <a:gd name="T32" fmla="*/ 69 w 181"/>
                <a:gd name="T33" fmla="*/ 41 h 153"/>
                <a:gd name="T34" fmla="*/ 62 w 181"/>
                <a:gd name="T35" fmla="*/ 36 h 153"/>
                <a:gd name="T36" fmla="*/ 57 w 181"/>
                <a:gd name="T37" fmla="*/ 27 h 153"/>
                <a:gd name="T38" fmla="*/ 59 w 181"/>
                <a:gd name="T39" fmla="*/ 0 h 153"/>
                <a:gd name="T40" fmla="*/ 57 w 181"/>
                <a:gd name="T41" fmla="*/ 3 h 153"/>
                <a:gd name="T42" fmla="*/ 42 w 181"/>
                <a:gd name="T43" fmla="*/ 0 h 153"/>
                <a:gd name="T44" fmla="*/ 4 w 181"/>
                <a:gd name="T45" fmla="*/ 14 h 153"/>
                <a:gd name="T46" fmla="*/ 3 w 181"/>
                <a:gd name="T47" fmla="*/ 41 h 153"/>
                <a:gd name="T48" fmla="*/ 10 w 181"/>
                <a:gd name="T49" fmla="*/ 69 h 153"/>
                <a:gd name="T50" fmla="*/ 12 w 181"/>
                <a:gd name="T51" fmla="*/ 71 h 153"/>
                <a:gd name="T52" fmla="*/ 13 w 181"/>
                <a:gd name="T53" fmla="*/ 72 h 153"/>
                <a:gd name="T54" fmla="*/ 26 w 181"/>
                <a:gd name="T55" fmla="*/ 67 h 153"/>
                <a:gd name="T56" fmla="*/ 42 w 181"/>
                <a:gd name="T57" fmla="*/ 68 h 153"/>
                <a:gd name="T58" fmla="*/ 49 w 181"/>
                <a:gd name="T59" fmla="*/ 72 h 153"/>
                <a:gd name="T60" fmla="*/ 53 w 181"/>
                <a:gd name="T61" fmla="*/ 77 h 153"/>
                <a:gd name="T62" fmla="*/ 85 w 181"/>
                <a:gd name="T63" fmla="*/ 116 h 153"/>
                <a:gd name="T64" fmla="*/ 170 w 181"/>
                <a:gd name="T65" fmla="*/ 151 h 153"/>
                <a:gd name="T66" fmla="*/ 176 w 181"/>
                <a:gd name="T6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1" h="153">
                  <a:moveTo>
                    <a:pt x="179" y="152"/>
                  </a:moveTo>
                  <a:lnTo>
                    <a:pt x="178" y="145"/>
                  </a:lnTo>
                  <a:lnTo>
                    <a:pt x="177" y="137"/>
                  </a:lnTo>
                  <a:lnTo>
                    <a:pt x="177" y="128"/>
                  </a:lnTo>
                  <a:lnTo>
                    <a:pt x="181" y="120"/>
                  </a:lnTo>
                  <a:lnTo>
                    <a:pt x="175" y="112"/>
                  </a:lnTo>
                  <a:lnTo>
                    <a:pt x="168" y="104"/>
                  </a:lnTo>
                  <a:lnTo>
                    <a:pt x="162" y="94"/>
                  </a:lnTo>
                  <a:lnTo>
                    <a:pt x="162" y="82"/>
                  </a:lnTo>
                  <a:lnTo>
                    <a:pt x="154" y="72"/>
                  </a:lnTo>
                  <a:lnTo>
                    <a:pt x="151" y="73"/>
                  </a:lnTo>
                  <a:lnTo>
                    <a:pt x="149" y="77"/>
                  </a:lnTo>
                  <a:lnTo>
                    <a:pt x="148" y="81"/>
                  </a:lnTo>
                  <a:lnTo>
                    <a:pt x="146" y="84"/>
                  </a:lnTo>
                  <a:lnTo>
                    <a:pt x="135" y="91"/>
                  </a:lnTo>
                  <a:lnTo>
                    <a:pt x="119" y="87"/>
                  </a:lnTo>
                  <a:lnTo>
                    <a:pt x="118" y="85"/>
                  </a:lnTo>
                  <a:lnTo>
                    <a:pt x="117" y="83"/>
                  </a:lnTo>
                  <a:lnTo>
                    <a:pt x="115" y="81"/>
                  </a:lnTo>
                  <a:lnTo>
                    <a:pt x="114" y="78"/>
                  </a:lnTo>
                  <a:lnTo>
                    <a:pt x="113" y="76"/>
                  </a:lnTo>
                  <a:lnTo>
                    <a:pt x="112" y="75"/>
                  </a:lnTo>
                  <a:lnTo>
                    <a:pt x="110" y="73"/>
                  </a:lnTo>
                  <a:lnTo>
                    <a:pt x="109" y="72"/>
                  </a:lnTo>
                  <a:lnTo>
                    <a:pt x="108" y="73"/>
                  </a:lnTo>
                  <a:lnTo>
                    <a:pt x="108" y="73"/>
                  </a:lnTo>
                  <a:lnTo>
                    <a:pt x="108" y="74"/>
                  </a:lnTo>
                  <a:lnTo>
                    <a:pt x="107" y="75"/>
                  </a:lnTo>
                  <a:lnTo>
                    <a:pt x="77" y="80"/>
                  </a:lnTo>
                  <a:lnTo>
                    <a:pt x="75" y="79"/>
                  </a:lnTo>
                  <a:lnTo>
                    <a:pt x="72" y="77"/>
                  </a:lnTo>
                  <a:lnTo>
                    <a:pt x="70" y="74"/>
                  </a:lnTo>
                  <a:lnTo>
                    <a:pt x="69" y="71"/>
                  </a:lnTo>
                  <a:lnTo>
                    <a:pt x="69" y="41"/>
                  </a:lnTo>
                  <a:lnTo>
                    <a:pt x="66" y="39"/>
                  </a:lnTo>
                  <a:lnTo>
                    <a:pt x="62" y="36"/>
                  </a:lnTo>
                  <a:lnTo>
                    <a:pt x="59" y="32"/>
                  </a:lnTo>
                  <a:lnTo>
                    <a:pt x="57" y="27"/>
                  </a:lnTo>
                  <a:lnTo>
                    <a:pt x="61" y="0"/>
                  </a:lnTo>
                  <a:lnTo>
                    <a:pt x="59" y="0"/>
                  </a:lnTo>
                  <a:lnTo>
                    <a:pt x="58" y="1"/>
                  </a:lnTo>
                  <a:lnTo>
                    <a:pt x="57" y="3"/>
                  </a:lnTo>
                  <a:lnTo>
                    <a:pt x="55" y="4"/>
                  </a:lnTo>
                  <a:lnTo>
                    <a:pt x="42" y="0"/>
                  </a:lnTo>
                  <a:lnTo>
                    <a:pt x="29" y="11"/>
                  </a:lnTo>
                  <a:lnTo>
                    <a:pt x="4" y="14"/>
                  </a:lnTo>
                  <a:lnTo>
                    <a:pt x="0" y="27"/>
                  </a:lnTo>
                  <a:lnTo>
                    <a:pt x="3" y="41"/>
                  </a:lnTo>
                  <a:lnTo>
                    <a:pt x="7" y="55"/>
                  </a:lnTo>
                  <a:lnTo>
                    <a:pt x="10" y="69"/>
                  </a:lnTo>
                  <a:lnTo>
                    <a:pt x="11" y="70"/>
                  </a:lnTo>
                  <a:lnTo>
                    <a:pt x="12" y="71"/>
                  </a:lnTo>
                  <a:lnTo>
                    <a:pt x="13" y="72"/>
                  </a:lnTo>
                  <a:lnTo>
                    <a:pt x="13" y="72"/>
                  </a:lnTo>
                  <a:lnTo>
                    <a:pt x="19" y="69"/>
                  </a:lnTo>
                  <a:lnTo>
                    <a:pt x="26" y="67"/>
                  </a:lnTo>
                  <a:lnTo>
                    <a:pt x="34" y="65"/>
                  </a:lnTo>
                  <a:lnTo>
                    <a:pt x="42" y="68"/>
                  </a:lnTo>
                  <a:lnTo>
                    <a:pt x="46" y="70"/>
                  </a:lnTo>
                  <a:lnTo>
                    <a:pt x="49" y="72"/>
                  </a:lnTo>
                  <a:lnTo>
                    <a:pt x="51" y="74"/>
                  </a:lnTo>
                  <a:lnTo>
                    <a:pt x="53" y="77"/>
                  </a:lnTo>
                  <a:lnTo>
                    <a:pt x="66" y="83"/>
                  </a:lnTo>
                  <a:lnTo>
                    <a:pt x="85" y="116"/>
                  </a:lnTo>
                  <a:lnTo>
                    <a:pt x="168" y="149"/>
                  </a:lnTo>
                  <a:lnTo>
                    <a:pt x="170" y="151"/>
                  </a:lnTo>
                  <a:lnTo>
                    <a:pt x="173" y="152"/>
                  </a:lnTo>
                  <a:lnTo>
                    <a:pt x="176" y="153"/>
                  </a:lnTo>
                  <a:lnTo>
                    <a:pt x="179"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81" name="Freeform 21"/>
            <p:cNvSpPr>
              <a:spLocks/>
            </p:cNvSpPr>
            <p:nvPr/>
          </p:nvSpPr>
          <p:spPr bwMode="auto">
            <a:xfrm>
              <a:off x="4925" y="2503"/>
              <a:ext cx="202" cy="190"/>
            </a:xfrm>
            <a:custGeom>
              <a:avLst/>
              <a:gdLst>
                <a:gd name="T0" fmla="*/ 149 w 202"/>
                <a:gd name="T1" fmla="*/ 143 h 190"/>
                <a:gd name="T2" fmla="*/ 166 w 202"/>
                <a:gd name="T3" fmla="*/ 127 h 190"/>
                <a:gd name="T4" fmla="*/ 179 w 202"/>
                <a:gd name="T5" fmla="*/ 109 h 190"/>
                <a:gd name="T6" fmla="*/ 191 w 202"/>
                <a:gd name="T7" fmla="*/ 91 h 190"/>
                <a:gd name="T8" fmla="*/ 202 w 202"/>
                <a:gd name="T9" fmla="*/ 70 h 190"/>
                <a:gd name="T10" fmla="*/ 193 w 202"/>
                <a:gd name="T11" fmla="*/ 59 h 190"/>
                <a:gd name="T12" fmla="*/ 182 w 202"/>
                <a:gd name="T13" fmla="*/ 51 h 190"/>
                <a:gd name="T14" fmla="*/ 173 w 202"/>
                <a:gd name="T15" fmla="*/ 41 h 190"/>
                <a:gd name="T16" fmla="*/ 166 w 202"/>
                <a:gd name="T17" fmla="*/ 31 h 190"/>
                <a:gd name="T18" fmla="*/ 161 w 202"/>
                <a:gd name="T19" fmla="*/ 23 h 190"/>
                <a:gd name="T20" fmla="*/ 157 w 202"/>
                <a:gd name="T21" fmla="*/ 20 h 190"/>
                <a:gd name="T22" fmla="*/ 145 w 202"/>
                <a:gd name="T23" fmla="*/ 21 h 190"/>
                <a:gd name="T24" fmla="*/ 131 w 202"/>
                <a:gd name="T25" fmla="*/ 20 h 190"/>
                <a:gd name="T26" fmla="*/ 121 w 202"/>
                <a:gd name="T27" fmla="*/ 14 h 190"/>
                <a:gd name="T28" fmla="*/ 117 w 202"/>
                <a:gd name="T29" fmla="*/ 8 h 190"/>
                <a:gd name="T30" fmla="*/ 101 w 202"/>
                <a:gd name="T31" fmla="*/ 17 h 190"/>
                <a:gd name="T32" fmla="*/ 93 w 202"/>
                <a:gd name="T33" fmla="*/ 16 h 190"/>
                <a:gd name="T34" fmla="*/ 83 w 202"/>
                <a:gd name="T35" fmla="*/ 16 h 190"/>
                <a:gd name="T36" fmla="*/ 75 w 202"/>
                <a:gd name="T37" fmla="*/ 16 h 190"/>
                <a:gd name="T38" fmla="*/ 67 w 202"/>
                <a:gd name="T39" fmla="*/ 18 h 190"/>
                <a:gd name="T40" fmla="*/ 59 w 202"/>
                <a:gd name="T41" fmla="*/ 21 h 190"/>
                <a:gd name="T42" fmla="*/ 50 w 202"/>
                <a:gd name="T43" fmla="*/ 22 h 190"/>
                <a:gd name="T44" fmla="*/ 43 w 202"/>
                <a:gd name="T45" fmla="*/ 21 h 190"/>
                <a:gd name="T46" fmla="*/ 36 w 202"/>
                <a:gd name="T47" fmla="*/ 18 h 190"/>
                <a:gd name="T48" fmla="*/ 29 w 202"/>
                <a:gd name="T49" fmla="*/ 8 h 190"/>
                <a:gd name="T50" fmla="*/ 23 w 202"/>
                <a:gd name="T51" fmla="*/ 0 h 190"/>
                <a:gd name="T52" fmla="*/ 2 w 202"/>
                <a:gd name="T53" fmla="*/ 14 h 190"/>
                <a:gd name="T54" fmla="*/ 6 w 202"/>
                <a:gd name="T55" fmla="*/ 35 h 190"/>
                <a:gd name="T56" fmla="*/ 16 w 202"/>
                <a:gd name="T57" fmla="*/ 47 h 190"/>
                <a:gd name="T58" fmla="*/ 26 w 202"/>
                <a:gd name="T59" fmla="*/ 60 h 190"/>
                <a:gd name="T60" fmla="*/ 33 w 202"/>
                <a:gd name="T61" fmla="*/ 73 h 190"/>
                <a:gd name="T62" fmla="*/ 43 w 202"/>
                <a:gd name="T63" fmla="*/ 83 h 190"/>
                <a:gd name="T64" fmla="*/ 59 w 202"/>
                <a:gd name="T65" fmla="*/ 88 h 190"/>
                <a:gd name="T66" fmla="*/ 64 w 202"/>
                <a:gd name="T67" fmla="*/ 95 h 190"/>
                <a:gd name="T68" fmla="*/ 66 w 202"/>
                <a:gd name="T69" fmla="*/ 98 h 190"/>
                <a:gd name="T70" fmla="*/ 96 w 202"/>
                <a:gd name="T71" fmla="*/ 108 h 190"/>
                <a:gd name="T72" fmla="*/ 105 w 202"/>
                <a:gd name="T73" fmla="*/ 143 h 190"/>
                <a:gd name="T74" fmla="*/ 118 w 202"/>
                <a:gd name="T75" fmla="*/ 1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2" h="190">
                  <a:moveTo>
                    <a:pt x="125" y="190"/>
                  </a:moveTo>
                  <a:lnTo>
                    <a:pt x="149" y="143"/>
                  </a:lnTo>
                  <a:lnTo>
                    <a:pt x="158" y="135"/>
                  </a:lnTo>
                  <a:lnTo>
                    <a:pt x="166" y="127"/>
                  </a:lnTo>
                  <a:lnTo>
                    <a:pt x="173" y="119"/>
                  </a:lnTo>
                  <a:lnTo>
                    <a:pt x="179" y="109"/>
                  </a:lnTo>
                  <a:lnTo>
                    <a:pt x="185" y="100"/>
                  </a:lnTo>
                  <a:lnTo>
                    <a:pt x="191" y="91"/>
                  </a:lnTo>
                  <a:lnTo>
                    <a:pt x="197" y="81"/>
                  </a:lnTo>
                  <a:lnTo>
                    <a:pt x="202" y="70"/>
                  </a:lnTo>
                  <a:lnTo>
                    <a:pt x="198" y="62"/>
                  </a:lnTo>
                  <a:lnTo>
                    <a:pt x="193" y="59"/>
                  </a:lnTo>
                  <a:lnTo>
                    <a:pt x="186" y="56"/>
                  </a:lnTo>
                  <a:lnTo>
                    <a:pt x="182" y="51"/>
                  </a:lnTo>
                  <a:lnTo>
                    <a:pt x="177" y="47"/>
                  </a:lnTo>
                  <a:lnTo>
                    <a:pt x="173" y="41"/>
                  </a:lnTo>
                  <a:lnTo>
                    <a:pt x="170" y="36"/>
                  </a:lnTo>
                  <a:lnTo>
                    <a:pt x="166" y="31"/>
                  </a:lnTo>
                  <a:lnTo>
                    <a:pt x="163" y="25"/>
                  </a:lnTo>
                  <a:lnTo>
                    <a:pt x="161" y="23"/>
                  </a:lnTo>
                  <a:lnTo>
                    <a:pt x="159" y="22"/>
                  </a:lnTo>
                  <a:lnTo>
                    <a:pt x="157" y="20"/>
                  </a:lnTo>
                  <a:lnTo>
                    <a:pt x="153" y="19"/>
                  </a:lnTo>
                  <a:lnTo>
                    <a:pt x="145" y="21"/>
                  </a:lnTo>
                  <a:lnTo>
                    <a:pt x="138" y="22"/>
                  </a:lnTo>
                  <a:lnTo>
                    <a:pt x="131" y="20"/>
                  </a:lnTo>
                  <a:lnTo>
                    <a:pt x="125" y="16"/>
                  </a:lnTo>
                  <a:lnTo>
                    <a:pt x="121" y="14"/>
                  </a:lnTo>
                  <a:lnTo>
                    <a:pt x="119" y="10"/>
                  </a:lnTo>
                  <a:lnTo>
                    <a:pt x="117" y="8"/>
                  </a:lnTo>
                  <a:lnTo>
                    <a:pt x="114" y="7"/>
                  </a:lnTo>
                  <a:lnTo>
                    <a:pt x="101" y="17"/>
                  </a:lnTo>
                  <a:lnTo>
                    <a:pt x="97" y="16"/>
                  </a:lnTo>
                  <a:lnTo>
                    <a:pt x="93" y="16"/>
                  </a:lnTo>
                  <a:lnTo>
                    <a:pt x="87" y="16"/>
                  </a:lnTo>
                  <a:lnTo>
                    <a:pt x="83" y="16"/>
                  </a:lnTo>
                  <a:lnTo>
                    <a:pt x="79" y="16"/>
                  </a:lnTo>
                  <a:lnTo>
                    <a:pt x="75" y="16"/>
                  </a:lnTo>
                  <a:lnTo>
                    <a:pt x="71" y="17"/>
                  </a:lnTo>
                  <a:lnTo>
                    <a:pt x="67" y="18"/>
                  </a:lnTo>
                  <a:lnTo>
                    <a:pt x="63" y="20"/>
                  </a:lnTo>
                  <a:lnTo>
                    <a:pt x="59" y="21"/>
                  </a:lnTo>
                  <a:lnTo>
                    <a:pt x="55" y="22"/>
                  </a:lnTo>
                  <a:lnTo>
                    <a:pt x="50" y="22"/>
                  </a:lnTo>
                  <a:lnTo>
                    <a:pt x="46" y="21"/>
                  </a:lnTo>
                  <a:lnTo>
                    <a:pt x="43" y="21"/>
                  </a:lnTo>
                  <a:lnTo>
                    <a:pt x="39" y="19"/>
                  </a:lnTo>
                  <a:lnTo>
                    <a:pt x="36" y="18"/>
                  </a:lnTo>
                  <a:lnTo>
                    <a:pt x="31" y="14"/>
                  </a:lnTo>
                  <a:lnTo>
                    <a:pt x="29" y="8"/>
                  </a:lnTo>
                  <a:lnTo>
                    <a:pt x="26" y="4"/>
                  </a:lnTo>
                  <a:lnTo>
                    <a:pt x="23" y="0"/>
                  </a:lnTo>
                  <a:lnTo>
                    <a:pt x="10" y="4"/>
                  </a:lnTo>
                  <a:lnTo>
                    <a:pt x="2" y="14"/>
                  </a:lnTo>
                  <a:lnTo>
                    <a:pt x="0" y="31"/>
                  </a:lnTo>
                  <a:lnTo>
                    <a:pt x="6" y="35"/>
                  </a:lnTo>
                  <a:lnTo>
                    <a:pt x="12" y="41"/>
                  </a:lnTo>
                  <a:lnTo>
                    <a:pt x="16" y="47"/>
                  </a:lnTo>
                  <a:lnTo>
                    <a:pt x="22" y="53"/>
                  </a:lnTo>
                  <a:lnTo>
                    <a:pt x="26" y="60"/>
                  </a:lnTo>
                  <a:lnTo>
                    <a:pt x="30" y="66"/>
                  </a:lnTo>
                  <a:lnTo>
                    <a:pt x="33" y="73"/>
                  </a:lnTo>
                  <a:lnTo>
                    <a:pt x="36" y="81"/>
                  </a:lnTo>
                  <a:lnTo>
                    <a:pt x="43" y="83"/>
                  </a:lnTo>
                  <a:lnTo>
                    <a:pt x="51" y="85"/>
                  </a:lnTo>
                  <a:lnTo>
                    <a:pt x="59" y="88"/>
                  </a:lnTo>
                  <a:lnTo>
                    <a:pt x="64" y="94"/>
                  </a:lnTo>
                  <a:lnTo>
                    <a:pt x="64" y="95"/>
                  </a:lnTo>
                  <a:lnTo>
                    <a:pt x="65" y="97"/>
                  </a:lnTo>
                  <a:lnTo>
                    <a:pt x="66" y="98"/>
                  </a:lnTo>
                  <a:lnTo>
                    <a:pt x="66" y="98"/>
                  </a:lnTo>
                  <a:lnTo>
                    <a:pt x="96" y="108"/>
                  </a:lnTo>
                  <a:lnTo>
                    <a:pt x="103" y="125"/>
                  </a:lnTo>
                  <a:lnTo>
                    <a:pt x="105" y="143"/>
                  </a:lnTo>
                  <a:lnTo>
                    <a:pt x="109" y="161"/>
                  </a:lnTo>
                  <a:lnTo>
                    <a:pt x="118" y="175"/>
                  </a:lnTo>
                  <a:lnTo>
                    <a:pt x="125" y="190"/>
                  </a:lnTo>
                  <a:close/>
                </a:path>
              </a:pathLst>
            </a:custGeom>
            <a:solidFill>
              <a:srgbClr val="66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82" name="Freeform 22"/>
            <p:cNvSpPr>
              <a:spLocks/>
            </p:cNvSpPr>
            <p:nvPr/>
          </p:nvSpPr>
          <p:spPr bwMode="auto">
            <a:xfrm>
              <a:off x="3543" y="2545"/>
              <a:ext cx="151" cy="143"/>
            </a:xfrm>
            <a:custGeom>
              <a:avLst/>
              <a:gdLst>
                <a:gd name="T0" fmla="*/ 76 w 151"/>
                <a:gd name="T1" fmla="*/ 143 h 143"/>
                <a:gd name="T2" fmla="*/ 94 w 151"/>
                <a:gd name="T3" fmla="*/ 143 h 143"/>
                <a:gd name="T4" fmla="*/ 89 w 151"/>
                <a:gd name="T5" fmla="*/ 138 h 143"/>
                <a:gd name="T6" fmla="*/ 86 w 151"/>
                <a:gd name="T7" fmla="*/ 130 h 143"/>
                <a:gd name="T8" fmla="*/ 85 w 151"/>
                <a:gd name="T9" fmla="*/ 123 h 143"/>
                <a:gd name="T10" fmla="*/ 87 w 151"/>
                <a:gd name="T11" fmla="*/ 115 h 143"/>
                <a:gd name="T12" fmla="*/ 92 w 151"/>
                <a:gd name="T13" fmla="*/ 110 h 143"/>
                <a:gd name="T14" fmla="*/ 98 w 151"/>
                <a:gd name="T15" fmla="*/ 106 h 143"/>
                <a:gd name="T16" fmla="*/ 104 w 151"/>
                <a:gd name="T17" fmla="*/ 101 h 143"/>
                <a:gd name="T18" fmla="*/ 111 w 151"/>
                <a:gd name="T19" fmla="*/ 97 h 143"/>
                <a:gd name="T20" fmla="*/ 118 w 151"/>
                <a:gd name="T21" fmla="*/ 94 h 143"/>
                <a:gd name="T22" fmla="*/ 124 w 151"/>
                <a:gd name="T23" fmla="*/ 90 h 143"/>
                <a:gd name="T24" fmla="*/ 130 w 151"/>
                <a:gd name="T25" fmla="*/ 86 h 143"/>
                <a:gd name="T26" fmla="*/ 136 w 151"/>
                <a:gd name="T27" fmla="*/ 81 h 143"/>
                <a:gd name="T28" fmla="*/ 139 w 151"/>
                <a:gd name="T29" fmla="*/ 80 h 143"/>
                <a:gd name="T30" fmla="*/ 141 w 151"/>
                <a:gd name="T31" fmla="*/ 79 h 143"/>
                <a:gd name="T32" fmla="*/ 142 w 151"/>
                <a:gd name="T33" fmla="*/ 78 h 143"/>
                <a:gd name="T34" fmla="*/ 144 w 151"/>
                <a:gd name="T35" fmla="*/ 77 h 143"/>
                <a:gd name="T36" fmla="*/ 151 w 151"/>
                <a:gd name="T37" fmla="*/ 37 h 143"/>
                <a:gd name="T38" fmla="*/ 121 w 151"/>
                <a:gd name="T39" fmla="*/ 2 h 143"/>
                <a:gd name="T40" fmla="*/ 121 w 151"/>
                <a:gd name="T41" fmla="*/ 2 h 143"/>
                <a:gd name="T42" fmla="*/ 120 w 151"/>
                <a:gd name="T43" fmla="*/ 1 h 143"/>
                <a:gd name="T44" fmla="*/ 118 w 151"/>
                <a:gd name="T45" fmla="*/ 1 h 143"/>
                <a:gd name="T46" fmla="*/ 117 w 151"/>
                <a:gd name="T47" fmla="*/ 0 h 143"/>
                <a:gd name="T48" fmla="*/ 106 w 151"/>
                <a:gd name="T49" fmla="*/ 5 h 143"/>
                <a:gd name="T50" fmla="*/ 97 w 151"/>
                <a:gd name="T51" fmla="*/ 11 h 143"/>
                <a:gd name="T52" fmla="*/ 89 w 151"/>
                <a:gd name="T53" fmla="*/ 19 h 143"/>
                <a:gd name="T54" fmla="*/ 80 w 151"/>
                <a:gd name="T55" fmla="*/ 26 h 143"/>
                <a:gd name="T56" fmla="*/ 70 w 151"/>
                <a:gd name="T57" fmla="*/ 33 h 143"/>
                <a:gd name="T58" fmla="*/ 61 w 151"/>
                <a:gd name="T59" fmla="*/ 40 h 143"/>
                <a:gd name="T60" fmla="*/ 51 w 151"/>
                <a:gd name="T61" fmla="*/ 42 h 143"/>
                <a:gd name="T62" fmla="*/ 38 w 151"/>
                <a:gd name="T63" fmla="*/ 40 h 143"/>
                <a:gd name="T64" fmla="*/ 36 w 151"/>
                <a:gd name="T65" fmla="*/ 38 h 143"/>
                <a:gd name="T66" fmla="*/ 34 w 151"/>
                <a:gd name="T67" fmla="*/ 37 h 143"/>
                <a:gd name="T68" fmla="*/ 32 w 151"/>
                <a:gd name="T69" fmla="*/ 37 h 143"/>
                <a:gd name="T70" fmla="*/ 30 w 151"/>
                <a:gd name="T71" fmla="*/ 35 h 143"/>
                <a:gd name="T72" fmla="*/ 4 w 151"/>
                <a:gd name="T73" fmla="*/ 48 h 143"/>
                <a:gd name="T74" fmla="*/ 1 w 151"/>
                <a:gd name="T75" fmla="*/ 59 h 143"/>
                <a:gd name="T76" fmla="*/ 0 w 151"/>
                <a:gd name="T77" fmla="*/ 69 h 143"/>
                <a:gd name="T78" fmla="*/ 0 w 151"/>
                <a:gd name="T79" fmla="*/ 80 h 143"/>
                <a:gd name="T80" fmla="*/ 3 w 151"/>
                <a:gd name="T81" fmla="*/ 89 h 143"/>
                <a:gd name="T82" fmla="*/ 7 w 151"/>
                <a:gd name="T83" fmla="*/ 98 h 143"/>
                <a:gd name="T84" fmla="*/ 13 w 151"/>
                <a:gd name="T85" fmla="*/ 108 h 143"/>
                <a:gd name="T86" fmla="*/ 18 w 151"/>
                <a:gd name="T87" fmla="*/ 116 h 143"/>
                <a:gd name="T88" fmla="*/ 25 w 151"/>
                <a:gd name="T89" fmla="*/ 123 h 143"/>
                <a:gd name="T90" fmla="*/ 74 w 151"/>
                <a:gd name="T91" fmla="*/ 143 h 143"/>
                <a:gd name="T92" fmla="*/ 76 w 151"/>
                <a:gd name="T9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43">
                  <a:moveTo>
                    <a:pt x="76" y="143"/>
                  </a:moveTo>
                  <a:lnTo>
                    <a:pt x="94" y="143"/>
                  </a:lnTo>
                  <a:lnTo>
                    <a:pt x="89" y="138"/>
                  </a:lnTo>
                  <a:lnTo>
                    <a:pt x="86" y="130"/>
                  </a:lnTo>
                  <a:lnTo>
                    <a:pt x="85" y="123"/>
                  </a:lnTo>
                  <a:lnTo>
                    <a:pt x="87" y="115"/>
                  </a:lnTo>
                  <a:lnTo>
                    <a:pt x="92" y="110"/>
                  </a:lnTo>
                  <a:lnTo>
                    <a:pt x="98" y="106"/>
                  </a:lnTo>
                  <a:lnTo>
                    <a:pt x="104" y="101"/>
                  </a:lnTo>
                  <a:lnTo>
                    <a:pt x="111" y="97"/>
                  </a:lnTo>
                  <a:lnTo>
                    <a:pt x="118" y="94"/>
                  </a:lnTo>
                  <a:lnTo>
                    <a:pt x="124" y="90"/>
                  </a:lnTo>
                  <a:lnTo>
                    <a:pt x="130" y="86"/>
                  </a:lnTo>
                  <a:lnTo>
                    <a:pt x="136" y="81"/>
                  </a:lnTo>
                  <a:lnTo>
                    <a:pt x="139" y="80"/>
                  </a:lnTo>
                  <a:lnTo>
                    <a:pt x="141" y="79"/>
                  </a:lnTo>
                  <a:lnTo>
                    <a:pt x="142" y="78"/>
                  </a:lnTo>
                  <a:lnTo>
                    <a:pt x="144" y="77"/>
                  </a:lnTo>
                  <a:lnTo>
                    <a:pt x="151" y="37"/>
                  </a:lnTo>
                  <a:lnTo>
                    <a:pt x="121" y="2"/>
                  </a:lnTo>
                  <a:lnTo>
                    <a:pt x="121" y="2"/>
                  </a:lnTo>
                  <a:lnTo>
                    <a:pt x="120" y="1"/>
                  </a:lnTo>
                  <a:lnTo>
                    <a:pt x="118" y="1"/>
                  </a:lnTo>
                  <a:lnTo>
                    <a:pt x="117" y="0"/>
                  </a:lnTo>
                  <a:lnTo>
                    <a:pt x="106" y="5"/>
                  </a:lnTo>
                  <a:lnTo>
                    <a:pt x="97" y="11"/>
                  </a:lnTo>
                  <a:lnTo>
                    <a:pt x="89" y="19"/>
                  </a:lnTo>
                  <a:lnTo>
                    <a:pt x="80" y="26"/>
                  </a:lnTo>
                  <a:lnTo>
                    <a:pt x="70" y="33"/>
                  </a:lnTo>
                  <a:lnTo>
                    <a:pt x="61" y="40"/>
                  </a:lnTo>
                  <a:lnTo>
                    <a:pt x="51" y="42"/>
                  </a:lnTo>
                  <a:lnTo>
                    <a:pt x="38" y="40"/>
                  </a:lnTo>
                  <a:lnTo>
                    <a:pt x="36" y="38"/>
                  </a:lnTo>
                  <a:lnTo>
                    <a:pt x="34" y="37"/>
                  </a:lnTo>
                  <a:lnTo>
                    <a:pt x="32" y="37"/>
                  </a:lnTo>
                  <a:lnTo>
                    <a:pt x="30" y="35"/>
                  </a:lnTo>
                  <a:lnTo>
                    <a:pt x="4" y="48"/>
                  </a:lnTo>
                  <a:lnTo>
                    <a:pt x="1" y="59"/>
                  </a:lnTo>
                  <a:lnTo>
                    <a:pt x="0" y="69"/>
                  </a:lnTo>
                  <a:lnTo>
                    <a:pt x="0" y="80"/>
                  </a:lnTo>
                  <a:lnTo>
                    <a:pt x="3" y="89"/>
                  </a:lnTo>
                  <a:lnTo>
                    <a:pt x="7" y="98"/>
                  </a:lnTo>
                  <a:lnTo>
                    <a:pt x="13" y="108"/>
                  </a:lnTo>
                  <a:lnTo>
                    <a:pt x="18" y="116"/>
                  </a:lnTo>
                  <a:lnTo>
                    <a:pt x="25" y="123"/>
                  </a:lnTo>
                  <a:lnTo>
                    <a:pt x="74" y="143"/>
                  </a:lnTo>
                  <a:lnTo>
                    <a:pt x="76" y="14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83" name="Freeform 23"/>
            <p:cNvSpPr>
              <a:spLocks/>
            </p:cNvSpPr>
            <p:nvPr/>
          </p:nvSpPr>
          <p:spPr bwMode="auto">
            <a:xfrm>
              <a:off x="4610" y="2512"/>
              <a:ext cx="305" cy="151"/>
            </a:xfrm>
            <a:custGeom>
              <a:avLst/>
              <a:gdLst>
                <a:gd name="T0" fmla="*/ 213 w 305"/>
                <a:gd name="T1" fmla="*/ 114 h 151"/>
                <a:gd name="T2" fmla="*/ 224 w 305"/>
                <a:gd name="T3" fmla="*/ 93 h 151"/>
                <a:gd name="T4" fmla="*/ 241 w 305"/>
                <a:gd name="T5" fmla="*/ 77 h 151"/>
                <a:gd name="T6" fmla="*/ 251 w 305"/>
                <a:gd name="T7" fmla="*/ 75 h 151"/>
                <a:gd name="T8" fmla="*/ 261 w 305"/>
                <a:gd name="T9" fmla="*/ 74 h 151"/>
                <a:gd name="T10" fmla="*/ 286 w 305"/>
                <a:gd name="T11" fmla="*/ 46 h 151"/>
                <a:gd name="T12" fmla="*/ 295 w 305"/>
                <a:gd name="T13" fmla="*/ 42 h 151"/>
                <a:gd name="T14" fmla="*/ 305 w 305"/>
                <a:gd name="T15" fmla="*/ 0 h 151"/>
                <a:gd name="T16" fmla="*/ 291 w 305"/>
                <a:gd name="T17" fmla="*/ 11 h 151"/>
                <a:gd name="T18" fmla="*/ 290 w 305"/>
                <a:gd name="T19" fmla="*/ 13 h 151"/>
                <a:gd name="T20" fmla="*/ 283 w 305"/>
                <a:gd name="T21" fmla="*/ 18 h 151"/>
                <a:gd name="T22" fmla="*/ 272 w 305"/>
                <a:gd name="T23" fmla="*/ 25 h 151"/>
                <a:gd name="T24" fmla="*/ 261 w 305"/>
                <a:gd name="T25" fmla="*/ 33 h 151"/>
                <a:gd name="T26" fmla="*/ 252 w 305"/>
                <a:gd name="T27" fmla="*/ 45 h 151"/>
                <a:gd name="T28" fmla="*/ 245 w 305"/>
                <a:gd name="T29" fmla="*/ 54 h 151"/>
                <a:gd name="T30" fmla="*/ 239 w 305"/>
                <a:gd name="T31" fmla="*/ 60 h 151"/>
                <a:gd name="T32" fmla="*/ 230 w 305"/>
                <a:gd name="T33" fmla="*/ 65 h 151"/>
                <a:gd name="T34" fmla="*/ 221 w 305"/>
                <a:gd name="T35" fmla="*/ 71 h 151"/>
                <a:gd name="T36" fmla="*/ 184 w 305"/>
                <a:gd name="T37" fmla="*/ 102 h 151"/>
                <a:gd name="T38" fmla="*/ 170 w 305"/>
                <a:gd name="T39" fmla="*/ 106 h 151"/>
                <a:gd name="T40" fmla="*/ 167 w 305"/>
                <a:gd name="T41" fmla="*/ 111 h 151"/>
                <a:gd name="T42" fmla="*/ 165 w 305"/>
                <a:gd name="T43" fmla="*/ 114 h 151"/>
                <a:gd name="T44" fmla="*/ 162 w 305"/>
                <a:gd name="T45" fmla="*/ 117 h 151"/>
                <a:gd name="T46" fmla="*/ 161 w 305"/>
                <a:gd name="T47" fmla="*/ 118 h 151"/>
                <a:gd name="T48" fmla="*/ 158 w 305"/>
                <a:gd name="T49" fmla="*/ 118 h 151"/>
                <a:gd name="T50" fmla="*/ 157 w 305"/>
                <a:gd name="T51" fmla="*/ 118 h 151"/>
                <a:gd name="T52" fmla="*/ 155 w 305"/>
                <a:gd name="T53" fmla="*/ 116 h 151"/>
                <a:gd name="T54" fmla="*/ 153 w 305"/>
                <a:gd name="T55" fmla="*/ 111 h 151"/>
                <a:gd name="T56" fmla="*/ 156 w 305"/>
                <a:gd name="T57" fmla="*/ 101 h 151"/>
                <a:gd name="T58" fmla="*/ 153 w 305"/>
                <a:gd name="T59" fmla="*/ 94 h 151"/>
                <a:gd name="T60" fmla="*/ 143 w 305"/>
                <a:gd name="T61" fmla="*/ 95 h 151"/>
                <a:gd name="T62" fmla="*/ 133 w 305"/>
                <a:gd name="T63" fmla="*/ 99 h 151"/>
                <a:gd name="T64" fmla="*/ 122 w 305"/>
                <a:gd name="T65" fmla="*/ 104 h 151"/>
                <a:gd name="T66" fmla="*/ 115 w 305"/>
                <a:gd name="T67" fmla="*/ 105 h 151"/>
                <a:gd name="T68" fmla="*/ 114 w 305"/>
                <a:gd name="T69" fmla="*/ 107 h 151"/>
                <a:gd name="T70" fmla="*/ 90 w 305"/>
                <a:gd name="T71" fmla="*/ 106 h 151"/>
                <a:gd name="T72" fmla="*/ 1 w 305"/>
                <a:gd name="T73" fmla="*/ 121 h 151"/>
                <a:gd name="T74" fmla="*/ 0 w 305"/>
                <a:gd name="T75" fmla="*/ 124 h 151"/>
                <a:gd name="T76" fmla="*/ 37 w 305"/>
                <a:gd name="T77" fmla="*/ 129 h 151"/>
                <a:gd name="T78" fmla="*/ 50 w 305"/>
                <a:gd name="T79" fmla="*/ 135 h 151"/>
                <a:gd name="T80" fmla="*/ 63 w 305"/>
                <a:gd name="T81" fmla="*/ 143 h 151"/>
                <a:gd name="T82" fmla="*/ 77 w 305"/>
                <a:gd name="T83" fmla="*/ 146 h 151"/>
                <a:gd name="T84" fmla="*/ 92 w 305"/>
                <a:gd name="T85" fmla="*/ 144 h 151"/>
                <a:gd name="T86" fmla="*/ 104 w 305"/>
                <a:gd name="T87" fmla="*/ 140 h 151"/>
                <a:gd name="T88" fmla="*/ 114 w 305"/>
                <a:gd name="T89" fmla="*/ 138 h 151"/>
                <a:gd name="T90" fmla="*/ 124 w 305"/>
                <a:gd name="T91" fmla="*/ 135 h 151"/>
                <a:gd name="T92" fmla="*/ 134 w 305"/>
                <a:gd name="T93" fmla="*/ 131 h 151"/>
                <a:gd name="T94" fmla="*/ 144 w 305"/>
                <a:gd name="T95" fmla="*/ 130 h 151"/>
                <a:gd name="T96" fmla="*/ 151 w 305"/>
                <a:gd name="T97" fmla="*/ 132 h 151"/>
                <a:gd name="T98" fmla="*/ 154 w 305"/>
                <a:gd name="T99" fmla="*/ 137 h 151"/>
                <a:gd name="T100" fmla="*/ 156 w 305"/>
                <a:gd name="T101" fmla="*/ 144 h 151"/>
                <a:gd name="T102" fmla="*/ 159 w 305"/>
                <a:gd name="T103" fmla="*/ 147 h 151"/>
                <a:gd name="T104" fmla="*/ 162 w 305"/>
                <a:gd name="T105"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5" h="151">
                  <a:moveTo>
                    <a:pt x="163" y="151"/>
                  </a:moveTo>
                  <a:lnTo>
                    <a:pt x="213" y="114"/>
                  </a:lnTo>
                  <a:lnTo>
                    <a:pt x="219" y="105"/>
                  </a:lnTo>
                  <a:lnTo>
                    <a:pt x="224" y="93"/>
                  </a:lnTo>
                  <a:lnTo>
                    <a:pt x="230" y="83"/>
                  </a:lnTo>
                  <a:lnTo>
                    <a:pt x="241" y="77"/>
                  </a:lnTo>
                  <a:lnTo>
                    <a:pt x="246" y="75"/>
                  </a:lnTo>
                  <a:lnTo>
                    <a:pt x="251" y="75"/>
                  </a:lnTo>
                  <a:lnTo>
                    <a:pt x="256" y="74"/>
                  </a:lnTo>
                  <a:lnTo>
                    <a:pt x="261" y="74"/>
                  </a:lnTo>
                  <a:lnTo>
                    <a:pt x="281" y="47"/>
                  </a:lnTo>
                  <a:lnTo>
                    <a:pt x="286" y="46"/>
                  </a:lnTo>
                  <a:lnTo>
                    <a:pt x="291" y="45"/>
                  </a:lnTo>
                  <a:lnTo>
                    <a:pt x="295" y="42"/>
                  </a:lnTo>
                  <a:lnTo>
                    <a:pt x="298" y="39"/>
                  </a:lnTo>
                  <a:lnTo>
                    <a:pt x="305" y="0"/>
                  </a:lnTo>
                  <a:lnTo>
                    <a:pt x="291" y="10"/>
                  </a:lnTo>
                  <a:lnTo>
                    <a:pt x="291" y="11"/>
                  </a:lnTo>
                  <a:lnTo>
                    <a:pt x="290" y="12"/>
                  </a:lnTo>
                  <a:lnTo>
                    <a:pt x="290" y="13"/>
                  </a:lnTo>
                  <a:lnTo>
                    <a:pt x="289" y="14"/>
                  </a:lnTo>
                  <a:lnTo>
                    <a:pt x="283" y="18"/>
                  </a:lnTo>
                  <a:lnTo>
                    <a:pt x="278" y="21"/>
                  </a:lnTo>
                  <a:lnTo>
                    <a:pt x="272" y="25"/>
                  </a:lnTo>
                  <a:lnTo>
                    <a:pt x="266" y="29"/>
                  </a:lnTo>
                  <a:lnTo>
                    <a:pt x="261" y="33"/>
                  </a:lnTo>
                  <a:lnTo>
                    <a:pt x="256" y="39"/>
                  </a:lnTo>
                  <a:lnTo>
                    <a:pt x="252" y="45"/>
                  </a:lnTo>
                  <a:lnTo>
                    <a:pt x="248" y="51"/>
                  </a:lnTo>
                  <a:lnTo>
                    <a:pt x="245" y="54"/>
                  </a:lnTo>
                  <a:lnTo>
                    <a:pt x="242" y="57"/>
                  </a:lnTo>
                  <a:lnTo>
                    <a:pt x="239" y="60"/>
                  </a:lnTo>
                  <a:lnTo>
                    <a:pt x="235" y="63"/>
                  </a:lnTo>
                  <a:lnTo>
                    <a:pt x="230" y="65"/>
                  </a:lnTo>
                  <a:lnTo>
                    <a:pt x="226" y="68"/>
                  </a:lnTo>
                  <a:lnTo>
                    <a:pt x="221" y="71"/>
                  </a:lnTo>
                  <a:lnTo>
                    <a:pt x="217" y="72"/>
                  </a:lnTo>
                  <a:lnTo>
                    <a:pt x="184" y="102"/>
                  </a:lnTo>
                  <a:lnTo>
                    <a:pt x="171" y="105"/>
                  </a:lnTo>
                  <a:lnTo>
                    <a:pt x="170" y="106"/>
                  </a:lnTo>
                  <a:lnTo>
                    <a:pt x="169" y="108"/>
                  </a:lnTo>
                  <a:lnTo>
                    <a:pt x="167" y="111"/>
                  </a:lnTo>
                  <a:lnTo>
                    <a:pt x="165" y="113"/>
                  </a:lnTo>
                  <a:lnTo>
                    <a:pt x="165" y="114"/>
                  </a:lnTo>
                  <a:lnTo>
                    <a:pt x="164" y="116"/>
                  </a:lnTo>
                  <a:lnTo>
                    <a:pt x="162" y="117"/>
                  </a:lnTo>
                  <a:lnTo>
                    <a:pt x="161" y="118"/>
                  </a:lnTo>
                  <a:lnTo>
                    <a:pt x="161" y="118"/>
                  </a:lnTo>
                  <a:lnTo>
                    <a:pt x="160" y="118"/>
                  </a:lnTo>
                  <a:lnTo>
                    <a:pt x="158" y="118"/>
                  </a:lnTo>
                  <a:lnTo>
                    <a:pt x="157" y="118"/>
                  </a:lnTo>
                  <a:lnTo>
                    <a:pt x="157" y="118"/>
                  </a:lnTo>
                  <a:lnTo>
                    <a:pt x="156" y="117"/>
                  </a:lnTo>
                  <a:lnTo>
                    <a:pt x="155" y="116"/>
                  </a:lnTo>
                  <a:lnTo>
                    <a:pt x="154" y="115"/>
                  </a:lnTo>
                  <a:lnTo>
                    <a:pt x="153" y="111"/>
                  </a:lnTo>
                  <a:lnTo>
                    <a:pt x="154" y="106"/>
                  </a:lnTo>
                  <a:lnTo>
                    <a:pt x="156" y="101"/>
                  </a:lnTo>
                  <a:lnTo>
                    <a:pt x="158" y="96"/>
                  </a:lnTo>
                  <a:lnTo>
                    <a:pt x="153" y="94"/>
                  </a:lnTo>
                  <a:lnTo>
                    <a:pt x="148" y="94"/>
                  </a:lnTo>
                  <a:lnTo>
                    <a:pt x="143" y="95"/>
                  </a:lnTo>
                  <a:lnTo>
                    <a:pt x="138" y="97"/>
                  </a:lnTo>
                  <a:lnTo>
                    <a:pt x="133" y="99"/>
                  </a:lnTo>
                  <a:lnTo>
                    <a:pt x="127" y="101"/>
                  </a:lnTo>
                  <a:lnTo>
                    <a:pt x="122" y="104"/>
                  </a:lnTo>
                  <a:lnTo>
                    <a:pt x="117" y="105"/>
                  </a:lnTo>
                  <a:lnTo>
                    <a:pt x="115" y="105"/>
                  </a:lnTo>
                  <a:lnTo>
                    <a:pt x="115" y="106"/>
                  </a:lnTo>
                  <a:lnTo>
                    <a:pt x="114" y="107"/>
                  </a:lnTo>
                  <a:lnTo>
                    <a:pt x="112" y="108"/>
                  </a:lnTo>
                  <a:lnTo>
                    <a:pt x="90" y="106"/>
                  </a:lnTo>
                  <a:lnTo>
                    <a:pt x="3" y="120"/>
                  </a:lnTo>
                  <a:lnTo>
                    <a:pt x="1" y="121"/>
                  </a:lnTo>
                  <a:lnTo>
                    <a:pt x="0" y="122"/>
                  </a:lnTo>
                  <a:lnTo>
                    <a:pt x="0" y="124"/>
                  </a:lnTo>
                  <a:lnTo>
                    <a:pt x="0" y="126"/>
                  </a:lnTo>
                  <a:lnTo>
                    <a:pt x="37" y="129"/>
                  </a:lnTo>
                  <a:lnTo>
                    <a:pt x="43" y="132"/>
                  </a:lnTo>
                  <a:lnTo>
                    <a:pt x="50" y="135"/>
                  </a:lnTo>
                  <a:lnTo>
                    <a:pt x="56" y="139"/>
                  </a:lnTo>
                  <a:lnTo>
                    <a:pt x="63" y="143"/>
                  </a:lnTo>
                  <a:lnTo>
                    <a:pt x="70" y="145"/>
                  </a:lnTo>
                  <a:lnTo>
                    <a:pt x="77" y="146"/>
                  </a:lnTo>
                  <a:lnTo>
                    <a:pt x="84" y="146"/>
                  </a:lnTo>
                  <a:lnTo>
                    <a:pt x="92" y="144"/>
                  </a:lnTo>
                  <a:lnTo>
                    <a:pt x="97" y="142"/>
                  </a:lnTo>
                  <a:lnTo>
                    <a:pt x="104" y="140"/>
                  </a:lnTo>
                  <a:lnTo>
                    <a:pt x="109" y="139"/>
                  </a:lnTo>
                  <a:lnTo>
                    <a:pt x="114" y="138"/>
                  </a:lnTo>
                  <a:lnTo>
                    <a:pt x="119" y="137"/>
                  </a:lnTo>
                  <a:lnTo>
                    <a:pt x="124" y="135"/>
                  </a:lnTo>
                  <a:lnTo>
                    <a:pt x="129" y="133"/>
                  </a:lnTo>
                  <a:lnTo>
                    <a:pt x="134" y="131"/>
                  </a:lnTo>
                  <a:lnTo>
                    <a:pt x="139" y="130"/>
                  </a:lnTo>
                  <a:lnTo>
                    <a:pt x="144" y="130"/>
                  </a:lnTo>
                  <a:lnTo>
                    <a:pt x="148" y="130"/>
                  </a:lnTo>
                  <a:lnTo>
                    <a:pt x="151" y="132"/>
                  </a:lnTo>
                  <a:lnTo>
                    <a:pt x="152" y="134"/>
                  </a:lnTo>
                  <a:lnTo>
                    <a:pt x="154" y="137"/>
                  </a:lnTo>
                  <a:lnTo>
                    <a:pt x="155" y="140"/>
                  </a:lnTo>
                  <a:lnTo>
                    <a:pt x="156" y="144"/>
                  </a:lnTo>
                  <a:lnTo>
                    <a:pt x="158" y="145"/>
                  </a:lnTo>
                  <a:lnTo>
                    <a:pt x="159" y="147"/>
                  </a:lnTo>
                  <a:lnTo>
                    <a:pt x="161" y="149"/>
                  </a:lnTo>
                  <a:lnTo>
                    <a:pt x="162" y="151"/>
                  </a:lnTo>
                  <a:lnTo>
                    <a:pt x="163"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84" name="Freeform 24"/>
            <p:cNvSpPr>
              <a:spLocks/>
            </p:cNvSpPr>
            <p:nvPr/>
          </p:nvSpPr>
          <p:spPr bwMode="auto">
            <a:xfrm>
              <a:off x="3341" y="2485"/>
              <a:ext cx="174" cy="173"/>
            </a:xfrm>
            <a:custGeom>
              <a:avLst/>
              <a:gdLst>
                <a:gd name="T0" fmla="*/ 79 w 174"/>
                <a:gd name="T1" fmla="*/ 168 h 173"/>
                <a:gd name="T2" fmla="*/ 88 w 174"/>
                <a:gd name="T3" fmla="*/ 157 h 173"/>
                <a:gd name="T4" fmla="*/ 116 w 174"/>
                <a:gd name="T5" fmla="*/ 168 h 173"/>
                <a:gd name="T6" fmla="*/ 150 w 174"/>
                <a:gd name="T7" fmla="*/ 149 h 173"/>
                <a:gd name="T8" fmla="*/ 152 w 174"/>
                <a:gd name="T9" fmla="*/ 141 h 173"/>
                <a:gd name="T10" fmla="*/ 159 w 174"/>
                <a:gd name="T11" fmla="*/ 131 h 173"/>
                <a:gd name="T12" fmla="*/ 172 w 174"/>
                <a:gd name="T13" fmla="*/ 120 h 173"/>
                <a:gd name="T14" fmla="*/ 174 w 174"/>
                <a:gd name="T15" fmla="*/ 111 h 173"/>
                <a:gd name="T16" fmla="*/ 174 w 174"/>
                <a:gd name="T17" fmla="*/ 108 h 173"/>
                <a:gd name="T18" fmla="*/ 166 w 174"/>
                <a:gd name="T19" fmla="*/ 106 h 173"/>
                <a:gd name="T20" fmla="*/ 155 w 174"/>
                <a:gd name="T21" fmla="*/ 100 h 173"/>
                <a:gd name="T22" fmla="*/ 146 w 174"/>
                <a:gd name="T23" fmla="*/ 90 h 173"/>
                <a:gd name="T24" fmla="*/ 139 w 174"/>
                <a:gd name="T25" fmla="*/ 78 h 173"/>
                <a:gd name="T26" fmla="*/ 132 w 174"/>
                <a:gd name="T27" fmla="*/ 62 h 173"/>
                <a:gd name="T28" fmla="*/ 121 w 174"/>
                <a:gd name="T29" fmla="*/ 50 h 173"/>
                <a:gd name="T30" fmla="*/ 108 w 174"/>
                <a:gd name="T31" fmla="*/ 40 h 173"/>
                <a:gd name="T32" fmla="*/ 99 w 174"/>
                <a:gd name="T33" fmla="*/ 26 h 173"/>
                <a:gd name="T34" fmla="*/ 91 w 174"/>
                <a:gd name="T35" fmla="*/ 13 h 173"/>
                <a:gd name="T36" fmla="*/ 79 w 174"/>
                <a:gd name="T37" fmla="*/ 8 h 173"/>
                <a:gd name="T38" fmla="*/ 66 w 174"/>
                <a:gd name="T39" fmla="*/ 7 h 173"/>
                <a:gd name="T40" fmla="*/ 54 w 174"/>
                <a:gd name="T41" fmla="*/ 5 h 173"/>
                <a:gd name="T42" fmla="*/ 43 w 174"/>
                <a:gd name="T43" fmla="*/ 2 h 173"/>
                <a:gd name="T44" fmla="*/ 33 w 174"/>
                <a:gd name="T45" fmla="*/ 1 h 173"/>
                <a:gd name="T46" fmla="*/ 24 w 174"/>
                <a:gd name="T47" fmla="*/ 0 h 173"/>
                <a:gd name="T48" fmla="*/ 15 w 174"/>
                <a:gd name="T49" fmla="*/ 0 h 173"/>
                <a:gd name="T50" fmla="*/ 3 w 174"/>
                <a:gd name="T51" fmla="*/ 6 h 173"/>
                <a:gd name="T52" fmla="*/ 0 w 174"/>
                <a:gd name="T53" fmla="*/ 24 h 173"/>
                <a:gd name="T54" fmla="*/ 7 w 174"/>
                <a:gd name="T55" fmla="*/ 47 h 173"/>
                <a:gd name="T56" fmla="*/ 11 w 174"/>
                <a:gd name="T57" fmla="*/ 75 h 173"/>
                <a:gd name="T58" fmla="*/ 19 w 174"/>
                <a:gd name="T59" fmla="*/ 85 h 173"/>
                <a:gd name="T60" fmla="*/ 19 w 174"/>
                <a:gd name="T61" fmla="*/ 88 h 173"/>
                <a:gd name="T62" fmla="*/ 19 w 174"/>
                <a:gd name="T63" fmla="*/ 91 h 173"/>
                <a:gd name="T64" fmla="*/ 19 w 174"/>
                <a:gd name="T65" fmla="*/ 94 h 173"/>
                <a:gd name="T66" fmla="*/ 15 w 174"/>
                <a:gd name="T67" fmla="*/ 122 h 173"/>
                <a:gd name="T68" fmla="*/ 26 w 174"/>
                <a:gd name="T69" fmla="*/ 164 h 173"/>
                <a:gd name="T70" fmla="*/ 27 w 174"/>
                <a:gd name="T71" fmla="*/ 165 h 173"/>
                <a:gd name="T72" fmla="*/ 29 w 174"/>
                <a:gd name="T73" fmla="*/ 166 h 173"/>
                <a:gd name="T74" fmla="*/ 65 w 174"/>
                <a:gd name="T75" fmla="*/ 161 h 173"/>
                <a:gd name="T76" fmla="*/ 75 w 174"/>
                <a:gd name="T77"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73">
                  <a:moveTo>
                    <a:pt x="75" y="173"/>
                  </a:moveTo>
                  <a:lnTo>
                    <a:pt x="79" y="168"/>
                  </a:lnTo>
                  <a:lnTo>
                    <a:pt x="83" y="161"/>
                  </a:lnTo>
                  <a:lnTo>
                    <a:pt x="88" y="157"/>
                  </a:lnTo>
                  <a:lnTo>
                    <a:pt x="94" y="154"/>
                  </a:lnTo>
                  <a:lnTo>
                    <a:pt x="116" y="168"/>
                  </a:lnTo>
                  <a:lnTo>
                    <a:pt x="147" y="151"/>
                  </a:lnTo>
                  <a:lnTo>
                    <a:pt x="150" y="149"/>
                  </a:lnTo>
                  <a:lnTo>
                    <a:pt x="151" y="145"/>
                  </a:lnTo>
                  <a:lnTo>
                    <a:pt x="152" y="141"/>
                  </a:lnTo>
                  <a:lnTo>
                    <a:pt x="153" y="136"/>
                  </a:lnTo>
                  <a:lnTo>
                    <a:pt x="159" y="131"/>
                  </a:lnTo>
                  <a:lnTo>
                    <a:pt x="166" y="125"/>
                  </a:lnTo>
                  <a:lnTo>
                    <a:pt x="172" y="120"/>
                  </a:lnTo>
                  <a:lnTo>
                    <a:pt x="174" y="112"/>
                  </a:lnTo>
                  <a:lnTo>
                    <a:pt x="174" y="111"/>
                  </a:lnTo>
                  <a:lnTo>
                    <a:pt x="174" y="110"/>
                  </a:lnTo>
                  <a:lnTo>
                    <a:pt x="174" y="108"/>
                  </a:lnTo>
                  <a:lnTo>
                    <a:pt x="174" y="108"/>
                  </a:lnTo>
                  <a:lnTo>
                    <a:pt x="166" y="106"/>
                  </a:lnTo>
                  <a:lnTo>
                    <a:pt x="160" y="104"/>
                  </a:lnTo>
                  <a:lnTo>
                    <a:pt x="155" y="100"/>
                  </a:lnTo>
                  <a:lnTo>
                    <a:pt x="150" y="95"/>
                  </a:lnTo>
                  <a:lnTo>
                    <a:pt x="146" y="90"/>
                  </a:lnTo>
                  <a:lnTo>
                    <a:pt x="142" y="84"/>
                  </a:lnTo>
                  <a:lnTo>
                    <a:pt x="139" y="78"/>
                  </a:lnTo>
                  <a:lnTo>
                    <a:pt x="136" y="71"/>
                  </a:lnTo>
                  <a:lnTo>
                    <a:pt x="132" y="62"/>
                  </a:lnTo>
                  <a:lnTo>
                    <a:pt x="127" y="55"/>
                  </a:lnTo>
                  <a:lnTo>
                    <a:pt x="121" y="50"/>
                  </a:lnTo>
                  <a:lnTo>
                    <a:pt x="115" y="45"/>
                  </a:lnTo>
                  <a:lnTo>
                    <a:pt x="108" y="40"/>
                  </a:lnTo>
                  <a:lnTo>
                    <a:pt x="103" y="34"/>
                  </a:lnTo>
                  <a:lnTo>
                    <a:pt x="99" y="26"/>
                  </a:lnTo>
                  <a:lnTo>
                    <a:pt x="97" y="17"/>
                  </a:lnTo>
                  <a:lnTo>
                    <a:pt x="91" y="13"/>
                  </a:lnTo>
                  <a:lnTo>
                    <a:pt x="86" y="10"/>
                  </a:lnTo>
                  <a:lnTo>
                    <a:pt x="79" y="8"/>
                  </a:lnTo>
                  <a:lnTo>
                    <a:pt x="72" y="7"/>
                  </a:lnTo>
                  <a:lnTo>
                    <a:pt x="66" y="7"/>
                  </a:lnTo>
                  <a:lnTo>
                    <a:pt x="59" y="6"/>
                  </a:lnTo>
                  <a:lnTo>
                    <a:pt x="54" y="5"/>
                  </a:lnTo>
                  <a:lnTo>
                    <a:pt x="48" y="3"/>
                  </a:lnTo>
                  <a:lnTo>
                    <a:pt x="43" y="2"/>
                  </a:lnTo>
                  <a:lnTo>
                    <a:pt x="37" y="1"/>
                  </a:lnTo>
                  <a:lnTo>
                    <a:pt x="33" y="1"/>
                  </a:lnTo>
                  <a:lnTo>
                    <a:pt x="28" y="0"/>
                  </a:lnTo>
                  <a:lnTo>
                    <a:pt x="24" y="0"/>
                  </a:lnTo>
                  <a:lnTo>
                    <a:pt x="19" y="0"/>
                  </a:lnTo>
                  <a:lnTo>
                    <a:pt x="15" y="0"/>
                  </a:lnTo>
                  <a:lnTo>
                    <a:pt x="10" y="0"/>
                  </a:lnTo>
                  <a:lnTo>
                    <a:pt x="3" y="6"/>
                  </a:lnTo>
                  <a:lnTo>
                    <a:pt x="1" y="15"/>
                  </a:lnTo>
                  <a:lnTo>
                    <a:pt x="0" y="24"/>
                  </a:lnTo>
                  <a:lnTo>
                    <a:pt x="1" y="34"/>
                  </a:lnTo>
                  <a:lnTo>
                    <a:pt x="7" y="47"/>
                  </a:lnTo>
                  <a:lnTo>
                    <a:pt x="9" y="61"/>
                  </a:lnTo>
                  <a:lnTo>
                    <a:pt x="11" y="75"/>
                  </a:lnTo>
                  <a:lnTo>
                    <a:pt x="19" y="84"/>
                  </a:lnTo>
                  <a:lnTo>
                    <a:pt x="19" y="85"/>
                  </a:lnTo>
                  <a:lnTo>
                    <a:pt x="19" y="87"/>
                  </a:lnTo>
                  <a:lnTo>
                    <a:pt x="19" y="88"/>
                  </a:lnTo>
                  <a:lnTo>
                    <a:pt x="18" y="90"/>
                  </a:lnTo>
                  <a:lnTo>
                    <a:pt x="19" y="91"/>
                  </a:lnTo>
                  <a:lnTo>
                    <a:pt x="19" y="93"/>
                  </a:lnTo>
                  <a:lnTo>
                    <a:pt x="19" y="94"/>
                  </a:lnTo>
                  <a:lnTo>
                    <a:pt x="20" y="97"/>
                  </a:lnTo>
                  <a:lnTo>
                    <a:pt x="15" y="122"/>
                  </a:lnTo>
                  <a:lnTo>
                    <a:pt x="22" y="131"/>
                  </a:lnTo>
                  <a:lnTo>
                    <a:pt x="26" y="164"/>
                  </a:lnTo>
                  <a:lnTo>
                    <a:pt x="26" y="164"/>
                  </a:lnTo>
                  <a:lnTo>
                    <a:pt x="27" y="165"/>
                  </a:lnTo>
                  <a:lnTo>
                    <a:pt x="28" y="165"/>
                  </a:lnTo>
                  <a:lnTo>
                    <a:pt x="29" y="166"/>
                  </a:lnTo>
                  <a:lnTo>
                    <a:pt x="57" y="155"/>
                  </a:lnTo>
                  <a:lnTo>
                    <a:pt x="65" y="161"/>
                  </a:lnTo>
                  <a:lnTo>
                    <a:pt x="74" y="173"/>
                  </a:lnTo>
                  <a:lnTo>
                    <a:pt x="75" y="173"/>
                  </a:ln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85" name="Freeform 25"/>
            <p:cNvSpPr>
              <a:spLocks/>
            </p:cNvSpPr>
            <p:nvPr/>
          </p:nvSpPr>
          <p:spPr bwMode="auto">
            <a:xfrm>
              <a:off x="4578" y="2442"/>
              <a:ext cx="343" cy="181"/>
            </a:xfrm>
            <a:custGeom>
              <a:avLst/>
              <a:gdLst>
                <a:gd name="T0" fmla="*/ 116 w 343"/>
                <a:gd name="T1" fmla="*/ 160 h 181"/>
                <a:gd name="T2" fmla="*/ 134 w 343"/>
                <a:gd name="T3" fmla="*/ 163 h 181"/>
                <a:gd name="T4" fmla="*/ 150 w 343"/>
                <a:gd name="T5" fmla="*/ 158 h 181"/>
                <a:gd name="T6" fmla="*/ 168 w 343"/>
                <a:gd name="T7" fmla="*/ 153 h 181"/>
                <a:gd name="T8" fmla="*/ 186 w 343"/>
                <a:gd name="T9" fmla="*/ 151 h 181"/>
                <a:gd name="T10" fmla="*/ 188 w 343"/>
                <a:gd name="T11" fmla="*/ 152 h 181"/>
                <a:gd name="T12" fmla="*/ 191 w 343"/>
                <a:gd name="T13" fmla="*/ 153 h 181"/>
                <a:gd name="T14" fmla="*/ 219 w 343"/>
                <a:gd name="T15" fmla="*/ 153 h 181"/>
                <a:gd name="T16" fmla="*/ 229 w 343"/>
                <a:gd name="T17" fmla="*/ 141 h 181"/>
                <a:gd name="T18" fmla="*/ 243 w 343"/>
                <a:gd name="T19" fmla="*/ 132 h 181"/>
                <a:gd name="T20" fmla="*/ 256 w 343"/>
                <a:gd name="T21" fmla="*/ 124 h 181"/>
                <a:gd name="T22" fmla="*/ 270 w 343"/>
                <a:gd name="T23" fmla="*/ 115 h 181"/>
                <a:gd name="T24" fmla="*/ 281 w 343"/>
                <a:gd name="T25" fmla="*/ 97 h 181"/>
                <a:gd name="T26" fmla="*/ 296 w 343"/>
                <a:gd name="T27" fmla="*/ 84 h 181"/>
                <a:gd name="T28" fmla="*/ 313 w 343"/>
                <a:gd name="T29" fmla="*/ 70 h 181"/>
                <a:gd name="T30" fmla="*/ 328 w 343"/>
                <a:gd name="T31" fmla="*/ 56 h 181"/>
                <a:gd name="T32" fmla="*/ 330 w 343"/>
                <a:gd name="T33" fmla="*/ 51 h 181"/>
                <a:gd name="T34" fmla="*/ 336 w 343"/>
                <a:gd name="T35" fmla="*/ 48 h 181"/>
                <a:gd name="T36" fmla="*/ 326 w 343"/>
                <a:gd name="T37" fmla="*/ 0 h 181"/>
                <a:gd name="T38" fmla="*/ 304 w 343"/>
                <a:gd name="T39" fmla="*/ 16 h 181"/>
                <a:gd name="T40" fmla="*/ 301 w 343"/>
                <a:gd name="T41" fmla="*/ 17 h 181"/>
                <a:gd name="T42" fmla="*/ 290 w 343"/>
                <a:gd name="T43" fmla="*/ 52 h 181"/>
                <a:gd name="T44" fmla="*/ 276 w 343"/>
                <a:gd name="T45" fmla="*/ 52 h 181"/>
                <a:gd name="T46" fmla="*/ 261 w 343"/>
                <a:gd name="T47" fmla="*/ 51 h 181"/>
                <a:gd name="T48" fmla="*/ 246 w 343"/>
                <a:gd name="T49" fmla="*/ 50 h 181"/>
                <a:gd name="T50" fmla="*/ 231 w 343"/>
                <a:gd name="T51" fmla="*/ 53 h 181"/>
                <a:gd name="T52" fmla="*/ 221 w 343"/>
                <a:gd name="T53" fmla="*/ 54 h 181"/>
                <a:gd name="T54" fmla="*/ 212 w 343"/>
                <a:gd name="T55" fmla="*/ 57 h 181"/>
                <a:gd name="T56" fmla="*/ 204 w 343"/>
                <a:gd name="T57" fmla="*/ 63 h 181"/>
                <a:gd name="T58" fmla="*/ 195 w 343"/>
                <a:gd name="T59" fmla="*/ 68 h 181"/>
                <a:gd name="T60" fmla="*/ 183 w 343"/>
                <a:gd name="T61" fmla="*/ 75 h 181"/>
                <a:gd name="T62" fmla="*/ 170 w 343"/>
                <a:gd name="T63" fmla="*/ 81 h 181"/>
                <a:gd name="T64" fmla="*/ 156 w 343"/>
                <a:gd name="T65" fmla="*/ 86 h 181"/>
                <a:gd name="T66" fmla="*/ 143 w 343"/>
                <a:gd name="T67" fmla="*/ 87 h 181"/>
                <a:gd name="T68" fmla="*/ 135 w 343"/>
                <a:gd name="T69" fmla="*/ 90 h 181"/>
                <a:gd name="T70" fmla="*/ 128 w 343"/>
                <a:gd name="T71" fmla="*/ 94 h 181"/>
                <a:gd name="T72" fmla="*/ 125 w 343"/>
                <a:gd name="T73" fmla="*/ 94 h 181"/>
                <a:gd name="T74" fmla="*/ 121 w 343"/>
                <a:gd name="T75" fmla="*/ 95 h 181"/>
                <a:gd name="T76" fmla="*/ 113 w 343"/>
                <a:gd name="T77" fmla="*/ 101 h 181"/>
                <a:gd name="T78" fmla="*/ 103 w 343"/>
                <a:gd name="T79" fmla="*/ 109 h 181"/>
                <a:gd name="T80" fmla="*/ 92 w 343"/>
                <a:gd name="T81" fmla="*/ 115 h 181"/>
                <a:gd name="T82" fmla="*/ 80 w 343"/>
                <a:gd name="T83" fmla="*/ 118 h 181"/>
                <a:gd name="T84" fmla="*/ 69 w 343"/>
                <a:gd name="T85" fmla="*/ 122 h 181"/>
                <a:gd name="T86" fmla="*/ 57 w 343"/>
                <a:gd name="T87" fmla="*/ 125 h 181"/>
                <a:gd name="T88" fmla="*/ 0 w 343"/>
                <a:gd name="T89" fmla="*/ 153 h 181"/>
                <a:gd name="T90" fmla="*/ 8 w 343"/>
                <a:gd name="T9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3" h="181">
                  <a:moveTo>
                    <a:pt x="8" y="181"/>
                  </a:moveTo>
                  <a:lnTo>
                    <a:pt x="116" y="160"/>
                  </a:lnTo>
                  <a:lnTo>
                    <a:pt x="124" y="163"/>
                  </a:lnTo>
                  <a:lnTo>
                    <a:pt x="134" y="163"/>
                  </a:lnTo>
                  <a:lnTo>
                    <a:pt x="142" y="161"/>
                  </a:lnTo>
                  <a:lnTo>
                    <a:pt x="150" y="158"/>
                  </a:lnTo>
                  <a:lnTo>
                    <a:pt x="159" y="155"/>
                  </a:lnTo>
                  <a:lnTo>
                    <a:pt x="168" y="153"/>
                  </a:lnTo>
                  <a:lnTo>
                    <a:pt x="177" y="151"/>
                  </a:lnTo>
                  <a:lnTo>
                    <a:pt x="186" y="151"/>
                  </a:lnTo>
                  <a:lnTo>
                    <a:pt x="187" y="151"/>
                  </a:lnTo>
                  <a:lnTo>
                    <a:pt x="188" y="152"/>
                  </a:lnTo>
                  <a:lnTo>
                    <a:pt x="189" y="153"/>
                  </a:lnTo>
                  <a:lnTo>
                    <a:pt x="191" y="153"/>
                  </a:lnTo>
                  <a:lnTo>
                    <a:pt x="210" y="159"/>
                  </a:lnTo>
                  <a:lnTo>
                    <a:pt x="219" y="153"/>
                  </a:lnTo>
                  <a:lnTo>
                    <a:pt x="223" y="147"/>
                  </a:lnTo>
                  <a:lnTo>
                    <a:pt x="229" y="141"/>
                  </a:lnTo>
                  <a:lnTo>
                    <a:pt x="236" y="136"/>
                  </a:lnTo>
                  <a:lnTo>
                    <a:pt x="243" y="132"/>
                  </a:lnTo>
                  <a:lnTo>
                    <a:pt x="250" y="128"/>
                  </a:lnTo>
                  <a:lnTo>
                    <a:pt x="256" y="124"/>
                  </a:lnTo>
                  <a:lnTo>
                    <a:pt x="263" y="120"/>
                  </a:lnTo>
                  <a:lnTo>
                    <a:pt x="270" y="115"/>
                  </a:lnTo>
                  <a:lnTo>
                    <a:pt x="275" y="105"/>
                  </a:lnTo>
                  <a:lnTo>
                    <a:pt x="281" y="97"/>
                  </a:lnTo>
                  <a:lnTo>
                    <a:pt x="288" y="90"/>
                  </a:lnTo>
                  <a:lnTo>
                    <a:pt x="296" y="84"/>
                  </a:lnTo>
                  <a:lnTo>
                    <a:pt x="305" y="77"/>
                  </a:lnTo>
                  <a:lnTo>
                    <a:pt x="313" y="70"/>
                  </a:lnTo>
                  <a:lnTo>
                    <a:pt x="321" y="63"/>
                  </a:lnTo>
                  <a:lnTo>
                    <a:pt x="328" y="56"/>
                  </a:lnTo>
                  <a:lnTo>
                    <a:pt x="329" y="53"/>
                  </a:lnTo>
                  <a:lnTo>
                    <a:pt x="330" y="51"/>
                  </a:lnTo>
                  <a:lnTo>
                    <a:pt x="332" y="50"/>
                  </a:lnTo>
                  <a:lnTo>
                    <a:pt x="336" y="48"/>
                  </a:lnTo>
                  <a:lnTo>
                    <a:pt x="343" y="24"/>
                  </a:lnTo>
                  <a:lnTo>
                    <a:pt x="326" y="0"/>
                  </a:lnTo>
                  <a:lnTo>
                    <a:pt x="305" y="16"/>
                  </a:lnTo>
                  <a:lnTo>
                    <a:pt x="304" y="16"/>
                  </a:lnTo>
                  <a:lnTo>
                    <a:pt x="302" y="16"/>
                  </a:lnTo>
                  <a:lnTo>
                    <a:pt x="301" y="17"/>
                  </a:lnTo>
                  <a:lnTo>
                    <a:pt x="298" y="17"/>
                  </a:lnTo>
                  <a:lnTo>
                    <a:pt x="290" y="52"/>
                  </a:lnTo>
                  <a:lnTo>
                    <a:pt x="283" y="53"/>
                  </a:lnTo>
                  <a:lnTo>
                    <a:pt x="276" y="52"/>
                  </a:lnTo>
                  <a:lnTo>
                    <a:pt x="269" y="52"/>
                  </a:lnTo>
                  <a:lnTo>
                    <a:pt x="261" y="51"/>
                  </a:lnTo>
                  <a:lnTo>
                    <a:pt x="253" y="50"/>
                  </a:lnTo>
                  <a:lnTo>
                    <a:pt x="246" y="50"/>
                  </a:lnTo>
                  <a:lnTo>
                    <a:pt x="239" y="51"/>
                  </a:lnTo>
                  <a:lnTo>
                    <a:pt x="231" y="53"/>
                  </a:lnTo>
                  <a:lnTo>
                    <a:pt x="226" y="53"/>
                  </a:lnTo>
                  <a:lnTo>
                    <a:pt x="221" y="54"/>
                  </a:lnTo>
                  <a:lnTo>
                    <a:pt x="216" y="55"/>
                  </a:lnTo>
                  <a:lnTo>
                    <a:pt x="212" y="57"/>
                  </a:lnTo>
                  <a:lnTo>
                    <a:pt x="208" y="60"/>
                  </a:lnTo>
                  <a:lnTo>
                    <a:pt x="204" y="63"/>
                  </a:lnTo>
                  <a:lnTo>
                    <a:pt x="200" y="66"/>
                  </a:lnTo>
                  <a:lnTo>
                    <a:pt x="195" y="68"/>
                  </a:lnTo>
                  <a:lnTo>
                    <a:pt x="189" y="71"/>
                  </a:lnTo>
                  <a:lnTo>
                    <a:pt x="183" y="75"/>
                  </a:lnTo>
                  <a:lnTo>
                    <a:pt x="177" y="78"/>
                  </a:lnTo>
                  <a:lnTo>
                    <a:pt x="170" y="81"/>
                  </a:lnTo>
                  <a:lnTo>
                    <a:pt x="163" y="84"/>
                  </a:lnTo>
                  <a:lnTo>
                    <a:pt x="156" y="86"/>
                  </a:lnTo>
                  <a:lnTo>
                    <a:pt x="150" y="87"/>
                  </a:lnTo>
                  <a:lnTo>
                    <a:pt x="143" y="87"/>
                  </a:lnTo>
                  <a:lnTo>
                    <a:pt x="139" y="89"/>
                  </a:lnTo>
                  <a:lnTo>
                    <a:pt x="135" y="90"/>
                  </a:lnTo>
                  <a:lnTo>
                    <a:pt x="132" y="92"/>
                  </a:lnTo>
                  <a:lnTo>
                    <a:pt x="128" y="94"/>
                  </a:lnTo>
                  <a:lnTo>
                    <a:pt x="126" y="94"/>
                  </a:lnTo>
                  <a:lnTo>
                    <a:pt x="125" y="94"/>
                  </a:lnTo>
                  <a:lnTo>
                    <a:pt x="123" y="94"/>
                  </a:lnTo>
                  <a:lnTo>
                    <a:pt x="121" y="95"/>
                  </a:lnTo>
                  <a:lnTo>
                    <a:pt x="117" y="98"/>
                  </a:lnTo>
                  <a:lnTo>
                    <a:pt x="113" y="101"/>
                  </a:lnTo>
                  <a:lnTo>
                    <a:pt x="108" y="105"/>
                  </a:lnTo>
                  <a:lnTo>
                    <a:pt x="103" y="109"/>
                  </a:lnTo>
                  <a:lnTo>
                    <a:pt x="98" y="112"/>
                  </a:lnTo>
                  <a:lnTo>
                    <a:pt x="92" y="115"/>
                  </a:lnTo>
                  <a:lnTo>
                    <a:pt x="86" y="117"/>
                  </a:lnTo>
                  <a:lnTo>
                    <a:pt x="80" y="118"/>
                  </a:lnTo>
                  <a:lnTo>
                    <a:pt x="75" y="120"/>
                  </a:lnTo>
                  <a:lnTo>
                    <a:pt x="69" y="122"/>
                  </a:lnTo>
                  <a:lnTo>
                    <a:pt x="63" y="123"/>
                  </a:lnTo>
                  <a:lnTo>
                    <a:pt x="57" y="125"/>
                  </a:lnTo>
                  <a:lnTo>
                    <a:pt x="5" y="146"/>
                  </a:lnTo>
                  <a:lnTo>
                    <a:pt x="0" y="153"/>
                  </a:lnTo>
                  <a:lnTo>
                    <a:pt x="7" y="181"/>
                  </a:lnTo>
                  <a:lnTo>
                    <a:pt x="8"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86" name="Freeform 26"/>
            <p:cNvSpPr>
              <a:spLocks/>
            </p:cNvSpPr>
            <p:nvPr/>
          </p:nvSpPr>
          <p:spPr bwMode="auto">
            <a:xfrm>
              <a:off x="3476" y="2272"/>
              <a:ext cx="1007" cy="338"/>
            </a:xfrm>
            <a:custGeom>
              <a:avLst/>
              <a:gdLst>
                <a:gd name="T0" fmla="*/ 719 w 1007"/>
                <a:gd name="T1" fmla="*/ 266 h 338"/>
                <a:gd name="T2" fmla="*/ 775 w 1007"/>
                <a:gd name="T3" fmla="*/ 214 h 338"/>
                <a:gd name="T4" fmla="*/ 731 w 1007"/>
                <a:gd name="T5" fmla="*/ 171 h 338"/>
                <a:gd name="T6" fmla="*/ 741 w 1007"/>
                <a:gd name="T7" fmla="*/ 125 h 338"/>
                <a:gd name="T8" fmla="*/ 698 w 1007"/>
                <a:gd name="T9" fmla="*/ 119 h 338"/>
                <a:gd name="T10" fmla="*/ 662 w 1007"/>
                <a:gd name="T11" fmla="*/ 130 h 338"/>
                <a:gd name="T12" fmla="*/ 602 w 1007"/>
                <a:gd name="T13" fmla="*/ 179 h 338"/>
                <a:gd name="T14" fmla="*/ 546 w 1007"/>
                <a:gd name="T15" fmla="*/ 231 h 338"/>
                <a:gd name="T16" fmla="*/ 550 w 1007"/>
                <a:gd name="T17" fmla="*/ 269 h 338"/>
                <a:gd name="T18" fmla="*/ 533 w 1007"/>
                <a:gd name="T19" fmla="*/ 250 h 338"/>
                <a:gd name="T20" fmla="*/ 525 w 1007"/>
                <a:gd name="T21" fmla="*/ 210 h 338"/>
                <a:gd name="T22" fmla="*/ 568 w 1007"/>
                <a:gd name="T23" fmla="*/ 187 h 338"/>
                <a:gd name="T24" fmla="*/ 607 w 1007"/>
                <a:gd name="T25" fmla="*/ 154 h 338"/>
                <a:gd name="T26" fmla="*/ 642 w 1007"/>
                <a:gd name="T27" fmla="*/ 137 h 338"/>
                <a:gd name="T28" fmla="*/ 696 w 1007"/>
                <a:gd name="T29" fmla="*/ 107 h 338"/>
                <a:gd name="T30" fmla="*/ 724 w 1007"/>
                <a:gd name="T31" fmla="*/ 113 h 338"/>
                <a:gd name="T32" fmla="*/ 747 w 1007"/>
                <a:gd name="T33" fmla="*/ 137 h 338"/>
                <a:gd name="T34" fmla="*/ 752 w 1007"/>
                <a:gd name="T35" fmla="*/ 169 h 338"/>
                <a:gd name="T36" fmla="*/ 793 w 1007"/>
                <a:gd name="T37" fmla="*/ 188 h 338"/>
                <a:gd name="T38" fmla="*/ 903 w 1007"/>
                <a:gd name="T39" fmla="*/ 190 h 338"/>
                <a:gd name="T40" fmla="*/ 982 w 1007"/>
                <a:gd name="T41" fmla="*/ 152 h 338"/>
                <a:gd name="T42" fmla="*/ 993 w 1007"/>
                <a:gd name="T43" fmla="*/ 152 h 338"/>
                <a:gd name="T44" fmla="*/ 1002 w 1007"/>
                <a:gd name="T45" fmla="*/ 129 h 338"/>
                <a:gd name="T46" fmla="*/ 909 w 1007"/>
                <a:gd name="T47" fmla="*/ 137 h 338"/>
                <a:gd name="T48" fmla="*/ 919 w 1007"/>
                <a:gd name="T49" fmla="*/ 67 h 338"/>
                <a:gd name="T50" fmla="*/ 883 w 1007"/>
                <a:gd name="T51" fmla="*/ 42 h 338"/>
                <a:gd name="T52" fmla="*/ 861 w 1007"/>
                <a:gd name="T53" fmla="*/ 30 h 338"/>
                <a:gd name="T54" fmla="*/ 831 w 1007"/>
                <a:gd name="T55" fmla="*/ 14 h 338"/>
                <a:gd name="T56" fmla="*/ 757 w 1007"/>
                <a:gd name="T57" fmla="*/ 3 h 338"/>
                <a:gd name="T58" fmla="*/ 696 w 1007"/>
                <a:gd name="T59" fmla="*/ 17 h 338"/>
                <a:gd name="T60" fmla="*/ 588 w 1007"/>
                <a:gd name="T61" fmla="*/ 43 h 338"/>
                <a:gd name="T62" fmla="*/ 468 w 1007"/>
                <a:gd name="T63" fmla="*/ 72 h 338"/>
                <a:gd name="T64" fmla="*/ 451 w 1007"/>
                <a:gd name="T65" fmla="*/ 88 h 338"/>
                <a:gd name="T66" fmla="*/ 427 w 1007"/>
                <a:gd name="T67" fmla="*/ 126 h 338"/>
                <a:gd name="T68" fmla="*/ 393 w 1007"/>
                <a:gd name="T69" fmla="*/ 163 h 338"/>
                <a:gd name="T70" fmla="*/ 317 w 1007"/>
                <a:gd name="T71" fmla="*/ 115 h 338"/>
                <a:gd name="T72" fmla="*/ 258 w 1007"/>
                <a:gd name="T73" fmla="*/ 113 h 338"/>
                <a:gd name="T74" fmla="*/ 217 w 1007"/>
                <a:gd name="T75" fmla="*/ 128 h 338"/>
                <a:gd name="T76" fmla="*/ 214 w 1007"/>
                <a:gd name="T77" fmla="*/ 168 h 338"/>
                <a:gd name="T78" fmla="*/ 168 w 1007"/>
                <a:gd name="T79" fmla="*/ 160 h 338"/>
                <a:gd name="T80" fmla="*/ 123 w 1007"/>
                <a:gd name="T81" fmla="*/ 123 h 338"/>
                <a:gd name="T82" fmla="*/ 76 w 1007"/>
                <a:gd name="T83" fmla="*/ 111 h 338"/>
                <a:gd name="T84" fmla="*/ 28 w 1007"/>
                <a:gd name="T85" fmla="*/ 130 h 338"/>
                <a:gd name="T86" fmla="*/ 14 w 1007"/>
                <a:gd name="T87" fmla="*/ 194 h 338"/>
                <a:gd name="T88" fmla="*/ 49 w 1007"/>
                <a:gd name="T89" fmla="*/ 223 h 338"/>
                <a:gd name="T90" fmla="*/ 97 w 1007"/>
                <a:gd name="T91" fmla="*/ 212 h 338"/>
                <a:gd name="T92" fmla="*/ 147 w 1007"/>
                <a:gd name="T93" fmla="*/ 193 h 338"/>
                <a:gd name="T94" fmla="*/ 214 w 1007"/>
                <a:gd name="T95" fmla="*/ 176 h 338"/>
                <a:gd name="T96" fmla="*/ 294 w 1007"/>
                <a:gd name="T97" fmla="*/ 169 h 338"/>
                <a:gd name="T98" fmla="*/ 342 w 1007"/>
                <a:gd name="T99" fmla="*/ 218 h 338"/>
                <a:gd name="T100" fmla="*/ 377 w 1007"/>
                <a:gd name="T101" fmla="*/ 282 h 338"/>
                <a:gd name="T102" fmla="*/ 556 w 1007"/>
                <a:gd name="T103" fmla="*/ 290 h 338"/>
                <a:gd name="T104" fmla="*/ 598 w 1007"/>
                <a:gd name="T105" fmla="*/ 261 h 338"/>
                <a:gd name="T106" fmla="*/ 635 w 1007"/>
                <a:gd name="T107" fmla="*/ 269 h 338"/>
                <a:gd name="T108" fmla="*/ 658 w 1007"/>
                <a:gd name="T109" fmla="*/ 286 h 338"/>
                <a:gd name="T110" fmla="*/ 661 w 1007"/>
                <a:gd name="T111" fmla="*/ 302 h 338"/>
                <a:gd name="T112" fmla="*/ 661 w 1007"/>
                <a:gd name="T113" fmla="*/ 31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7" h="338">
                  <a:moveTo>
                    <a:pt x="664" y="337"/>
                  </a:moveTo>
                  <a:lnTo>
                    <a:pt x="664" y="306"/>
                  </a:lnTo>
                  <a:lnTo>
                    <a:pt x="672" y="298"/>
                  </a:lnTo>
                  <a:lnTo>
                    <a:pt x="681" y="292"/>
                  </a:lnTo>
                  <a:lnTo>
                    <a:pt x="692" y="286"/>
                  </a:lnTo>
                  <a:lnTo>
                    <a:pt x="702" y="280"/>
                  </a:lnTo>
                  <a:lnTo>
                    <a:pt x="711" y="273"/>
                  </a:lnTo>
                  <a:lnTo>
                    <a:pt x="719" y="266"/>
                  </a:lnTo>
                  <a:lnTo>
                    <a:pt x="726" y="256"/>
                  </a:lnTo>
                  <a:lnTo>
                    <a:pt x="730" y="244"/>
                  </a:lnTo>
                  <a:lnTo>
                    <a:pt x="736" y="237"/>
                  </a:lnTo>
                  <a:lnTo>
                    <a:pt x="744" y="232"/>
                  </a:lnTo>
                  <a:lnTo>
                    <a:pt x="751" y="228"/>
                  </a:lnTo>
                  <a:lnTo>
                    <a:pt x="760" y="223"/>
                  </a:lnTo>
                  <a:lnTo>
                    <a:pt x="768" y="219"/>
                  </a:lnTo>
                  <a:lnTo>
                    <a:pt x="775" y="214"/>
                  </a:lnTo>
                  <a:lnTo>
                    <a:pt x="782" y="207"/>
                  </a:lnTo>
                  <a:lnTo>
                    <a:pt x="787" y="199"/>
                  </a:lnTo>
                  <a:lnTo>
                    <a:pt x="783" y="195"/>
                  </a:lnTo>
                  <a:lnTo>
                    <a:pt x="778" y="190"/>
                  </a:lnTo>
                  <a:lnTo>
                    <a:pt x="774" y="186"/>
                  </a:lnTo>
                  <a:lnTo>
                    <a:pt x="772" y="181"/>
                  </a:lnTo>
                  <a:lnTo>
                    <a:pt x="737" y="178"/>
                  </a:lnTo>
                  <a:lnTo>
                    <a:pt x="731" y="171"/>
                  </a:lnTo>
                  <a:lnTo>
                    <a:pt x="729" y="163"/>
                  </a:lnTo>
                  <a:lnTo>
                    <a:pt x="729" y="154"/>
                  </a:lnTo>
                  <a:lnTo>
                    <a:pt x="726" y="145"/>
                  </a:lnTo>
                  <a:lnTo>
                    <a:pt x="731" y="135"/>
                  </a:lnTo>
                  <a:lnTo>
                    <a:pt x="734" y="133"/>
                  </a:lnTo>
                  <a:lnTo>
                    <a:pt x="736" y="131"/>
                  </a:lnTo>
                  <a:lnTo>
                    <a:pt x="739" y="129"/>
                  </a:lnTo>
                  <a:lnTo>
                    <a:pt x="741" y="125"/>
                  </a:lnTo>
                  <a:lnTo>
                    <a:pt x="740" y="124"/>
                  </a:lnTo>
                  <a:lnTo>
                    <a:pt x="740" y="124"/>
                  </a:lnTo>
                  <a:lnTo>
                    <a:pt x="740" y="123"/>
                  </a:lnTo>
                  <a:lnTo>
                    <a:pt x="739" y="122"/>
                  </a:lnTo>
                  <a:lnTo>
                    <a:pt x="715" y="128"/>
                  </a:lnTo>
                  <a:lnTo>
                    <a:pt x="710" y="123"/>
                  </a:lnTo>
                  <a:lnTo>
                    <a:pt x="704" y="120"/>
                  </a:lnTo>
                  <a:lnTo>
                    <a:pt x="698" y="119"/>
                  </a:lnTo>
                  <a:lnTo>
                    <a:pt x="691" y="119"/>
                  </a:lnTo>
                  <a:lnTo>
                    <a:pt x="683" y="120"/>
                  </a:lnTo>
                  <a:lnTo>
                    <a:pt x="676" y="122"/>
                  </a:lnTo>
                  <a:lnTo>
                    <a:pt x="670" y="125"/>
                  </a:lnTo>
                  <a:lnTo>
                    <a:pt x="664" y="128"/>
                  </a:lnTo>
                  <a:lnTo>
                    <a:pt x="664" y="129"/>
                  </a:lnTo>
                  <a:lnTo>
                    <a:pt x="663" y="129"/>
                  </a:lnTo>
                  <a:lnTo>
                    <a:pt x="662" y="130"/>
                  </a:lnTo>
                  <a:lnTo>
                    <a:pt x="663" y="131"/>
                  </a:lnTo>
                  <a:lnTo>
                    <a:pt x="641" y="157"/>
                  </a:lnTo>
                  <a:lnTo>
                    <a:pt x="633" y="157"/>
                  </a:lnTo>
                  <a:lnTo>
                    <a:pt x="626" y="158"/>
                  </a:lnTo>
                  <a:lnTo>
                    <a:pt x="618" y="162"/>
                  </a:lnTo>
                  <a:lnTo>
                    <a:pt x="611" y="168"/>
                  </a:lnTo>
                  <a:lnTo>
                    <a:pt x="607" y="173"/>
                  </a:lnTo>
                  <a:lnTo>
                    <a:pt x="602" y="179"/>
                  </a:lnTo>
                  <a:lnTo>
                    <a:pt x="598" y="184"/>
                  </a:lnTo>
                  <a:lnTo>
                    <a:pt x="596" y="190"/>
                  </a:lnTo>
                  <a:lnTo>
                    <a:pt x="536" y="214"/>
                  </a:lnTo>
                  <a:lnTo>
                    <a:pt x="536" y="217"/>
                  </a:lnTo>
                  <a:lnTo>
                    <a:pt x="537" y="219"/>
                  </a:lnTo>
                  <a:lnTo>
                    <a:pt x="540" y="222"/>
                  </a:lnTo>
                  <a:lnTo>
                    <a:pt x="542" y="224"/>
                  </a:lnTo>
                  <a:lnTo>
                    <a:pt x="546" y="231"/>
                  </a:lnTo>
                  <a:lnTo>
                    <a:pt x="547" y="239"/>
                  </a:lnTo>
                  <a:lnTo>
                    <a:pt x="545" y="249"/>
                  </a:lnTo>
                  <a:lnTo>
                    <a:pt x="543" y="258"/>
                  </a:lnTo>
                  <a:lnTo>
                    <a:pt x="545" y="260"/>
                  </a:lnTo>
                  <a:lnTo>
                    <a:pt x="547" y="262"/>
                  </a:lnTo>
                  <a:lnTo>
                    <a:pt x="550" y="264"/>
                  </a:lnTo>
                  <a:lnTo>
                    <a:pt x="551" y="267"/>
                  </a:lnTo>
                  <a:lnTo>
                    <a:pt x="550" y="269"/>
                  </a:lnTo>
                  <a:lnTo>
                    <a:pt x="548" y="270"/>
                  </a:lnTo>
                  <a:lnTo>
                    <a:pt x="545" y="271"/>
                  </a:lnTo>
                  <a:lnTo>
                    <a:pt x="542" y="271"/>
                  </a:lnTo>
                  <a:lnTo>
                    <a:pt x="538" y="269"/>
                  </a:lnTo>
                  <a:lnTo>
                    <a:pt x="535" y="265"/>
                  </a:lnTo>
                  <a:lnTo>
                    <a:pt x="532" y="261"/>
                  </a:lnTo>
                  <a:lnTo>
                    <a:pt x="531" y="256"/>
                  </a:lnTo>
                  <a:lnTo>
                    <a:pt x="533" y="250"/>
                  </a:lnTo>
                  <a:lnTo>
                    <a:pt x="535" y="244"/>
                  </a:lnTo>
                  <a:lnTo>
                    <a:pt x="536" y="238"/>
                  </a:lnTo>
                  <a:lnTo>
                    <a:pt x="536" y="232"/>
                  </a:lnTo>
                  <a:lnTo>
                    <a:pt x="532" y="228"/>
                  </a:lnTo>
                  <a:lnTo>
                    <a:pt x="528" y="225"/>
                  </a:lnTo>
                  <a:lnTo>
                    <a:pt x="525" y="221"/>
                  </a:lnTo>
                  <a:lnTo>
                    <a:pt x="523" y="216"/>
                  </a:lnTo>
                  <a:lnTo>
                    <a:pt x="525" y="210"/>
                  </a:lnTo>
                  <a:lnTo>
                    <a:pt x="529" y="205"/>
                  </a:lnTo>
                  <a:lnTo>
                    <a:pt x="534" y="201"/>
                  </a:lnTo>
                  <a:lnTo>
                    <a:pt x="539" y="198"/>
                  </a:lnTo>
                  <a:lnTo>
                    <a:pt x="544" y="195"/>
                  </a:lnTo>
                  <a:lnTo>
                    <a:pt x="550" y="192"/>
                  </a:lnTo>
                  <a:lnTo>
                    <a:pt x="557" y="190"/>
                  </a:lnTo>
                  <a:lnTo>
                    <a:pt x="562" y="187"/>
                  </a:lnTo>
                  <a:lnTo>
                    <a:pt x="568" y="187"/>
                  </a:lnTo>
                  <a:lnTo>
                    <a:pt x="574" y="186"/>
                  </a:lnTo>
                  <a:lnTo>
                    <a:pt x="580" y="184"/>
                  </a:lnTo>
                  <a:lnTo>
                    <a:pt x="584" y="181"/>
                  </a:lnTo>
                  <a:lnTo>
                    <a:pt x="589" y="176"/>
                  </a:lnTo>
                  <a:lnTo>
                    <a:pt x="593" y="170"/>
                  </a:lnTo>
                  <a:lnTo>
                    <a:pt x="597" y="164"/>
                  </a:lnTo>
                  <a:lnTo>
                    <a:pt x="602" y="159"/>
                  </a:lnTo>
                  <a:lnTo>
                    <a:pt x="607" y="154"/>
                  </a:lnTo>
                  <a:lnTo>
                    <a:pt x="613" y="150"/>
                  </a:lnTo>
                  <a:lnTo>
                    <a:pt x="621" y="147"/>
                  </a:lnTo>
                  <a:lnTo>
                    <a:pt x="628" y="145"/>
                  </a:lnTo>
                  <a:lnTo>
                    <a:pt x="631" y="145"/>
                  </a:lnTo>
                  <a:lnTo>
                    <a:pt x="633" y="145"/>
                  </a:lnTo>
                  <a:lnTo>
                    <a:pt x="635" y="145"/>
                  </a:lnTo>
                  <a:lnTo>
                    <a:pt x="637" y="145"/>
                  </a:lnTo>
                  <a:lnTo>
                    <a:pt x="642" y="137"/>
                  </a:lnTo>
                  <a:lnTo>
                    <a:pt x="647" y="130"/>
                  </a:lnTo>
                  <a:lnTo>
                    <a:pt x="652" y="124"/>
                  </a:lnTo>
                  <a:lnTo>
                    <a:pt x="659" y="119"/>
                  </a:lnTo>
                  <a:lnTo>
                    <a:pt x="666" y="115"/>
                  </a:lnTo>
                  <a:lnTo>
                    <a:pt x="674" y="111"/>
                  </a:lnTo>
                  <a:lnTo>
                    <a:pt x="682" y="107"/>
                  </a:lnTo>
                  <a:lnTo>
                    <a:pt x="693" y="106"/>
                  </a:lnTo>
                  <a:lnTo>
                    <a:pt x="696" y="107"/>
                  </a:lnTo>
                  <a:lnTo>
                    <a:pt x="700" y="109"/>
                  </a:lnTo>
                  <a:lnTo>
                    <a:pt x="703" y="110"/>
                  </a:lnTo>
                  <a:lnTo>
                    <a:pt x="707" y="110"/>
                  </a:lnTo>
                  <a:lnTo>
                    <a:pt x="709" y="112"/>
                  </a:lnTo>
                  <a:lnTo>
                    <a:pt x="711" y="113"/>
                  </a:lnTo>
                  <a:lnTo>
                    <a:pt x="714" y="114"/>
                  </a:lnTo>
                  <a:lnTo>
                    <a:pt x="717" y="116"/>
                  </a:lnTo>
                  <a:lnTo>
                    <a:pt x="724" y="113"/>
                  </a:lnTo>
                  <a:lnTo>
                    <a:pt x="731" y="111"/>
                  </a:lnTo>
                  <a:lnTo>
                    <a:pt x="738" y="111"/>
                  </a:lnTo>
                  <a:lnTo>
                    <a:pt x="745" y="115"/>
                  </a:lnTo>
                  <a:lnTo>
                    <a:pt x="748" y="119"/>
                  </a:lnTo>
                  <a:lnTo>
                    <a:pt x="750" y="124"/>
                  </a:lnTo>
                  <a:lnTo>
                    <a:pt x="750" y="129"/>
                  </a:lnTo>
                  <a:lnTo>
                    <a:pt x="749" y="133"/>
                  </a:lnTo>
                  <a:lnTo>
                    <a:pt x="747" y="137"/>
                  </a:lnTo>
                  <a:lnTo>
                    <a:pt x="743" y="141"/>
                  </a:lnTo>
                  <a:lnTo>
                    <a:pt x="740" y="145"/>
                  </a:lnTo>
                  <a:lnTo>
                    <a:pt x="738" y="149"/>
                  </a:lnTo>
                  <a:lnTo>
                    <a:pt x="739" y="163"/>
                  </a:lnTo>
                  <a:lnTo>
                    <a:pt x="740" y="166"/>
                  </a:lnTo>
                  <a:lnTo>
                    <a:pt x="744" y="168"/>
                  </a:lnTo>
                  <a:lnTo>
                    <a:pt x="748" y="169"/>
                  </a:lnTo>
                  <a:lnTo>
                    <a:pt x="752" y="169"/>
                  </a:lnTo>
                  <a:lnTo>
                    <a:pt x="757" y="168"/>
                  </a:lnTo>
                  <a:lnTo>
                    <a:pt x="761" y="167"/>
                  </a:lnTo>
                  <a:lnTo>
                    <a:pt x="765" y="165"/>
                  </a:lnTo>
                  <a:lnTo>
                    <a:pt x="769" y="165"/>
                  </a:lnTo>
                  <a:lnTo>
                    <a:pt x="776" y="169"/>
                  </a:lnTo>
                  <a:lnTo>
                    <a:pt x="780" y="177"/>
                  </a:lnTo>
                  <a:lnTo>
                    <a:pt x="785" y="184"/>
                  </a:lnTo>
                  <a:lnTo>
                    <a:pt x="793" y="188"/>
                  </a:lnTo>
                  <a:lnTo>
                    <a:pt x="795" y="188"/>
                  </a:lnTo>
                  <a:lnTo>
                    <a:pt x="797" y="188"/>
                  </a:lnTo>
                  <a:lnTo>
                    <a:pt x="798" y="188"/>
                  </a:lnTo>
                  <a:lnTo>
                    <a:pt x="798" y="188"/>
                  </a:lnTo>
                  <a:lnTo>
                    <a:pt x="846" y="139"/>
                  </a:lnTo>
                  <a:lnTo>
                    <a:pt x="883" y="155"/>
                  </a:lnTo>
                  <a:lnTo>
                    <a:pt x="899" y="191"/>
                  </a:lnTo>
                  <a:lnTo>
                    <a:pt x="903" y="190"/>
                  </a:lnTo>
                  <a:lnTo>
                    <a:pt x="907" y="188"/>
                  </a:lnTo>
                  <a:lnTo>
                    <a:pt x="911" y="187"/>
                  </a:lnTo>
                  <a:lnTo>
                    <a:pt x="916" y="186"/>
                  </a:lnTo>
                  <a:lnTo>
                    <a:pt x="920" y="186"/>
                  </a:lnTo>
                  <a:lnTo>
                    <a:pt x="924" y="186"/>
                  </a:lnTo>
                  <a:lnTo>
                    <a:pt x="929" y="187"/>
                  </a:lnTo>
                  <a:lnTo>
                    <a:pt x="933" y="189"/>
                  </a:lnTo>
                  <a:lnTo>
                    <a:pt x="982" y="152"/>
                  </a:lnTo>
                  <a:lnTo>
                    <a:pt x="984" y="152"/>
                  </a:lnTo>
                  <a:lnTo>
                    <a:pt x="985" y="152"/>
                  </a:lnTo>
                  <a:lnTo>
                    <a:pt x="987" y="152"/>
                  </a:lnTo>
                  <a:lnTo>
                    <a:pt x="988" y="153"/>
                  </a:lnTo>
                  <a:lnTo>
                    <a:pt x="989" y="153"/>
                  </a:lnTo>
                  <a:lnTo>
                    <a:pt x="990" y="152"/>
                  </a:lnTo>
                  <a:lnTo>
                    <a:pt x="992" y="152"/>
                  </a:lnTo>
                  <a:lnTo>
                    <a:pt x="993" y="152"/>
                  </a:lnTo>
                  <a:lnTo>
                    <a:pt x="1007" y="135"/>
                  </a:lnTo>
                  <a:lnTo>
                    <a:pt x="1007" y="134"/>
                  </a:lnTo>
                  <a:lnTo>
                    <a:pt x="1007" y="133"/>
                  </a:lnTo>
                  <a:lnTo>
                    <a:pt x="1007" y="133"/>
                  </a:lnTo>
                  <a:lnTo>
                    <a:pt x="1006" y="132"/>
                  </a:lnTo>
                  <a:lnTo>
                    <a:pt x="1005" y="131"/>
                  </a:lnTo>
                  <a:lnTo>
                    <a:pt x="1003" y="130"/>
                  </a:lnTo>
                  <a:lnTo>
                    <a:pt x="1002" y="129"/>
                  </a:lnTo>
                  <a:lnTo>
                    <a:pt x="1000" y="129"/>
                  </a:lnTo>
                  <a:lnTo>
                    <a:pt x="997" y="131"/>
                  </a:lnTo>
                  <a:lnTo>
                    <a:pt x="993" y="133"/>
                  </a:lnTo>
                  <a:lnTo>
                    <a:pt x="990" y="136"/>
                  </a:lnTo>
                  <a:lnTo>
                    <a:pt x="986" y="137"/>
                  </a:lnTo>
                  <a:lnTo>
                    <a:pt x="970" y="134"/>
                  </a:lnTo>
                  <a:lnTo>
                    <a:pt x="924" y="145"/>
                  </a:lnTo>
                  <a:lnTo>
                    <a:pt x="909" y="137"/>
                  </a:lnTo>
                  <a:lnTo>
                    <a:pt x="906" y="131"/>
                  </a:lnTo>
                  <a:lnTo>
                    <a:pt x="905" y="124"/>
                  </a:lnTo>
                  <a:lnTo>
                    <a:pt x="904" y="116"/>
                  </a:lnTo>
                  <a:lnTo>
                    <a:pt x="903" y="107"/>
                  </a:lnTo>
                  <a:lnTo>
                    <a:pt x="907" y="96"/>
                  </a:lnTo>
                  <a:lnTo>
                    <a:pt x="913" y="87"/>
                  </a:lnTo>
                  <a:lnTo>
                    <a:pt x="918" y="78"/>
                  </a:lnTo>
                  <a:lnTo>
                    <a:pt x="919" y="67"/>
                  </a:lnTo>
                  <a:lnTo>
                    <a:pt x="903" y="70"/>
                  </a:lnTo>
                  <a:lnTo>
                    <a:pt x="897" y="68"/>
                  </a:lnTo>
                  <a:lnTo>
                    <a:pt x="893" y="65"/>
                  </a:lnTo>
                  <a:lnTo>
                    <a:pt x="889" y="60"/>
                  </a:lnTo>
                  <a:lnTo>
                    <a:pt x="886" y="54"/>
                  </a:lnTo>
                  <a:lnTo>
                    <a:pt x="885" y="49"/>
                  </a:lnTo>
                  <a:lnTo>
                    <a:pt x="884" y="45"/>
                  </a:lnTo>
                  <a:lnTo>
                    <a:pt x="883" y="42"/>
                  </a:lnTo>
                  <a:lnTo>
                    <a:pt x="881" y="39"/>
                  </a:lnTo>
                  <a:lnTo>
                    <a:pt x="878" y="38"/>
                  </a:lnTo>
                  <a:lnTo>
                    <a:pt x="875" y="37"/>
                  </a:lnTo>
                  <a:lnTo>
                    <a:pt x="872" y="36"/>
                  </a:lnTo>
                  <a:lnTo>
                    <a:pt x="868" y="36"/>
                  </a:lnTo>
                  <a:lnTo>
                    <a:pt x="865" y="35"/>
                  </a:lnTo>
                  <a:lnTo>
                    <a:pt x="863" y="33"/>
                  </a:lnTo>
                  <a:lnTo>
                    <a:pt x="861" y="30"/>
                  </a:lnTo>
                  <a:lnTo>
                    <a:pt x="859" y="28"/>
                  </a:lnTo>
                  <a:lnTo>
                    <a:pt x="859" y="27"/>
                  </a:lnTo>
                  <a:lnTo>
                    <a:pt x="859" y="25"/>
                  </a:lnTo>
                  <a:lnTo>
                    <a:pt x="859" y="24"/>
                  </a:lnTo>
                  <a:lnTo>
                    <a:pt x="857" y="22"/>
                  </a:lnTo>
                  <a:lnTo>
                    <a:pt x="849" y="18"/>
                  </a:lnTo>
                  <a:lnTo>
                    <a:pt x="840" y="16"/>
                  </a:lnTo>
                  <a:lnTo>
                    <a:pt x="831" y="14"/>
                  </a:lnTo>
                  <a:lnTo>
                    <a:pt x="820" y="13"/>
                  </a:lnTo>
                  <a:lnTo>
                    <a:pt x="810" y="12"/>
                  </a:lnTo>
                  <a:lnTo>
                    <a:pt x="800" y="9"/>
                  </a:lnTo>
                  <a:lnTo>
                    <a:pt x="789" y="5"/>
                  </a:lnTo>
                  <a:lnTo>
                    <a:pt x="780" y="0"/>
                  </a:lnTo>
                  <a:lnTo>
                    <a:pt x="772" y="1"/>
                  </a:lnTo>
                  <a:lnTo>
                    <a:pt x="764" y="2"/>
                  </a:lnTo>
                  <a:lnTo>
                    <a:pt x="757" y="3"/>
                  </a:lnTo>
                  <a:lnTo>
                    <a:pt x="748" y="4"/>
                  </a:lnTo>
                  <a:lnTo>
                    <a:pt x="740" y="6"/>
                  </a:lnTo>
                  <a:lnTo>
                    <a:pt x="733" y="7"/>
                  </a:lnTo>
                  <a:lnTo>
                    <a:pt x="726" y="9"/>
                  </a:lnTo>
                  <a:lnTo>
                    <a:pt x="718" y="10"/>
                  </a:lnTo>
                  <a:lnTo>
                    <a:pt x="711" y="13"/>
                  </a:lnTo>
                  <a:lnTo>
                    <a:pt x="703" y="15"/>
                  </a:lnTo>
                  <a:lnTo>
                    <a:pt x="696" y="17"/>
                  </a:lnTo>
                  <a:lnTo>
                    <a:pt x="690" y="19"/>
                  </a:lnTo>
                  <a:lnTo>
                    <a:pt x="675" y="22"/>
                  </a:lnTo>
                  <a:lnTo>
                    <a:pt x="661" y="25"/>
                  </a:lnTo>
                  <a:lnTo>
                    <a:pt x="646" y="28"/>
                  </a:lnTo>
                  <a:lnTo>
                    <a:pt x="632" y="32"/>
                  </a:lnTo>
                  <a:lnTo>
                    <a:pt x="617" y="35"/>
                  </a:lnTo>
                  <a:lnTo>
                    <a:pt x="602" y="39"/>
                  </a:lnTo>
                  <a:lnTo>
                    <a:pt x="588" y="43"/>
                  </a:lnTo>
                  <a:lnTo>
                    <a:pt x="573" y="47"/>
                  </a:lnTo>
                  <a:lnTo>
                    <a:pt x="558" y="50"/>
                  </a:lnTo>
                  <a:lnTo>
                    <a:pt x="543" y="54"/>
                  </a:lnTo>
                  <a:lnTo>
                    <a:pt x="528" y="58"/>
                  </a:lnTo>
                  <a:lnTo>
                    <a:pt x="513" y="61"/>
                  </a:lnTo>
                  <a:lnTo>
                    <a:pt x="498" y="65"/>
                  </a:lnTo>
                  <a:lnTo>
                    <a:pt x="483" y="68"/>
                  </a:lnTo>
                  <a:lnTo>
                    <a:pt x="468" y="72"/>
                  </a:lnTo>
                  <a:lnTo>
                    <a:pt x="454" y="76"/>
                  </a:lnTo>
                  <a:lnTo>
                    <a:pt x="453" y="78"/>
                  </a:lnTo>
                  <a:lnTo>
                    <a:pt x="452" y="80"/>
                  </a:lnTo>
                  <a:lnTo>
                    <a:pt x="452" y="82"/>
                  </a:lnTo>
                  <a:lnTo>
                    <a:pt x="451" y="84"/>
                  </a:lnTo>
                  <a:lnTo>
                    <a:pt x="452" y="85"/>
                  </a:lnTo>
                  <a:lnTo>
                    <a:pt x="451" y="87"/>
                  </a:lnTo>
                  <a:lnTo>
                    <a:pt x="451" y="88"/>
                  </a:lnTo>
                  <a:lnTo>
                    <a:pt x="452" y="90"/>
                  </a:lnTo>
                  <a:lnTo>
                    <a:pt x="452" y="91"/>
                  </a:lnTo>
                  <a:lnTo>
                    <a:pt x="451" y="92"/>
                  </a:lnTo>
                  <a:lnTo>
                    <a:pt x="451" y="93"/>
                  </a:lnTo>
                  <a:lnTo>
                    <a:pt x="449" y="94"/>
                  </a:lnTo>
                  <a:lnTo>
                    <a:pt x="434" y="103"/>
                  </a:lnTo>
                  <a:lnTo>
                    <a:pt x="429" y="114"/>
                  </a:lnTo>
                  <a:lnTo>
                    <a:pt x="427" y="126"/>
                  </a:lnTo>
                  <a:lnTo>
                    <a:pt x="427" y="139"/>
                  </a:lnTo>
                  <a:lnTo>
                    <a:pt x="425" y="153"/>
                  </a:lnTo>
                  <a:lnTo>
                    <a:pt x="421" y="158"/>
                  </a:lnTo>
                  <a:lnTo>
                    <a:pt x="414" y="162"/>
                  </a:lnTo>
                  <a:lnTo>
                    <a:pt x="406" y="164"/>
                  </a:lnTo>
                  <a:lnTo>
                    <a:pt x="397" y="165"/>
                  </a:lnTo>
                  <a:lnTo>
                    <a:pt x="395" y="164"/>
                  </a:lnTo>
                  <a:lnTo>
                    <a:pt x="393" y="163"/>
                  </a:lnTo>
                  <a:lnTo>
                    <a:pt x="391" y="163"/>
                  </a:lnTo>
                  <a:lnTo>
                    <a:pt x="389" y="162"/>
                  </a:lnTo>
                  <a:lnTo>
                    <a:pt x="376" y="136"/>
                  </a:lnTo>
                  <a:lnTo>
                    <a:pt x="361" y="137"/>
                  </a:lnTo>
                  <a:lnTo>
                    <a:pt x="346" y="127"/>
                  </a:lnTo>
                  <a:lnTo>
                    <a:pt x="329" y="125"/>
                  </a:lnTo>
                  <a:lnTo>
                    <a:pt x="323" y="120"/>
                  </a:lnTo>
                  <a:lnTo>
                    <a:pt x="317" y="115"/>
                  </a:lnTo>
                  <a:lnTo>
                    <a:pt x="309" y="111"/>
                  </a:lnTo>
                  <a:lnTo>
                    <a:pt x="302" y="106"/>
                  </a:lnTo>
                  <a:lnTo>
                    <a:pt x="294" y="104"/>
                  </a:lnTo>
                  <a:lnTo>
                    <a:pt x="286" y="102"/>
                  </a:lnTo>
                  <a:lnTo>
                    <a:pt x="277" y="102"/>
                  </a:lnTo>
                  <a:lnTo>
                    <a:pt x="268" y="103"/>
                  </a:lnTo>
                  <a:lnTo>
                    <a:pt x="263" y="109"/>
                  </a:lnTo>
                  <a:lnTo>
                    <a:pt x="258" y="113"/>
                  </a:lnTo>
                  <a:lnTo>
                    <a:pt x="252" y="116"/>
                  </a:lnTo>
                  <a:lnTo>
                    <a:pt x="244" y="117"/>
                  </a:lnTo>
                  <a:lnTo>
                    <a:pt x="239" y="118"/>
                  </a:lnTo>
                  <a:lnTo>
                    <a:pt x="234" y="120"/>
                  </a:lnTo>
                  <a:lnTo>
                    <a:pt x="229" y="121"/>
                  </a:lnTo>
                  <a:lnTo>
                    <a:pt x="225" y="123"/>
                  </a:lnTo>
                  <a:lnTo>
                    <a:pt x="221" y="125"/>
                  </a:lnTo>
                  <a:lnTo>
                    <a:pt x="217" y="128"/>
                  </a:lnTo>
                  <a:lnTo>
                    <a:pt x="214" y="131"/>
                  </a:lnTo>
                  <a:lnTo>
                    <a:pt x="210" y="135"/>
                  </a:lnTo>
                  <a:lnTo>
                    <a:pt x="214" y="163"/>
                  </a:lnTo>
                  <a:lnTo>
                    <a:pt x="214" y="164"/>
                  </a:lnTo>
                  <a:lnTo>
                    <a:pt x="214" y="165"/>
                  </a:lnTo>
                  <a:lnTo>
                    <a:pt x="214" y="167"/>
                  </a:lnTo>
                  <a:lnTo>
                    <a:pt x="214" y="168"/>
                  </a:lnTo>
                  <a:lnTo>
                    <a:pt x="214" y="168"/>
                  </a:lnTo>
                  <a:lnTo>
                    <a:pt x="212" y="169"/>
                  </a:lnTo>
                  <a:lnTo>
                    <a:pt x="211" y="170"/>
                  </a:lnTo>
                  <a:lnTo>
                    <a:pt x="210" y="171"/>
                  </a:lnTo>
                  <a:lnTo>
                    <a:pt x="200" y="172"/>
                  </a:lnTo>
                  <a:lnTo>
                    <a:pt x="192" y="171"/>
                  </a:lnTo>
                  <a:lnTo>
                    <a:pt x="184" y="169"/>
                  </a:lnTo>
                  <a:lnTo>
                    <a:pt x="175" y="165"/>
                  </a:lnTo>
                  <a:lnTo>
                    <a:pt x="168" y="160"/>
                  </a:lnTo>
                  <a:lnTo>
                    <a:pt x="160" y="156"/>
                  </a:lnTo>
                  <a:lnTo>
                    <a:pt x="151" y="153"/>
                  </a:lnTo>
                  <a:lnTo>
                    <a:pt x="141" y="151"/>
                  </a:lnTo>
                  <a:lnTo>
                    <a:pt x="136" y="146"/>
                  </a:lnTo>
                  <a:lnTo>
                    <a:pt x="133" y="140"/>
                  </a:lnTo>
                  <a:lnTo>
                    <a:pt x="129" y="135"/>
                  </a:lnTo>
                  <a:lnTo>
                    <a:pt x="126" y="129"/>
                  </a:lnTo>
                  <a:lnTo>
                    <a:pt x="123" y="123"/>
                  </a:lnTo>
                  <a:lnTo>
                    <a:pt x="119" y="118"/>
                  </a:lnTo>
                  <a:lnTo>
                    <a:pt x="114" y="114"/>
                  </a:lnTo>
                  <a:lnTo>
                    <a:pt x="107" y="110"/>
                  </a:lnTo>
                  <a:lnTo>
                    <a:pt x="90" y="117"/>
                  </a:lnTo>
                  <a:lnTo>
                    <a:pt x="87" y="116"/>
                  </a:lnTo>
                  <a:lnTo>
                    <a:pt x="83" y="115"/>
                  </a:lnTo>
                  <a:lnTo>
                    <a:pt x="80" y="113"/>
                  </a:lnTo>
                  <a:lnTo>
                    <a:pt x="76" y="111"/>
                  </a:lnTo>
                  <a:lnTo>
                    <a:pt x="72" y="110"/>
                  </a:lnTo>
                  <a:lnTo>
                    <a:pt x="68" y="109"/>
                  </a:lnTo>
                  <a:lnTo>
                    <a:pt x="64" y="107"/>
                  </a:lnTo>
                  <a:lnTo>
                    <a:pt x="59" y="109"/>
                  </a:lnTo>
                  <a:lnTo>
                    <a:pt x="51" y="113"/>
                  </a:lnTo>
                  <a:lnTo>
                    <a:pt x="42" y="118"/>
                  </a:lnTo>
                  <a:lnTo>
                    <a:pt x="35" y="124"/>
                  </a:lnTo>
                  <a:lnTo>
                    <a:pt x="28" y="130"/>
                  </a:lnTo>
                  <a:lnTo>
                    <a:pt x="22" y="137"/>
                  </a:lnTo>
                  <a:lnTo>
                    <a:pt x="15" y="145"/>
                  </a:lnTo>
                  <a:lnTo>
                    <a:pt x="7" y="151"/>
                  </a:lnTo>
                  <a:lnTo>
                    <a:pt x="0" y="157"/>
                  </a:lnTo>
                  <a:lnTo>
                    <a:pt x="0" y="167"/>
                  </a:lnTo>
                  <a:lnTo>
                    <a:pt x="3" y="177"/>
                  </a:lnTo>
                  <a:lnTo>
                    <a:pt x="8" y="185"/>
                  </a:lnTo>
                  <a:lnTo>
                    <a:pt x="14" y="194"/>
                  </a:lnTo>
                  <a:lnTo>
                    <a:pt x="19" y="196"/>
                  </a:lnTo>
                  <a:lnTo>
                    <a:pt x="25" y="198"/>
                  </a:lnTo>
                  <a:lnTo>
                    <a:pt x="29" y="201"/>
                  </a:lnTo>
                  <a:lnTo>
                    <a:pt x="32" y="206"/>
                  </a:lnTo>
                  <a:lnTo>
                    <a:pt x="35" y="213"/>
                  </a:lnTo>
                  <a:lnTo>
                    <a:pt x="39" y="217"/>
                  </a:lnTo>
                  <a:lnTo>
                    <a:pt x="44" y="220"/>
                  </a:lnTo>
                  <a:lnTo>
                    <a:pt x="49" y="223"/>
                  </a:lnTo>
                  <a:lnTo>
                    <a:pt x="54" y="225"/>
                  </a:lnTo>
                  <a:lnTo>
                    <a:pt x="59" y="228"/>
                  </a:lnTo>
                  <a:lnTo>
                    <a:pt x="63" y="231"/>
                  </a:lnTo>
                  <a:lnTo>
                    <a:pt x="66" y="235"/>
                  </a:lnTo>
                  <a:lnTo>
                    <a:pt x="92" y="239"/>
                  </a:lnTo>
                  <a:lnTo>
                    <a:pt x="92" y="230"/>
                  </a:lnTo>
                  <a:lnTo>
                    <a:pt x="93" y="221"/>
                  </a:lnTo>
                  <a:lnTo>
                    <a:pt x="97" y="212"/>
                  </a:lnTo>
                  <a:lnTo>
                    <a:pt x="102" y="205"/>
                  </a:lnTo>
                  <a:lnTo>
                    <a:pt x="108" y="202"/>
                  </a:lnTo>
                  <a:lnTo>
                    <a:pt x="115" y="200"/>
                  </a:lnTo>
                  <a:lnTo>
                    <a:pt x="122" y="199"/>
                  </a:lnTo>
                  <a:lnTo>
                    <a:pt x="129" y="198"/>
                  </a:lnTo>
                  <a:lnTo>
                    <a:pt x="135" y="197"/>
                  </a:lnTo>
                  <a:lnTo>
                    <a:pt x="141" y="196"/>
                  </a:lnTo>
                  <a:lnTo>
                    <a:pt x="147" y="193"/>
                  </a:lnTo>
                  <a:lnTo>
                    <a:pt x="152" y="190"/>
                  </a:lnTo>
                  <a:lnTo>
                    <a:pt x="156" y="185"/>
                  </a:lnTo>
                  <a:lnTo>
                    <a:pt x="161" y="180"/>
                  </a:lnTo>
                  <a:lnTo>
                    <a:pt x="166" y="176"/>
                  </a:lnTo>
                  <a:lnTo>
                    <a:pt x="173" y="173"/>
                  </a:lnTo>
                  <a:lnTo>
                    <a:pt x="200" y="181"/>
                  </a:lnTo>
                  <a:lnTo>
                    <a:pt x="206" y="178"/>
                  </a:lnTo>
                  <a:lnTo>
                    <a:pt x="214" y="176"/>
                  </a:lnTo>
                  <a:lnTo>
                    <a:pt x="221" y="174"/>
                  </a:lnTo>
                  <a:lnTo>
                    <a:pt x="228" y="174"/>
                  </a:lnTo>
                  <a:lnTo>
                    <a:pt x="236" y="174"/>
                  </a:lnTo>
                  <a:lnTo>
                    <a:pt x="244" y="176"/>
                  </a:lnTo>
                  <a:lnTo>
                    <a:pt x="252" y="177"/>
                  </a:lnTo>
                  <a:lnTo>
                    <a:pt x="260" y="178"/>
                  </a:lnTo>
                  <a:lnTo>
                    <a:pt x="286" y="163"/>
                  </a:lnTo>
                  <a:lnTo>
                    <a:pt x="294" y="169"/>
                  </a:lnTo>
                  <a:lnTo>
                    <a:pt x="298" y="178"/>
                  </a:lnTo>
                  <a:lnTo>
                    <a:pt x="301" y="187"/>
                  </a:lnTo>
                  <a:lnTo>
                    <a:pt x="305" y="197"/>
                  </a:lnTo>
                  <a:lnTo>
                    <a:pt x="317" y="194"/>
                  </a:lnTo>
                  <a:lnTo>
                    <a:pt x="326" y="197"/>
                  </a:lnTo>
                  <a:lnTo>
                    <a:pt x="332" y="202"/>
                  </a:lnTo>
                  <a:lnTo>
                    <a:pt x="337" y="210"/>
                  </a:lnTo>
                  <a:lnTo>
                    <a:pt x="342" y="218"/>
                  </a:lnTo>
                  <a:lnTo>
                    <a:pt x="344" y="228"/>
                  </a:lnTo>
                  <a:lnTo>
                    <a:pt x="347" y="237"/>
                  </a:lnTo>
                  <a:lnTo>
                    <a:pt x="351" y="246"/>
                  </a:lnTo>
                  <a:lnTo>
                    <a:pt x="355" y="254"/>
                  </a:lnTo>
                  <a:lnTo>
                    <a:pt x="359" y="262"/>
                  </a:lnTo>
                  <a:lnTo>
                    <a:pt x="364" y="269"/>
                  </a:lnTo>
                  <a:lnTo>
                    <a:pt x="370" y="275"/>
                  </a:lnTo>
                  <a:lnTo>
                    <a:pt x="377" y="282"/>
                  </a:lnTo>
                  <a:lnTo>
                    <a:pt x="377" y="284"/>
                  </a:lnTo>
                  <a:lnTo>
                    <a:pt x="377" y="285"/>
                  </a:lnTo>
                  <a:lnTo>
                    <a:pt x="378" y="287"/>
                  </a:lnTo>
                  <a:lnTo>
                    <a:pt x="377" y="289"/>
                  </a:lnTo>
                  <a:lnTo>
                    <a:pt x="493" y="282"/>
                  </a:lnTo>
                  <a:lnTo>
                    <a:pt x="519" y="293"/>
                  </a:lnTo>
                  <a:lnTo>
                    <a:pt x="534" y="288"/>
                  </a:lnTo>
                  <a:lnTo>
                    <a:pt x="556" y="290"/>
                  </a:lnTo>
                  <a:lnTo>
                    <a:pt x="560" y="286"/>
                  </a:lnTo>
                  <a:lnTo>
                    <a:pt x="564" y="281"/>
                  </a:lnTo>
                  <a:lnTo>
                    <a:pt x="569" y="275"/>
                  </a:lnTo>
                  <a:lnTo>
                    <a:pt x="573" y="271"/>
                  </a:lnTo>
                  <a:lnTo>
                    <a:pt x="578" y="267"/>
                  </a:lnTo>
                  <a:lnTo>
                    <a:pt x="584" y="264"/>
                  </a:lnTo>
                  <a:lnTo>
                    <a:pt x="591" y="262"/>
                  </a:lnTo>
                  <a:lnTo>
                    <a:pt x="598" y="261"/>
                  </a:lnTo>
                  <a:lnTo>
                    <a:pt x="611" y="271"/>
                  </a:lnTo>
                  <a:lnTo>
                    <a:pt x="613" y="272"/>
                  </a:lnTo>
                  <a:lnTo>
                    <a:pt x="615" y="273"/>
                  </a:lnTo>
                  <a:lnTo>
                    <a:pt x="617" y="275"/>
                  </a:lnTo>
                  <a:lnTo>
                    <a:pt x="619" y="275"/>
                  </a:lnTo>
                  <a:lnTo>
                    <a:pt x="624" y="271"/>
                  </a:lnTo>
                  <a:lnTo>
                    <a:pt x="629" y="269"/>
                  </a:lnTo>
                  <a:lnTo>
                    <a:pt x="635" y="269"/>
                  </a:lnTo>
                  <a:lnTo>
                    <a:pt x="641" y="270"/>
                  </a:lnTo>
                  <a:lnTo>
                    <a:pt x="645" y="272"/>
                  </a:lnTo>
                  <a:lnTo>
                    <a:pt x="648" y="275"/>
                  </a:lnTo>
                  <a:lnTo>
                    <a:pt x="650" y="281"/>
                  </a:lnTo>
                  <a:lnTo>
                    <a:pt x="652" y="285"/>
                  </a:lnTo>
                  <a:lnTo>
                    <a:pt x="655" y="285"/>
                  </a:lnTo>
                  <a:lnTo>
                    <a:pt x="656" y="285"/>
                  </a:lnTo>
                  <a:lnTo>
                    <a:pt x="658" y="286"/>
                  </a:lnTo>
                  <a:lnTo>
                    <a:pt x="659" y="287"/>
                  </a:lnTo>
                  <a:lnTo>
                    <a:pt x="660" y="288"/>
                  </a:lnTo>
                  <a:lnTo>
                    <a:pt x="661" y="289"/>
                  </a:lnTo>
                  <a:lnTo>
                    <a:pt x="662" y="291"/>
                  </a:lnTo>
                  <a:lnTo>
                    <a:pt x="663" y="293"/>
                  </a:lnTo>
                  <a:lnTo>
                    <a:pt x="662" y="296"/>
                  </a:lnTo>
                  <a:lnTo>
                    <a:pt x="661" y="299"/>
                  </a:lnTo>
                  <a:lnTo>
                    <a:pt x="661" y="302"/>
                  </a:lnTo>
                  <a:lnTo>
                    <a:pt x="662" y="306"/>
                  </a:lnTo>
                  <a:lnTo>
                    <a:pt x="662" y="307"/>
                  </a:lnTo>
                  <a:lnTo>
                    <a:pt x="662" y="310"/>
                  </a:lnTo>
                  <a:lnTo>
                    <a:pt x="661" y="311"/>
                  </a:lnTo>
                  <a:lnTo>
                    <a:pt x="660" y="313"/>
                  </a:lnTo>
                  <a:lnTo>
                    <a:pt x="660" y="314"/>
                  </a:lnTo>
                  <a:lnTo>
                    <a:pt x="661" y="315"/>
                  </a:lnTo>
                  <a:lnTo>
                    <a:pt x="661" y="316"/>
                  </a:lnTo>
                  <a:lnTo>
                    <a:pt x="662" y="317"/>
                  </a:lnTo>
                  <a:lnTo>
                    <a:pt x="663" y="338"/>
                  </a:lnTo>
                  <a:lnTo>
                    <a:pt x="664" y="33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87" name="Freeform 27"/>
            <p:cNvSpPr>
              <a:spLocks/>
            </p:cNvSpPr>
            <p:nvPr/>
          </p:nvSpPr>
          <p:spPr bwMode="auto">
            <a:xfrm>
              <a:off x="3425" y="2400"/>
              <a:ext cx="417" cy="202"/>
            </a:xfrm>
            <a:custGeom>
              <a:avLst/>
              <a:gdLst>
                <a:gd name="T0" fmla="*/ 292 w 417"/>
                <a:gd name="T1" fmla="*/ 199 h 202"/>
                <a:gd name="T2" fmla="*/ 315 w 417"/>
                <a:gd name="T3" fmla="*/ 199 h 202"/>
                <a:gd name="T4" fmla="*/ 338 w 417"/>
                <a:gd name="T5" fmla="*/ 201 h 202"/>
                <a:gd name="T6" fmla="*/ 359 w 417"/>
                <a:gd name="T7" fmla="*/ 192 h 202"/>
                <a:gd name="T8" fmla="*/ 377 w 417"/>
                <a:gd name="T9" fmla="*/ 191 h 202"/>
                <a:gd name="T10" fmla="*/ 393 w 417"/>
                <a:gd name="T11" fmla="*/ 193 h 202"/>
                <a:gd name="T12" fmla="*/ 411 w 417"/>
                <a:gd name="T13" fmla="*/ 188 h 202"/>
                <a:gd name="T14" fmla="*/ 413 w 417"/>
                <a:gd name="T15" fmla="*/ 184 h 202"/>
                <a:gd name="T16" fmla="*/ 409 w 417"/>
                <a:gd name="T17" fmla="*/ 147 h 202"/>
                <a:gd name="T18" fmla="*/ 392 w 417"/>
                <a:gd name="T19" fmla="*/ 126 h 202"/>
                <a:gd name="T20" fmla="*/ 384 w 417"/>
                <a:gd name="T21" fmla="*/ 97 h 202"/>
                <a:gd name="T22" fmla="*/ 370 w 417"/>
                <a:gd name="T23" fmla="*/ 79 h 202"/>
                <a:gd name="T24" fmla="*/ 354 w 417"/>
                <a:gd name="T25" fmla="*/ 83 h 202"/>
                <a:gd name="T26" fmla="*/ 339 w 417"/>
                <a:gd name="T27" fmla="*/ 59 h 202"/>
                <a:gd name="T28" fmla="*/ 323 w 417"/>
                <a:gd name="T29" fmla="*/ 57 h 202"/>
                <a:gd name="T30" fmla="*/ 302 w 417"/>
                <a:gd name="T31" fmla="*/ 61 h 202"/>
                <a:gd name="T32" fmla="*/ 278 w 417"/>
                <a:gd name="T33" fmla="*/ 57 h 202"/>
                <a:gd name="T34" fmla="*/ 268 w 417"/>
                <a:gd name="T35" fmla="*/ 60 h 202"/>
                <a:gd name="T36" fmla="*/ 262 w 417"/>
                <a:gd name="T37" fmla="*/ 61 h 202"/>
                <a:gd name="T38" fmla="*/ 256 w 417"/>
                <a:gd name="T39" fmla="*/ 65 h 202"/>
                <a:gd name="T40" fmla="*/ 240 w 417"/>
                <a:gd name="T41" fmla="*/ 61 h 202"/>
                <a:gd name="T42" fmla="*/ 225 w 417"/>
                <a:gd name="T43" fmla="*/ 58 h 202"/>
                <a:gd name="T44" fmla="*/ 209 w 417"/>
                <a:gd name="T45" fmla="*/ 72 h 202"/>
                <a:gd name="T46" fmla="*/ 186 w 417"/>
                <a:gd name="T47" fmla="*/ 80 h 202"/>
                <a:gd name="T48" fmla="*/ 163 w 417"/>
                <a:gd name="T49" fmla="*/ 87 h 202"/>
                <a:gd name="T50" fmla="*/ 153 w 417"/>
                <a:gd name="T51" fmla="*/ 103 h 202"/>
                <a:gd name="T52" fmla="*/ 154 w 417"/>
                <a:gd name="T53" fmla="*/ 115 h 202"/>
                <a:gd name="T54" fmla="*/ 154 w 417"/>
                <a:gd name="T55" fmla="*/ 118 h 202"/>
                <a:gd name="T56" fmla="*/ 143 w 417"/>
                <a:gd name="T57" fmla="*/ 123 h 202"/>
                <a:gd name="T58" fmla="*/ 131 w 417"/>
                <a:gd name="T59" fmla="*/ 122 h 202"/>
                <a:gd name="T60" fmla="*/ 116 w 417"/>
                <a:gd name="T61" fmla="*/ 120 h 202"/>
                <a:gd name="T62" fmla="*/ 104 w 417"/>
                <a:gd name="T63" fmla="*/ 108 h 202"/>
                <a:gd name="T64" fmla="*/ 88 w 417"/>
                <a:gd name="T65" fmla="*/ 101 h 202"/>
                <a:gd name="T66" fmla="*/ 78 w 417"/>
                <a:gd name="T67" fmla="*/ 89 h 202"/>
                <a:gd name="T68" fmla="*/ 71 w 417"/>
                <a:gd name="T69" fmla="*/ 79 h 202"/>
                <a:gd name="T70" fmla="*/ 67 w 417"/>
                <a:gd name="T71" fmla="*/ 79 h 202"/>
                <a:gd name="T72" fmla="*/ 43 w 417"/>
                <a:gd name="T73" fmla="*/ 46 h 202"/>
                <a:gd name="T74" fmla="*/ 14 w 417"/>
                <a:gd name="T75" fmla="*/ 4 h 202"/>
                <a:gd name="T76" fmla="*/ 11 w 417"/>
                <a:gd name="T77" fmla="*/ 1 h 202"/>
                <a:gd name="T78" fmla="*/ 9 w 417"/>
                <a:gd name="T79" fmla="*/ 24 h 202"/>
                <a:gd name="T80" fmla="*/ 6 w 417"/>
                <a:gd name="T81" fmla="*/ 85 h 202"/>
                <a:gd name="T82" fmla="*/ 21 w 417"/>
                <a:gd name="T83" fmla="*/ 97 h 202"/>
                <a:gd name="T84" fmla="*/ 27 w 417"/>
                <a:gd name="T85" fmla="*/ 111 h 202"/>
                <a:gd name="T86" fmla="*/ 40 w 417"/>
                <a:gd name="T87" fmla="*/ 122 h 202"/>
                <a:gd name="T88" fmla="*/ 58 w 417"/>
                <a:gd name="T89" fmla="*/ 144 h 202"/>
                <a:gd name="T90" fmla="*/ 74 w 417"/>
                <a:gd name="T91" fmla="*/ 170 h 202"/>
                <a:gd name="T92" fmla="*/ 85 w 417"/>
                <a:gd name="T93" fmla="*/ 177 h 202"/>
                <a:gd name="T94" fmla="*/ 89 w 417"/>
                <a:gd name="T95" fmla="*/ 179 h 202"/>
                <a:gd name="T96" fmla="*/ 99 w 417"/>
                <a:gd name="T97" fmla="*/ 179 h 202"/>
                <a:gd name="T98" fmla="*/ 110 w 417"/>
                <a:gd name="T99" fmla="*/ 168 h 202"/>
                <a:gd name="T100" fmla="*/ 119 w 417"/>
                <a:gd name="T101" fmla="*/ 168 h 202"/>
                <a:gd name="T102" fmla="*/ 126 w 417"/>
                <a:gd name="T103" fmla="*/ 172 h 202"/>
                <a:gd name="T104" fmla="*/ 143 w 417"/>
                <a:gd name="T105" fmla="*/ 168 h 202"/>
                <a:gd name="T106" fmla="*/ 160 w 417"/>
                <a:gd name="T107" fmla="*/ 172 h 202"/>
                <a:gd name="T108" fmla="*/ 190 w 417"/>
                <a:gd name="T109" fmla="*/ 163 h 202"/>
                <a:gd name="T110" fmla="*/ 208 w 417"/>
                <a:gd name="T111" fmla="*/ 147 h 202"/>
                <a:gd name="T112" fmla="*/ 228 w 417"/>
                <a:gd name="T113" fmla="*/ 136 h 202"/>
                <a:gd name="T114" fmla="*/ 247 w 417"/>
                <a:gd name="T115" fmla="*/ 142 h 202"/>
                <a:gd name="T116" fmla="*/ 261 w 417"/>
                <a:gd name="T117" fmla="*/ 158 h 202"/>
                <a:gd name="T118" fmla="*/ 279 w 417"/>
                <a:gd name="T119" fmla="*/ 190 h 202"/>
                <a:gd name="T120" fmla="*/ 277 w 417"/>
                <a:gd name="T121"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7" h="202">
                  <a:moveTo>
                    <a:pt x="278" y="202"/>
                  </a:moveTo>
                  <a:lnTo>
                    <a:pt x="285" y="200"/>
                  </a:lnTo>
                  <a:lnTo>
                    <a:pt x="292" y="199"/>
                  </a:lnTo>
                  <a:lnTo>
                    <a:pt x="300" y="199"/>
                  </a:lnTo>
                  <a:lnTo>
                    <a:pt x="307" y="199"/>
                  </a:lnTo>
                  <a:lnTo>
                    <a:pt x="315" y="199"/>
                  </a:lnTo>
                  <a:lnTo>
                    <a:pt x="322" y="200"/>
                  </a:lnTo>
                  <a:lnTo>
                    <a:pt x="330" y="201"/>
                  </a:lnTo>
                  <a:lnTo>
                    <a:pt x="338" y="201"/>
                  </a:lnTo>
                  <a:lnTo>
                    <a:pt x="346" y="199"/>
                  </a:lnTo>
                  <a:lnTo>
                    <a:pt x="353" y="196"/>
                  </a:lnTo>
                  <a:lnTo>
                    <a:pt x="359" y="192"/>
                  </a:lnTo>
                  <a:lnTo>
                    <a:pt x="365" y="188"/>
                  </a:lnTo>
                  <a:lnTo>
                    <a:pt x="371" y="189"/>
                  </a:lnTo>
                  <a:lnTo>
                    <a:pt x="377" y="191"/>
                  </a:lnTo>
                  <a:lnTo>
                    <a:pt x="382" y="192"/>
                  </a:lnTo>
                  <a:lnTo>
                    <a:pt x="388" y="193"/>
                  </a:lnTo>
                  <a:lnTo>
                    <a:pt x="393" y="193"/>
                  </a:lnTo>
                  <a:lnTo>
                    <a:pt x="400" y="193"/>
                  </a:lnTo>
                  <a:lnTo>
                    <a:pt x="405" y="191"/>
                  </a:lnTo>
                  <a:lnTo>
                    <a:pt x="411" y="188"/>
                  </a:lnTo>
                  <a:lnTo>
                    <a:pt x="412" y="187"/>
                  </a:lnTo>
                  <a:lnTo>
                    <a:pt x="413" y="185"/>
                  </a:lnTo>
                  <a:lnTo>
                    <a:pt x="413" y="184"/>
                  </a:lnTo>
                  <a:lnTo>
                    <a:pt x="412" y="183"/>
                  </a:lnTo>
                  <a:lnTo>
                    <a:pt x="417" y="161"/>
                  </a:lnTo>
                  <a:lnTo>
                    <a:pt x="409" y="147"/>
                  </a:lnTo>
                  <a:lnTo>
                    <a:pt x="402" y="142"/>
                  </a:lnTo>
                  <a:lnTo>
                    <a:pt x="396" y="135"/>
                  </a:lnTo>
                  <a:lnTo>
                    <a:pt x="392" y="126"/>
                  </a:lnTo>
                  <a:lnTo>
                    <a:pt x="390" y="117"/>
                  </a:lnTo>
                  <a:lnTo>
                    <a:pt x="387" y="106"/>
                  </a:lnTo>
                  <a:lnTo>
                    <a:pt x="384" y="97"/>
                  </a:lnTo>
                  <a:lnTo>
                    <a:pt x="380" y="89"/>
                  </a:lnTo>
                  <a:lnTo>
                    <a:pt x="374" y="82"/>
                  </a:lnTo>
                  <a:lnTo>
                    <a:pt x="370" y="79"/>
                  </a:lnTo>
                  <a:lnTo>
                    <a:pt x="365" y="80"/>
                  </a:lnTo>
                  <a:lnTo>
                    <a:pt x="359" y="82"/>
                  </a:lnTo>
                  <a:lnTo>
                    <a:pt x="354" y="83"/>
                  </a:lnTo>
                  <a:lnTo>
                    <a:pt x="347" y="75"/>
                  </a:lnTo>
                  <a:lnTo>
                    <a:pt x="342" y="68"/>
                  </a:lnTo>
                  <a:lnTo>
                    <a:pt x="339" y="59"/>
                  </a:lnTo>
                  <a:lnTo>
                    <a:pt x="337" y="50"/>
                  </a:lnTo>
                  <a:lnTo>
                    <a:pt x="330" y="54"/>
                  </a:lnTo>
                  <a:lnTo>
                    <a:pt x="323" y="57"/>
                  </a:lnTo>
                  <a:lnTo>
                    <a:pt x="317" y="59"/>
                  </a:lnTo>
                  <a:lnTo>
                    <a:pt x="310" y="60"/>
                  </a:lnTo>
                  <a:lnTo>
                    <a:pt x="302" y="61"/>
                  </a:lnTo>
                  <a:lnTo>
                    <a:pt x="294" y="60"/>
                  </a:lnTo>
                  <a:lnTo>
                    <a:pt x="286" y="59"/>
                  </a:lnTo>
                  <a:lnTo>
                    <a:pt x="278" y="57"/>
                  </a:lnTo>
                  <a:lnTo>
                    <a:pt x="274" y="58"/>
                  </a:lnTo>
                  <a:lnTo>
                    <a:pt x="271" y="59"/>
                  </a:lnTo>
                  <a:lnTo>
                    <a:pt x="268" y="60"/>
                  </a:lnTo>
                  <a:lnTo>
                    <a:pt x="266" y="60"/>
                  </a:lnTo>
                  <a:lnTo>
                    <a:pt x="263" y="61"/>
                  </a:lnTo>
                  <a:lnTo>
                    <a:pt x="262" y="61"/>
                  </a:lnTo>
                  <a:lnTo>
                    <a:pt x="262" y="62"/>
                  </a:lnTo>
                  <a:lnTo>
                    <a:pt x="261" y="63"/>
                  </a:lnTo>
                  <a:lnTo>
                    <a:pt x="256" y="65"/>
                  </a:lnTo>
                  <a:lnTo>
                    <a:pt x="251" y="64"/>
                  </a:lnTo>
                  <a:lnTo>
                    <a:pt x="245" y="63"/>
                  </a:lnTo>
                  <a:lnTo>
                    <a:pt x="240" y="61"/>
                  </a:lnTo>
                  <a:lnTo>
                    <a:pt x="235" y="60"/>
                  </a:lnTo>
                  <a:lnTo>
                    <a:pt x="229" y="58"/>
                  </a:lnTo>
                  <a:lnTo>
                    <a:pt x="225" y="58"/>
                  </a:lnTo>
                  <a:lnTo>
                    <a:pt x="220" y="60"/>
                  </a:lnTo>
                  <a:lnTo>
                    <a:pt x="215" y="67"/>
                  </a:lnTo>
                  <a:lnTo>
                    <a:pt x="209" y="72"/>
                  </a:lnTo>
                  <a:lnTo>
                    <a:pt x="202" y="75"/>
                  </a:lnTo>
                  <a:lnTo>
                    <a:pt x="194" y="78"/>
                  </a:lnTo>
                  <a:lnTo>
                    <a:pt x="186" y="80"/>
                  </a:lnTo>
                  <a:lnTo>
                    <a:pt x="178" y="83"/>
                  </a:lnTo>
                  <a:lnTo>
                    <a:pt x="170" y="84"/>
                  </a:lnTo>
                  <a:lnTo>
                    <a:pt x="163" y="87"/>
                  </a:lnTo>
                  <a:lnTo>
                    <a:pt x="155" y="94"/>
                  </a:lnTo>
                  <a:lnTo>
                    <a:pt x="154" y="99"/>
                  </a:lnTo>
                  <a:lnTo>
                    <a:pt x="153" y="103"/>
                  </a:lnTo>
                  <a:lnTo>
                    <a:pt x="153" y="108"/>
                  </a:lnTo>
                  <a:lnTo>
                    <a:pt x="154" y="113"/>
                  </a:lnTo>
                  <a:lnTo>
                    <a:pt x="154" y="115"/>
                  </a:lnTo>
                  <a:lnTo>
                    <a:pt x="154" y="116"/>
                  </a:lnTo>
                  <a:lnTo>
                    <a:pt x="154" y="117"/>
                  </a:lnTo>
                  <a:lnTo>
                    <a:pt x="154" y="118"/>
                  </a:lnTo>
                  <a:lnTo>
                    <a:pt x="151" y="121"/>
                  </a:lnTo>
                  <a:lnTo>
                    <a:pt x="147" y="122"/>
                  </a:lnTo>
                  <a:lnTo>
                    <a:pt x="143" y="123"/>
                  </a:lnTo>
                  <a:lnTo>
                    <a:pt x="139" y="123"/>
                  </a:lnTo>
                  <a:lnTo>
                    <a:pt x="135" y="123"/>
                  </a:lnTo>
                  <a:lnTo>
                    <a:pt x="131" y="122"/>
                  </a:lnTo>
                  <a:lnTo>
                    <a:pt x="126" y="122"/>
                  </a:lnTo>
                  <a:lnTo>
                    <a:pt x="122" y="122"/>
                  </a:lnTo>
                  <a:lnTo>
                    <a:pt x="116" y="120"/>
                  </a:lnTo>
                  <a:lnTo>
                    <a:pt x="111" y="117"/>
                  </a:lnTo>
                  <a:lnTo>
                    <a:pt x="108" y="112"/>
                  </a:lnTo>
                  <a:lnTo>
                    <a:pt x="104" y="108"/>
                  </a:lnTo>
                  <a:lnTo>
                    <a:pt x="99" y="106"/>
                  </a:lnTo>
                  <a:lnTo>
                    <a:pt x="93" y="104"/>
                  </a:lnTo>
                  <a:lnTo>
                    <a:pt x="88" y="101"/>
                  </a:lnTo>
                  <a:lnTo>
                    <a:pt x="85" y="98"/>
                  </a:lnTo>
                  <a:lnTo>
                    <a:pt x="81" y="94"/>
                  </a:lnTo>
                  <a:lnTo>
                    <a:pt x="78" y="89"/>
                  </a:lnTo>
                  <a:lnTo>
                    <a:pt x="75" y="85"/>
                  </a:lnTo>
                  <a:lnTo>
                    <a:pt x="72" y="79"/>
                  </a:lnTo>
                  <a:lnTo>
                    <a:pt x="71" y="79"/>
                  </a:lnTo>
                  <a:lnTo>
                    <a:pt x="70" y="79"/>
                  </a:lnTo>
                  <a:lnTo>
                    <a:pt x="68" y="79"/>
                  </a:lnTo>
                  <a:lnTo>
                    <a:pt x="67" y="79"/>
                  </a:lnTo>
                  <a:lnTo>
                    <a:pt x="56" y="70"/>
                  </a:lnTo>
                  <a:lnTo>
                    <a:pt x="49" y="59"/>
                  </a:lnTo>
                  <a:lnTo>
                    <a:pt x="43" y="46"/>
                  </a:lnTo>
                  <a:lnTo>
                    <a:pt x="37" y="33"/>
                  </a:lnTo>
                  <a:lnTo>
                    <a:pt x="27" y="28"/>
                  </a:lnTo>
                  <a:lnTo>
                    <a:pt x="14" y="4"/>
                  </a:lnTo>
                  <a:lnTo>
                    <a:pt x="13" y="3"/>
                  </a:lnTo>
                  <a:lnTo>
                    <a:pt x="12" y="2"/>
                  </a:lnTo>
                  <a:lnTo>
                    <a:pt x="11" y="1"/>
                  </a:lnTo>
                  <a:lnTo>
                    <a:pt x="9" y="0"/>
                  </a:lnTo>
                  <a:lnTo>
                    <a:pt x="9" y="11"/>
                  </a:lnTo>
                  <a:lnTo>
                    <a:pt x="9" y="24"/>
                  </a:lnTo>
                  <a:lnTo>
                    <a:pt x="6" y="35"/>
                  </a:lnTo>
                  <a:lnTo>
                    <a:pt x="0" y="44"/>
                  </a:lnTo>
                  <a:lnTo>
                    <a:pt x="6" y="85"/>
                  </a:lnTo>
                  <a:lnTo>
                    <a:pt x="12" y="87"/>
                  </a:lnTo>
                  <a:lnTo>
                    <a:pt x="17" y="91"/>
                  </a:lnTo>
                  <a:lnTo>
                    <a:pt x="21" y="97"/>
                  </a:lnTo>
                  <a:lnTo>
                    <a:pt x="24" y="103"/>
                  </a:lnTo>
                  <a:lnTo>
                    <a:pt x="24" y="107"/>
                  </a:lnTo>
                  <a:lnTo>
                    <a:pt x="27" y="111"/>
                  </a:lnTo>
                  <a:lnTo>
                    <a:pt x="28" y="115"/>
                  </a:lnTo>
                  <a:lnTo>
                    <a:pt x="31" y="118"/>
                  </a:lnTo>
                  <a:lnTo>
                    <a:pt x="40" y="122"/>
                  </a:lnTo>
                  <a:lnTo>
                    <a:pt x="47" y="128"/>
                  </a:lnTo>
                  <a:lnTo>
                    <a:pt x="53" y="135"/>
                  </a:lnTo>
                  <a:lnTo>
                    <a:pt x="58" y="144"/>
                  </a:lnTo>
                  <a:lnTo>
                    <a:pt x="63" y="154"/>
                  </a:lnTo>
                  <a:lnTo>
                    <a:pt x="68" y="163"/>
                  </a:lnTo>
                  <a:lnTo>
                    <a:pt x="74" y="170"/>
                  </a:lnTo>
                  <a:lnTo>
                    <a:pt x="82" y="177"/>
                  </a:lnTo>
                  <a:lnTo>
                    <a:pt x="84" y="177"/>
                  </a:lnTo>
                  <a:lnTo>
                    <a:pt x="85" y="177"/>
                  </a:lnTo>
                  <a:lnTo>
                    <a:pt x="87" y="177"/>
                  </a:lnTo>
                  <a:lnTo>
                    <a:pt x="87" y="177"/>
                  </a:lnTo>
                  <a:lnTo>
                    <a:pt x="89" y="179"/>
                  </a:lnTo>
                  <a:lnTo>
                    <a:pt x="91" y="179"/>
                  </a:lnTo>
                  <a:lnTo>
                    <a:pt x="95" y="179"/>
                  </a:lnTo>
                  <a:lnTo>
                    <a:pt x="99" y="179"/>
                  </a:lnTo>
                  <a:lnTo>
                    <a:pt x="102" y="176"/>
                  </a:lnTo>
                  <a:lnTo>
                    <a:pt x="106" y="172"/>
                  </a:lnTo>
                  <a:lnTo>
                    <a:pt x="110" y="168"/>
                  </a:lnTo>
                  <a:lnTo>
                    <a:pt x="114" y="165"/>
                  </a:lnTo>
                  <a:lnTo>
                    <a:pt x="117" y="166"/>
                  </a:lnTo>
                  <a:lnTo>
                    <a:pt x="119" y="168"/>
                  </a:lnTo>
                  <a:lnTo>
                    <a:pt x="120" y="171"/>
                  </a:lnTo>
                  <a:lnTo>
                    <a:pt x="121" y="174"/>
                  </a:lnTo>
                  <a:lnTo>
                    <a:pt x="126" y="172"/>
                  </a:lnTo>
                  <a:lnTo>
                    <a:pt x="132" y="170"/>
                  </a:lnTo>
                  <a:lnTo>
                    <a:pt x="138" y="169"/>
                  </a:lnTo>
                  <a:lnTo>
                    <a:pt x="143" y="168"/>
                  </a:lnTo>
                  <a:lnTo>
                    <a:pt x="149" y="169"/>
                  </a:lnTo>
                  <a:lnTo>
                    <a:pt x="155" y="170"/>
                  </a:lnTo>
                  <a:lnTo>
                    <a:pt x="160" y="172"/>
                  </a:lnTo>
                  <a:lnTo>
                    <a:pt x="167" y="176"/>
                  </a:lnTo>
                  <a:lnTo>
                    <a:pt x="185" y="168"/>
                  </a:lnTo>
                  <a:lnTo>
                    <a:pt x="190" y="163"/>
                  </a:lnTo>
                  <a:lnTo>
                    <a:pt x="197" y="158"/>
                  </a:lnTo>
                  <a:lnTo>
                    <a:pt x="202" y="153"/>
                  </a:lnTo>
                  <a:lnTo>
                    <a:pt x="208" y="147"/>
                  </a:lnTo>
                  <a:lnTo>
                    <a:pt x="214" y="142"/>
                  </a:lnTo>
                  <a:lnTo>
                    <a:pt x="221" y="138"/>
                  </a:lnTo>
                  <a:lnTo>
                    <a:pt x="228" y="136"/>
                  </a:lnTo>
                  <a:lnTo>
                    <a:pt x="238" y="136"/>
                  </a:lnTo>
                  <a:lnTo>
                    <a:pt x="243" y="139"/>
                  </a:lnTo>
                  <a:lnTo>
                    <a:pt x="247" y="142"/>
                  </a:lnTo>
                  <a:lnTo>
                    <a:pt x="251" y="145"/>
                  </a:lnTo>
                  <a:lnTo>
                    <a:pt x="254" y="151"/>
                  </a:lnTo>
                  <a:lnTo>
                    <a:pt x="261" y="158"/>
                  </a:lnTo>
                  <a:lnTo>
                    <a:pt x="270" y="166"/>
                  </a:lnTo>
                  <a:lnTo>
                    <a:pt x="277" y="176"/>
                  </a:lnTo>
                  <a:lnTo>
                    <a:pt x="279" y="190"/>
                  </a:lnTo>
                  <a:lnTo>
                    <a:pt x="278" y="192"/>
                  </a:lnTo>
                  <a:lnTo>
                    <a:pt x="278" y="194"/>
                  </a:lnTo>
                  <a:lnTo>
                    <a:pt x="277" y="195"/>
                  </a:lnTo>
                  <a:lnTo>
                    <a:pt x="277" y="196"/>
                  </a:lnTo>
                  <a:lnTo>
                    <a:pt x="278" y="20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88" name="Freeform 28"/>
            <p:cNvSpPr>
              <a:spLocks/>
            </p:cNvSpPr>
            <p:nvPr/>
          </p:nvSpPr>
          <p:spPr bwMode="auto">
            <a:xfrm>
              <a:off x="4542" y="2476"/>
              <a:ext cx="236" cy="106"/>
            </a:xfrm>
            <a:custGeom>
              <a:avLst/>
              <a:gdLst>
                <a:gd name="T0" fmla="*/ 32 w 236"/>
                <a:gd name="T1" fmla="*/ 99 h 106"/>
                <a:gd name="T2" fmla="*/ 49 w 236"/>
                <a:gd name="T3" fmla="*/ 91 h 106"/>
                <a:gd name="T4" fmla="*/ 68 w 236"/>
                <a:gd name="T5" fmla="*/ 84 h 106"/>
                <a:gd name="T6" fmla="*/ 88 w 236"/>
                <a:gd name="T7" fmla="*/ 78 h 106"/>
                <a:gd name="T8" fmla="*/ 111 w 236"/>
                <a:gd name="T9" fmla="*/ 70 h 106"/>
                <a:gd name="T10" fmla="*/ 134 w 236"/>
                <a:gd name="T11" fmla="*/ 58 h 106"/>
                <a:gd name="T12" fmla="*/ 154 w 236"/>
                <a:gd name="T13" fmla="*/ 46 h 106"/>
                <a:gd name="T14" fmla="*/ 178 w 236"/>
                <a:gd name="T15" fmla="*/ 37 h 106"/>
                <a:gd name="T16" fmla="*/ 198 w 236"/>
                <a:gd name="T17" fmla="*/ 34 h 106"/>
                <a:gd name="T18" fmla="*/ 209 w 236"/>
                <a:gd name="T19" fmla="*/ 29 h 106"/>
                <a:gd name="T20" fmla="*/ 220 w 236"/>
                <a:gd name="T21" fmla="*/ 23 h 106"/>
                <a:gd name="T22" fmla="*/ 230 w 236"/>
                <a:gd name="T23" fmla="*/ 17 h 106"/>
                <a:gd name="T24" fmla="*/ 236 w 236"/>
                <a:gd name="T25" fmla="*/ 14 h 106"/>
                <a:gd name="T26" fmla="*/ 236 w 236"/>
                <a:gd name="T27" fmla="*/ 12 h 106"/>
                <a:gd name="T28" fmla="*/ 231 w 236"/>
                <a:gd name="T29" fmla="*/ 9 h 106"/>
                <a:gd name="T30" fmla="*/ 222 w 236"/>
                <a:gd name="T31" fmla="*/ 8 h 106"/>
                <a:gd name="T32" fmla="*/ 212 w 236"/>
                <a:gd name="T33" fmla="*/ 8 h 106"/>
                <a:gd name="T34" fmla="*/ 201 w 236"/>
                <a:gd name="T35" fmla="*/ 4 h 106"/>
                <a:gd name="T36" fmla="*/ 189 w 236"/>
                <a:gd name="T37" fmla="*/ 0 h 106"/>
                <a:gd name="T38" fmla="*/ 178 w 236"/>
                <a:gd name="T39" fmla="*/ 0 h 106"/>
                <a:gd name="T40" fmla="*/ 167 w 236"/>
                <a:gd name="T41" fmla="*/ 12 h 106"/>
                <a:gd name="T42" fmla="*/ 157 w 236"/>
                <a:gd name="T43" fmla="*/ 19 h 106"/>
                <a:gd name="T44" fmla="*/ 145 w 236"/>
                <a:gd name="T45" fmla="*/ 20 h 106"/>
                <a:gd name="T46" fmla="*/ 136 w 236"/>
                <a:gd name="T47" fmla="*/ 17 h 106"/>
                <a:gd name="T48" fmla="*/ 127 w 236"/>
                <a:gd name="T49" fmla="*/ 14 h 106"/>
                <a:gd name="T50" fmla="*/ 92 w 236"/>
                <a:gd name="T51" fmla="*/ 13 h 106"/>
                <a:gd name="T52" fmla="*/ 90 w 236"/>
                <a:gd name="T53" fmla="*/ 11 h 106"/>
                <a:gd name="T54" fmla="*/ 87 w 236"/>
                <a:gd name="T55" fmla="*/ 8 h 106"/>
                <a:gd name="T56" fmla="*/ 77 w 236"/>
                <a:gd name="T57" fmla="*/ 3 h 106"/>
                <a:gd name="T58" fmla="*/ 65 w 236"/>
                <a:gd name="T59" fmla="*/ 8 h 106"/>
                <a:gd name="T60" fmla="*/ 51 w 236"/>
                <a:gd name="T61" fmla="*/ 17 h 106"/>
                <a:gd name="T62" fmla="*/ 41 w 236"/>
                <a:gd name="T63" fmla="*/ 26 h 106"/>
                <a:gd name="T64" fmla="*/ 10 w 236"/>
                <a:gd name="T65" fmla="*/ 43 h 106"/>
                <a:gd name="T66" fmla="*/ 2 w 236"/>
                <a:gd name="T67" fmla="*/ 59 h 106"/>
                <a:gd name="T68" fmla="*/ 4 w 236"/>
                <a:gd name="T69" fmla="*/ 80 h 106"/>
                <a:gd name="T70" fmla="*/ 15 w 236"/>
                <a:gd name="T71" fmla="*/ 98 h 106"/>
                <a:gd name="T72" fmla="*/ 24 w 236"/>
                <a:gd name="T7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106">
                  <a:moveTo>
                    <a:pt x="24" y="106"/>
                  </a:moveTo>
                  <a:lnTo>
                    <a:pt x="32" y="99"/>
                  </a:lnTo>
                  <a:lnTo>
                    <a:pt x="40" y="95"/>
                  </a:lnTo>
                  <a:lnTo>
                    <a:pt x="49" y="91"/>
                  </a:lnTo>
                  <a:lnTo>
                    <a:pt x="58" y="87"/>
                  </a:lnTo>
                  <a:lnTo>
                    <a:pt x="68" y="84"/>
                  </a:lnTo>
                  <a:lnTo>
                    <a:pt x="78" y="81"/>
                  </a:lnTo>
                  <a:lnTo>
                    <a:pt x="88" y="78"/>
                  </a:lnTo>
                  <a:lnTo>
                    <a:pt x="97" y="74"/>
                  </a:lnTo>
                  <a:lnTo>
                    <a:pt x="111" y="70"/>
                  </a:lnTo>
                  <a:lnTo>
                    <a:pt x="122" y="65"/>
                  </a:lnTo>
                  <a:lnTo>
                    <a:pt x="134" y="58"/>
                  </a:lnTo>
                  <a:lnTo>
                    <a:pt x="144" y="52"/>
                  </a:lnTo>
                  <a:lnTo>
                    <a:pt x="154" y="46"/>
                  </a:lnTo>
                  <a:lnTo>
                    <a:pt x="165" y="41"/>
                  </a:lnTo>
                  <a:lnTo>
                    <a:pt x="178" y="37"/>
                  </a:lnTo>
                  <a:lnTo>
                    <a:pt x="192" y="37"/>
                  </a:lnTo>
                  <a:lnTo>
                    <a:pt x="198" y="34"/>
                  </a:lnTo>
                  <a:lnTo>
                    <a:pt x="204" y="31"/>
                  </a:lnTo>
                  <a:lnTo>
                    <a:pt x="209" y="29"/>
                  </a:lnTo>
                  <a:lnTo>
                    <a:pt x="215" y="26"/>
                  </a:lnTo>
                  <a:lnTo>
                    <a:pt x="220" y="23"/>
                  </a:lnTo>
                  <a:lnTo>
                    <a:pt x="225" y="20"/>
                  </a:lnTo>
                  <a:lnTo>
                    <a:pt x="230" y="17"/>
                  </a:lnTo>
                  <a:lnTo>
                    <a:pt x="236" y="14"/>
                  </a:lnTo>
                  <a:lnTo>
                    <a:pt x="236" y="14"/>
                  </a:lnTo>
                  <a:lnTo>
                    <a:pt x="236" y="13"/>
                  </a:lnTo>
                  <a:lnTo>
                    <a:pt x="236" y="12"/>
                  </a:lnTo>
                  <a:lnTo>
                    <a:pt x="236" y="11"/>
                  </a:lnTo>
                  <a:lnTo>
                    <a:pt x="231" y="9"/>
                  </a:lnTo>
                  <a:lnTo>
                    <a:pt x="226" y="8"/>
                  </a:lnTo>
                  <a:lnTo>
                    <a:pt x="222" y="8"/>
                  </a:lnTo>
                  <a:lnTo>
                    <a:pt x="217" y="9"/>
                  </a:lnTo>
                  <a:lnTo>
                    <a:pt x="212" y="8"/>
                  </a:lnTo>
                  <a:lnTo>
                    <a:pt x="207" y="6"/>
                  </a:lnTo>
                  <a:lnTo>
                    <a:pt x="201" y="4"/>
                  </a:lnTo>
                  <a:lnTo>
                    <a:pt x="195" y="2"/>
                  </a:lnTo>
                  <a:lnTo>
                    <a:pt x="189" y="0"/>
                  </a:lnTo>
                  <a:lnTo>
                    <a:pt x="183" y="0"/>
                  </a:lnTo>
                  <a:lnTo>
                    <a:pt x="178" y="0"/>
                  </a:lnTo>
                  <a:lnTo>
                    <a:pt x="172" y="1"/>
                  </a:lnTo>
                  <a:lnTo>
                    <a:pt x="167" y="12"/>
                  </a:lnTo>
                  <a:lnTo>
                    <a:pt x="163" y="16"/>
                  </a:lnTo>
                  <a:lnTo>
                    <a:pt x="157" y="19"/>
                  </a:lnTo>
                  <a:lnTo>
                    <a:pt x="151" y="20"/>
                  </a:lnTo>
                  <a:lnTo>
                    <a:pt x="145" y="20"/>
                  </a:lnTo>
                  <a:lnTo>
                    <a:pt x="141" y="18"/>
                  </a:lnTo>
                  <a:lnTo>
                    <a:pt x="136" y="17"/>
                  </a:lnTo>
                  <a:lnTo>
                    <a:pt x="131" y="16"/>
                  </a:lnTo>
                  <a:lnTo>
                    <a:pt x="127" y="14"/>
                  </a:lnTo>
                  <a:lnTo>
                    <a:pt x="108" y="20"/>
                  </a:lnTo>
                  <a:lnTo>
                    <a:pt x="92" y="13"/>
                  </a:lnTo>
                  <a:lnTo>
                    <a:pt x="91" y="12"/>
                  </a:lnTo>
                  <a:lnTo>
                    <a:pt x="90" y="11"/>
                  </a:lnTo>
                  <a:lnTo>
                    <a:pt x="88" y="9"/>
                  </a:lnTo>
                  <a:lnTo>
                    <a:pt x="87" y="8"/>
                  </a:lnTo>
                  <a:lnTo>
                    <a:pt x="83" y="4"/>
                  </a:lnTo>
                  <a:lnTo>
                    <a:pt x="77" y="3"/>
                  </a:lnTo>
                  <a:lnTo>
                    <a:pt x="70" y="4"/>
                  </a:lnTo>
                  <a:lnTo>
                    <a:pt x="65" y="8"/>
                  </a:lnTo>
                  <a:lnTo>
                    <a:pt x="57" y="13"/>
                  </a:lnTo>
                  <a:lnTo>
                    <a:pt x="51" y="17"/>
                  </a:lnTo>
                  <a:lnTo>
                    <a:pt x="46" y="21"/>
                  </a:lnTo>
                  <a:lnTo>
                    <a:pt x="41" y="26"/>
                  </a:lnTo>
                  <a:lnTo>
                    <a:pt x="16" y="37"/>
                  </a:lnTo>
                  <a:lnTo>
                    <a:pt x="10" y="43"/>
                  </a:lnTo>
                  <a:lnTo>
                    <a:pt x="6" y="50"/>
                  </a:lnTo>
                  <a:lnTo>
                    <a:pt x="2" y="59"/>
                  </a:lnTo>
                  <a:lnTo>
                    <a:pt x="0" y="68"/>
                  </a:lnTo>
                  <a:lnTo>
                    <a:pt x="4" y="80"/>
                  </a:lnTo>
                  <a:lnTo>
                    <a:pt x="9" y="89"/>
                  </a:lnTo>
                  <a:lnTo>
                    <a:pt x="15" y="98"/>
                  </a:lnTo>
                  <a:lnTo>
                    <a:pt x="23" y="106"/>
                  </a:lnTo>
                  <a:lnTo>
                    <a:pt x="24" y="10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89" name="Freeform 29"/>
            <p:cNvSpPr>
              <a:spLocks/>
            </p:cNvSpPr>
            <p:nvPr/>
          </p:nvSpPr>
          <p:spPr bwMode="auto">
            <a:xfrm>
              <a:off x="4422" y="2401"/>
              <a:ext cx="186" cy="128"/>
            </a:xfrm>
            <a:custGeom>
              <a:avLst/>
              <a:gdLst>
                <a:gd name="T0" fmla="*/ 103 w 186"/>
                <a:gd name="T1" fmla="*/ 128 h 128"/>
                <a:gd name="T2" fmla="*/ 109 w 186"/>
                <a:gd name="T3" fmla="*/ 114 h 128"/>
                <a:gd name="T4" fmla="*/ 117 w 186"/>
                <a:gd name="T5" fmla="*/ 100 h 128"/>
                <a:gd name="T6" fmla="*/ 126 w 186"/>
                <a:gd name="T7" fmla="*/ 87 h 128"/>
                <a:gd name="T8" fmla="*/ 136 w 186"/>
                <a:gd name="T9" fmla="*/ 74 h 128"/>
                <a:gd name="T10" fmla="*/ 146 w 186"/>
                <a:gd name="T11" fmla="*/ 63 h 128"/>
                <a:gd name="T12" fmla="*/ 159 w 186"/>
                <a:gd name="T13" fmla="*/ 53 h 128"/>
                <a:gd name="T14" fmla="*/ 171 w 186"/>
                <a:gd name="T15" fmla="*/ 42 h 128"/>
                <a:gd name="T16" fmla="*/ 185 w 186"/>
                <a:gd name="T17" fmla="*/ 32 h 128"/>
                <a:gd name="T18" fmla="*/ 186 w 186"/>
                <a:gd name="T19" fmla="*/ 29 h 128"/>
                <a:gd name="T20" fmla="*/ 185 w 186"/>
                <a:gd name="T21" fmla="*/ 26 h 128"/>
                <a:gd name="T22" fmla="*/ 183 w 186"/>
                <a:gd name="T23" fmla="*/ 23 h 128"/>
                <a:gd name="T24" fmla="*/ 182 w 186"/>
                <a:gd name="T25" fmla="*/ 20 h 128"/>
                <a:gd name="T26" fmla="*/ 178 w 186"/>
                <a:gd name="T27" fmla="*/ 18 h 128"/>
                <a:gd name="T28" fmla="*/ 174 w 186"/>
                <a:gd name="T29" fmla="*/ 18 h 128"/>
                <a:gd name="T30" fmla="*/ 169 w 186"/>
                <a:gd name="T31" fmla="*/ 20 h 128"/>
                <a:gd name="T32" fmla="*/ 166 w 186"/>
                <a:gd name="T33" fmla="*/ 22 h 128"/>
                <a:gd name="T34" fmla="*/ 138 w 186"/>
                <a:gd name="T35" fmla="*/ 0 h 128"/>
                <a:gd name="T36" fmla="*/ 133 w 186"/>
                <a:gd name="T37" fmla="*/ 4 h 128"/>
                <a:gd name="T38" fmla="*/ 127 w 186"/>
                <a:gd name="T39" fmla="*/ 6 h 128"/>
                <a:gd name="T40" fmla="*/ 122 w 186"/>
                <a:gd name="T41" fmla="*/ 7 h 128"/>
                <a:gd name="T42" fmla="*/ 115 w 186"/>
                <a:gd name="T43" fmla="*/ 6 h 128"/>
                <a:gd name="T44" fmla="*/ 110 w 186"/>
                <a:gd name="T45" fmla="*/ 5 h 128"/>
                <a:gd name="T46" fmla="*/ 104 w 186"/>
                <a:gd name="T47" fmla="*/ 4 h 128"/>
                <a:gd name="T48" fmla="*/ 98 w 186"/>
                <a:gd name="T49" fmla="*/ 2 h 128"/>
                <a:gd name="T50" fmla="*/ 92 w 186"/>
                <a:gd name="T51" fmla="*/ 0 h 128"/>
                <a:gd name="T52" fmla="*/ 72 w 186"/>
                <a:gd name="T53" fmla="*/ 10 h 128"/>
                <a:gd name="T54" fmla="*/ 71 w 186"/>
                <a:gd name="T55" fmla="*/ 11 h 128"/>
                <a:gd name="T56" fmla="*/ 70 w 186"/>
                <a:gd name="T57" fmla="*/ 14 h 128"/>
                <a:gd name="T58" fmla="*/ 69 w 186"/>
                <a:gd name="T59" fmla="*/ 15 h 128"/>
                <a:gd name="T60" fmla="*/ 69 w 186"/>
                <a:gd name="T61" fmla="*/ 18 h 128"/>
                <a:gd name="T62" fmla="*/ 66 w 186"/>
                <a:gd name="T63" fmla="*/ 21 h 128"/>
                <a:gd name="T64" fmla="*/ 62 w 186"/>
                <a:gd name="T65" fmla="*/ 24 h 128"/>
                <a:gd name="T66" fmla="*/ 59 w 186"/>
                <a:gd name="T67" fmla="*/ 27 h 128"/>
                <a:gd name="T68" fmla="*/ 55 w 186"/>
                <a:gd name="T69" fmla="*/ 30 h 128"/>
                <a:gd name="T70" fmla="*/ 50 w 186"/>
                <a:gd name="T71" fmla="*/ 32 h 128"/>
                <a:gd name="T72" fmla="*/ 45 w 186"/>
                <a:gd name="T73" fmla="*/ 34 h 128"/>
                <a:gd name="T74" fmla="*/ 40 w 186"/>
                <a:gd name="T75" fmla="*/ 35 h 128"/>
                <a:gd name="T76" fmla="*/ 35 w 186"/>
                <a:gd name="T77" fmla="*/ 36 h 128"/>
                <a:gd name="T78" fmla="*/ 0 w 186"/>
                <a:gd name="T79" fmla="*/ 63 h 128"/>
                <a:gd name="T80" fmla="*/ 4 w 186"/>
                <a:gd name="T81" fmla="*/ 65 h 128"/>
                <a:gd name="T82" fmla="*/ 10 w 186"/>
                <a:gd name="T83" fmla="*/ 65 h 128"/>
                <a:gd name="T84" fmla="*/ 17 w 186"/>
                <a:gd name="T85" fmla="*/ 67 h 128"/>
                <a:gd name="T86" fmla="*/ 21 w 186"/>
                <a:gd name="T87" fmla="*/ 71 h 128"/>
                <a:gd name="T88" fmla="*/ 23 w 186"/>
                <a:gd name="T89" fmla="*/ 73 h 128"/>
                <a:gd name="T90" fmla="*/ 24 w 186"/>
                <a:gd name="T91" fmla="*/ 75 h 128"/>
                <a:gd name="T92" fmla="*/ 24 w 186"/>
                <a:gd name="T93" fmla="*/ 77 h 128"/>
                <a:gd name="T94" fmla="*/ 26 w 186"/>
                <a:gd name="T95" fmla="*/ 78 h 128"/>
                <a:gd name="T96" fmla="*/ 32 w 186"/>
                <a:gd name="T97" fmla="*/ 76 h 128"/>
                <a:gd name="T98" fmla="*/ 37 w 186"/>
                <a:gd name="T99" fmla="*/ 73 h 128"/>
                <a:gd name="T100" fmla="*/ 43 w 186"/>
                <a:gd name="T101" fmla="*/ 70 h 128"/>
                <a:gd name="T102" fmla="*/ 51 w 186"/>
                <a:gd name="T103" fmla="*/ 70 h 128"/>
                <a:gd name="T104" fmla="*/ 59 w 186"/>
                <a:gd name="T105" fmla="*/ 76 h 128"/>
                <a:gd name="T106" fmla="*/ 66 w 186"/>
                <a:gd name="T107" fmla="*/ 85 h 128"/>
                <a:gd name="T108" fmla="*/ 72 w 186"/>
                <a:gd name="T109" fmla="*/ 92 h 128"/>
                <a:gd name="T110" fmla="*/ 78 w 186"/>
                <a:gd name="T111" fmla="*/ 100 h 128"/>
                <a:gd name="T112" fmla="*/ 84 w 186"/>
                <a:gd name="T113" fmla="*/ 107 h 128"/>
                <a:gd name="T114" fmla="*/ 90 w 186"/>
                <a:gd name="T115" fmla="*/ 116 h 128"/>
                <a:gd name="T116" fmla="*/ 96 w 186"/>
                <a:gd name="T117" fmla="*/ 122 h 128"/>
                <a:gd name="T118" fmla="*/ 103 w 186"/>
                <a:gd name="T119" fmla="*/ 128 h 128"/>
                <a:gd name="T120" fmla="*/ 103 w 186"/>
                <a:gd name="T12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128">
                  <a:moveTo>
                    <a:pt x="103" y="128"/>
                  </a:moveTo>
                  <a:lnTo>
                    <a:pt x="109" y="114"/>
                  </a:lnTo>
                  <a:lnTo>
                    <a:pt x="117" y="100"/>
                  </a:lnTo>
                  <a:lnTo>
                    <a:pt x="126" y="87"/>
                  </a:lnTo>
                  <a:lnTo>
                    <a:pt x="136" y="74"/>
                  </a:lnTo>
                  <a:lnTo>
                    <a:pt x="146" y="63"/>
                  </a:lnTo>
                  <a:lnTo>
                    <a:pt x="159" y="53"/>
                  </a:lnTo>
                  <a:lnTo>
                    <a:pt x="171" y="42"/>
                  </a:lnTo>
                  <a:lnTo>
                    <a:pt x="185" y="32"/>
                  </a:lnTo>
                  <a:lnTo>
                    <a:pt x="186" y="29"/>
                  </a:lnTo>
                  <a:lnTo>
                    <a:pt x="185" y="26"/>
                  </a:lnTo>
                  <a:lnTo>
                    <a:pt x="183" y="23"/>
                  </a:lnTo>
                  <a:lnTo>
                    <a:pt x="182" y="20"/>
                  </a:lnTo>
                  <a:lnTo>
                    <a:pt x="178" y="18"/>
                  </a:lnTo>
                  <a:lnTo>
                    <a:pt x="174" y="18"/>
                  </a:lnTo>
                  <a:lnTo>
                    <a:pt x="169" y="20"/>
                  </a:lnTo>
                  <a:lnTo>
                    <a:pt x="166" y="22"/>
                  </a:lnTo>
                  <a:lnTo>
                    <a:pt x="138" y="0"/>
                  </a:lnTo>
                  <a:lnTo>
                    <a:pt x="133" y="4"/>
                  </a:lnTo>
                  <a:lnTo>
                    <a:pt x="127" y="6"/>
                  </a:lnTo>
                  <a:lnTo>
                    <a:pt x="122" y="7"/>
                  </a:lnTo>
                  <a:lnTo>
                    <a:pt x="115" y="6"/>
                  </a:lnTo>
                  <a:lnTo>
                    <a:pt x="110" y="5"/>
                  </a:lnTo>
                  <a:lnTo>
                    <a:pt x="104" y="4"/>
                  </a:lnTo>
                  <a:lnTo>
                    <a:pt x="98" y="2"/>
                  </a:lnTo>
                  <a:lnTo>
                    <a:pt x="92" y="0"/>
                  </a:lnTo>
                  <a:lnTo>
                    <a:pt x="72" y="10"/>
                  </a:lnTo>
                  <a:lnTo>
                    <a:pt x="71" y="11"/>
                  </a:lnTo>
                  <a:lnTo>
                    <a:pt x="70" y="14"/>
                  </a:lnTo>
                  <a:lnTo>
                    <a:pt x="69" y="15"/>
                  </a:lnTo>
                  <a:lnTo>
                    <a:pt x="69" y="18"/>
                  </a:lnTo>
                  <a:lnTo>
                    <a:pt x="66" y="21"/>
                  </a:lnTo>
                  <a:lnTo>
                    <a:pt x="62" y="24"/>
                  </a:lnTo>
                  <a:lnTo>
                    <a:pt x="59" y="27"/>
                  </a:lnTo>
                  <a:lnTo>
                    <a:pt x="55" y="30"/>
                  </a:lnTo>
                  <a:lnTo>
                    <a:pt x="50" y="32"/>
                  </a:lnTo>
                  <a:lnTo>
                    <a:pt x="45" y="34"/>
                  </a:lnTo>
                  <a:lnTo>
                    <a:pt x="40" y="35"/>
                  </a:lnTo>
                  <a:lnTo>
                    <a:pt x="35" y="36"/>
                  </a:lnTo>
                  <a:lnTo>
                    <a:pt x="0" y="63"/>
                  </a:lnTo>
                  <a:lnTo>
                    <a:pt x="4" y="65"/>
                  </a:lnTo>
                  <a:lnTo>
                    <a:pt x="10" y="65"/>
                  </a:lnTo>
                  <a:lnTo>
                    <a:pt x="17" y="67"/>
                  </a:lnTo>
                  <a:lnTo>
                    <a:pt x="21" y="71"/>
                  </a:lnTo>
                  <a:lnTo>
                    <a:pt x="23" y="73"/>
                  </a:lnTo>
                  <a:lnTo>
                    <a:pt x="24" y="75"/>
                  </a:lnTo>
                  <a:lnTo>
                    <a:pt x="24" y="77"/>
                  </a:lnTo>
                  <a:lnTo>
                    <a:pt x="26" y="78"/>
                  </a:lnTo>
                  <a:lnTo>
                    <a:pt x="32" y="76"/>
                  </a:lnTo>
                  <a:lnTo>
                    <a:pt x="37" y="73"/>
                  </a:lnTo>
                  <a:lnTo>
                    <a:pt x="43" y="70"/>
                  </a:lnTo>
                  <a:lnTo>
                    <a:pt x="51" y="70"/>
                  </a:lnTo>
                  <a:lnTo>
                    <a:pt x="59" y="76"/>
                  </a:lnTo>
                  <a:lnTo>
                    <a:pt x="66" y="85"/>
                  </a:lnTo>
                  <a:lnTo>
                    <a:pt x="72" y="92"/>
                  </a:lnTo>
                  <a:lnTo>
                    <a:pt x="78" y="100"/>
                  </a:lnTo>
                  <a:lnTo>
                    <a:pt x="84" y="107"/>
                  </a:lnTo>
                  <a:lnTo>
                    <a:pt x="90" y="116"/>
                  </a:lnTo>
                  <a:lnTo>
                    <a:pt x="96" y="122"/>
                  </a:lnTo>
                  <a:lnTo>
                    <a:pt x="103" y="128"/>
                  </a:lnTo>
                  <a:lnTo>
                    <a:pt x="103" y="128"/>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90" name="Freeform 30"/>
            <p:cNvSpPr>
              <a:spLocks/>
            </p:cNvSpPr>
            <p:nvPr/>
          </p:nvSpPr>
          <p:spPr bwMode="auto">
            <a:xfrm>
              <a:off x="4558" y="2291"/>
              <a:ext cx="308" cy="206"/>
            </a:xfrm>
            <a:custGeom>
              <a:avLst/>
              <a:gdLst>
                <a:gd name="T0" fmla="*/ 17 w 308"/>
                <a:gd name="T1" fmla="*/ 199 h 206"/>
                <a:gd name="T2" fmla="*/ 28 w 308"/>
                <a:gd name="T3" fmla="*/ 191 h 206"/>
                <a:gd name="T4" fmla="*/ 40 w 308"/>
                <a:gd name="T5" fmla="*/ 181 h 206"/>
                <a:gd name="T6" fmla="*/ 55 w 308"/>
                <a:gd name="T7" fmla="*/ 175 h 206"/>
                <a:gd name="T8" fmla="*/ 70 w 308"/>
                <a:gd name="T9" fmla="*/ 177 h 206"/>
                <a:gd name="T10" fmla="*/ 81 w 308"/>
                <a:gd name="T11" fmla="*/ 182 h 206"/>
                <a:gd name="T12" fmla="*/ 90 w 308"/>
                <a:gd name="T13" fmla="*/ 188 h 206"/>
                <a:gd name="T14" fmla="*/ 98 w 308"/>
                <a:gd name="T15" fmla="*/ 186 h 206"/>
                <a:gd name="T16" fmla="*/ 107 w 308"/>
                <a:gd name="T17" fmla="*/ 185 h 206"/>
                <a:gd name="T18" fmla="*/ 117 w 308"/>
                <a:gd name="T19" fmla="*/ 185 h 206"/>
                <a:gd name="T20" fmla="*/ 125 w 308"/>
                <a:gd name="T21" fmla="*/ 189 h 206"/>
                <a:gd name="T22" fmla="*/ 132 w 308"/>
                <a:gd name="T23" fmla="*/ 189 h 206"/>
                <a:gd name="T24" fmla="*/ 138 w 308"/>
                <a:gd name="T25" fmla="*/ 189 h 206"/>
                <a:gd name="T26" fmla="*/ 154 w 308"/>
                <a:gd name="T27" fmla="*/ 173 h 206"/>
                <a:gd name="T28" fmla="*/ 176 w 308"/>
                <a:gd name="T29" fmla="*/ 172 h 206"/>
                <a:gd name="T30" fmla="*/ 201 w 308"/>
                <a:gd name="T31" fmla="*/ 177 h 206"/>
                <a:gd name="T32" fmla="*/ 225 w 308"/>
                <a:gd name="T33" fmla="*/ 183 h 206"/>
                <a:gd name="T34" fmla="*/ 238 w 308"/>
                <a:gd name="T35" fmla="*/ 185 h 206"/>
                <a:gd name="T36" fmla="*/ 241 w 308"/>
                <a:gd name="T37" fmla="*/ 184 h 206"/>
                <a:gd name="T38" fmla="*/ 247 w 308"/>
                <a:gd name="T39" fmla="*/ 187 h 206"/>
                <a:gd name="T40" fmla="*/ 258 w 308"/>
                <a:gd name="T41" fmla="*/ 188 h 206"/>
                <a:gd name="T42" fmla="*/ 268 w 308"/>
                <a:gd name="T43" fmla="*/ 186 h 206"/>
                <a:gd name="T44" fmla="*/ 278 w 308"/>
                <a:gd name="T45" fmla="*/ 184 h 206"/>
                <a:gd name="T46" fmla="*/ 287 w 308"/>
                <a:gd name="T47" fmla="*/ 187 h 206"/>
                <a:gd name="T48" fmla="*/ 296 w 308"/>
                <a:gd name="T49" fmla="*/ 191 h 206"/>
                <a:gd name="T50" fmla="*/ 307 w 308"/>
                <a:gd name="T51" fmla="*/ 159 h 206"/>
                <a:gd name="T52" fmla="*/ 307 w 308"/>
                <a:gd name="T53" fmla="*/ 106 h 206"/>
                <a:gd name="T54" fmla="*/ 290 w 308"/>
                <a:gd name="T55" fmla="*/ 57 h 206"/>
                <a:gd name="T56" fmla="*/ 277 w 308"/>
                <a:gd name="T57" fmla="*/ 42 h 206"/>
                <a:gd name="T58" fmla="*/ 270 w 308"/>
                <a:gd name="T59" fmla="*/ 26 h 206"/>
                <a:gd name="T60" fmla="*/ 217 w 308"/>
                <a:gd name="T61" fmla="*/ 0 h 206"/>
                <a:gd name="T62" fmla="*/ 178 w 308"/>
                <a:gd name="T63" fmla="*/ 13 h 206"/>
                <a:gd name="T64" fmla="*/ 173 w 308"/>
                <a:gd name="T65" fmla="*/ 20 h 206"/>
                <a:gd name="T66" fmla="*/ 177 w 308"/>
                <a:gd name="T67" fmla="*/ 29 h 206"/>
                <a:gd name="T68" fmla="*/ 185 w 308"/>
                <a:gd name="T69" fmla="*/ 40 h 206"/>
                <a:gd name="T70" fmla="*/ 180 w 308"/>
                <a:gd name="T71" fmla="*/ 55 h 206"/>
                <a:gd name="T72" fmla="*/ 169 w 308"/>
                <a:gd name="T73" fmla="*/ 66 h 206"/>
                <a:gd name="T74" fmla="*/ 162 w 308"/>
                <a:gd name="T75" fmla="*/ 70 h 206"/>
                <a:gd name="T76" fmla="*/ 158 w 308"/>
                <a:gd name="T77" fmla="*/ 75 h 206"/>
                <a:gd name="T78" fmla="*/ 128 w 308"/>
                <a:gd name="T79" fmla="*/ 94 h 206"/>
                <a:gd name="T80" fmla="*/ 109 w 308"/>
                <a:gd name="T81" fmla="*/ 110 h 206"/>
                <a:gd name="T82" fmla="*/ 96 w 308"/>
                <a:gd name="T83" fmla="*/ 119 h 206"/>
                <a:gd name="T84" fmla="*/ 83 w 308"/>
                <a:gd name="T85" fmla="*/ 131 h 206"/>
                <a:gd name="T86" fmla="*/ 71 w 308"/>
                <a:gd name="T87" fmla="*/ 143 h 206"/>
                <a:gd name="T88" fmla="*/ 58 w 308"/>
                <a:gd name="T89" fmla="*/ 149 h 206"/>
                <a:gd name="T90" fmla="*/ 42 w 308"/>
                <a:gd name="T91" fmla="*/ 162 h 206"/>
                <a:gd name="T92" fmla="*/ 26 w 308"/>
                <a:gd name="T93" fmla="*/ 174 h 206"/>
                <a:gd name="T94" fmla="*/ 11 w 308"/>
                <a:gd name="T95" fmla="*/ 189 h 206"/>
                <a:gd name="T96" fmla="*/ 0 w 308"/>
                <a:gd name="T97"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06">
                  <a:moveTo>
                    <a:pt x="2" y="205"/>
                  </a:moveTo>
                  <a:lnTo>
                    <a:pt x="17" y="199"/>
                  </a:lnTo>
                  <a:lnTo>
                    <a:pt x="23" y="195"/>
                  </a:lnTo>
                  <a:lnTo>
                    <a:pt x="28" y="191"/>
                  </a:lnTo>
                  <a:lnTo>
                    <a:pt x="34" y="185"/>
                  </a:lnTo>
                  <a:lnTo>
                    <a:pt x="40" y="181"/>
                  </a:lnTo>
                  <a:lnTo>
                    <a:pt x="47" y="177"/>
                  </a:lnTo>
                  <a:lnTo>
                    <a:pt x="55" y="175"/>
                  </a:lnTo>
                  <a:lnTo>
                    <a:pt x="62" y="175"/>
                  </a:lnTo>
                  <a:lnTo>
                    <a:pt x="70" y="177"/>
                  </a:lnTo>
                  <a:lnTo>
                    <a:pt x="76" y="179"/>
                  </a:lnTo>
                  <a:lnTo>
                    <a:pt x="81" y="182"/>
                  </a:lnTo>
                  <a:lnTo>
                    <a:pt x="85" y="186"/>
                  </a:lnTo>
                  <a:lnTo>
                    <a:pt x="90" y="188"/>
                  </a:lnTo>
                  <a:lnTo>
                    <a:pt x="94" y="187"/>
                  </a:lnTo>
                  <a:lnTo>
                    <a:pt x="98" y="186"/>
                  </a:lnTo>
                  <a:lnTo>
                    <a:pt x="103" y="185"/>
                  </a:lnTo>
                  <a:lnTo>
                    <a:pt x="107" y="185"/>
                  </a:lnTo>
                  <a:lnTo>
                    <a:pt x="111" y="185"/>
                  </a:lnTo>
                  <a:lnTo>
                    <a:pt x="117" y="185"/>
                  </a:lnTo>
                  <a:lnTo>
                    <a:pt x="121" y="187"/>
                  </a:lnTo>
                  <a:lnTo>
                    <a:pt x="125" y="189"/>
                  </a:lnTo>
                  <a:lnTo>
                    <a:pt x="129" y="189"/>
                  </a:lnTo>
                  <a:lnTo>
                    <a:pt x="132" y="189"/>
                  </a:lnTo>
                  <a:lnTo>
                    <a:pt x="135" y="189"/>
                  </a:lnTo>
                  <a:lnTo>
                    <a:pt x="138" y="189"/>
                  </a:lnTo>
                  <a:lnTo>
                    <a:pt x="142" y="178"/>
                  </a:lnTo>
                  <a:lnTo>
                    <a:pt x="154" y="173"/>
                  </a:lnTo>
                  <a:lnTo>
                    <a:pt x="165" y="171"/>
                  </a:lnTo>
                  <a:lnTo>
                    <a:pt x="176" y="172"/>
                  </a:lnTo>
                  <a:lnTo>
                    <a:pt x="189" y="174"/>
                  </a:lnTo>
                  <a:lnTo>
                    <a:pt x="201" y="177"/>
                  </a:lnTo>
                  <a:lnTo>
                    <a:pt x="213" y="180"/>
                  </a:lnTo>
                  <a:lnTo>
                    <a:pt x="225" y="183"/>
                  </a:lnTo>
                  <a:lnTo>
                    <a:pt x="236" y="185"/>
                  </a:lnTo>
                  <a:lnTo>
                    <a:pt x="238" y="185"/>
                  </a:lnTo>
                  <a:lnTo>
                    <a:pt x="240" y="184"/>
                  </a:lnTo>
                  <a:lnTo>
                    <a:pt x="241" y="184"/>
                  </a:lnTo>
                  <a:lnTo>
                    <a:pt x="243" y="184"/>
                  </a:lnTo>
                  <a:lnTo>
                    <a:pt x="247" y="187"/>
                  </a:lnTo>
                  <a:lnTo>
                    <a:pt x="253" y="188"/>
                  </a:lnTo>
                  <a:lnTo>
                    <a:pt x="258" y="188"/>
                  </a:lnTo>
                  <a:lnTo>
                    <a:pt x="263" y="187"/>
                  </a:lnTo>
                  <a:lnTo>
                    <a:pt x="268" y="186"/>
                  </a:lnTo>
                  <a:lnTo>
                    <a:pt x="273" y="185"/>
                  </a:lnTo>
                  <a:lnTo>
                    <a:pt x="278" y="184"/>
                  </a:lnTo>
                  <a:lnTo>
                    <a:pt x="283" y="184"/>
                  </a:lnTo>
                  <a:lnTo>
                    <a:pt x="287" y="187"/>
                  </a:lnTo>
                  <a:lnTo>
                    <a:pt x="291" y="189"/>
                  </a:lnTo>
                  <a:lnTo>
                    <a:pt x="296" y="191"/>
                  </a:lnTo>
                  <a:lnTo>
                    <a:pt x="301" y="191"/>
                  </a:lnTo>
                  <a:lnTo>
                    <a:pt x="307" y="159"/>
                  </a:lnTo>
                  <a:lnTo>
                    <a:pt x="308" y="133"/>
                  </a:lnTo>
                  <a:lnTo>
                    <a:pt x="307" y="106"/>
                  </a:lnTo>
                  <a:lnTo>
                    <a:pt x="301" y="80"/>
                  </a:lnTo>
                  <a:lnTo>
                    <a:pt x="290" y="57"/>
                  </a:lnTo>
                  <a:lnTo>
                    <a:pt x="282" y="49"/>
                  </a:lnTo>
                  <a:lnTo>
                    <a:pt x="277" y="42"/>
                  </a:lnTo>
                  <a:lnTo>
                    <a:pt x="273" y="35"/>
                  </a:lnTo>
                  <a:lnTo>
                    <a:pt x="270" y="26"/>
                  </a:lnTo>
                  <a:lnTo>
                    <a:pt x="232" y="12"/>
                  </a:lnTo>
                  <a:lnTo>
                    <a:pt x="217" y="0"/>
                  </a:lnTo>
                  <a:lnTo>
                    <a:pt x="180" y="11"/>
                  </a:lnTo>
                  <a:lnTo>
                    <a:pt x="178" y="13"/>
                  </a:lnTo>
                  <a:lnTo>
                    <a:pt x="175" y="16"/>
                  </a:lnTo>
                  <a:lnTo>
                    <a:pt x="173" y="20"/>
                  </a:lnTo>
                  <a:lnTo>
                    <a:pt x="172" y="25"/>
                  </a:lnTo>
                  <a:lnTo>
                    <a:pt x="177" y="29"/>
                  </a:lnTo>
                  <a:lnTo>
                    <a:pt x="181" y="34"/>
                  </a:lnTo>
                  <a:lnTo>
                    <a:pt x="185" y="40"/>
                  </a:lnTo>
                  <a:lnTo>
                    <a:pt x="185" y="48"/>
                  </a:lnTo>
                  <a:lnTo>
                    <a:pt x="180" y="55"/>
                  </a:lnTo>
                  <a:lnTo>
                    <a:pt x="175" y="62"/>
                  </a:lnTo>
                  <a:lnTo>
                    <a:pt x="169" y="66"/>
                  </a:lnTo>
                  <a:lnTo>
                    <a:pt x="163" y="68"/>
                  </a:lnTo>
                  <a:lnTo>
                    <a:pt x="162" y="70"/>
                  </a:lnTo>
                  <a:lnTo>
                    <a:pt x="160" y="72"/>
                  </a:lnTo>
                  <a:lnTo>
                    <a:pt x="158" y="75"/>
                  </a:lnTo>
                  <a:lnTo>
                    <a:pt x="156" y="78"/>
                  </a:lnTo>
                  <a:lnTo>
                    <a:pt x="128" y="94"/>
                  </a:lnTo>
                  <a:lnTo>
                    <a:pt x="118" y="107"/>
                  </a:lnTo>
                  <a:lnTo>
                    <a:pt x="109" y="110"/>
                  </a:lnTo>
                  <a:lnTo>
                    <a:pt x="102" y="114"/>
                  </a:lnTo>
                  <a:lnTo>
                    <a:pt x="96" y="119"/>
                  </a:lnTo>
                  <a:lnTo>
                    <a:pt x="89" y="125"/>
                  </a:lnTo>
                  <a:lnTo>
                    <a:pt x="83" y="131"/>
                  </a:lnTo>
                  <a:lnTo>
                    <a:pt x="77" y="137"/>
                  </a:lnTo>
                  <a:lnTo>
                    <a:pt x="71" y="143"/>
                  </a:lnTo>
                  <a:lnTo>
                    <a:pt x="66" y="149"/>
                  </a:lnTo>
                  <a:lnTo>
                    <a:pt x="58" y="149"/>
                  </a:lnTo>
                  <a:lnTo>
                    <a:pt x="51" y="155"/>
                  </a:lnTo>
                  <a:lnTo>
                    <a:pt x="42" y="162"/>
                  </a:lnTo>
                  <a:lnTo>
                    <a:pt x="34" y="168"/>
                  </a:lnTo>
                  <a:lnTo>
                    <a:pt x="26" y="174"/>
                  </a:lnTo>
                  <a:lnTo>
                    <a:pt x="19" y="181"/>
                  </a:lnTo>
                  <a:lnTo>
                    <a:pt x="11" y="189"/>
                  </a:lnTo>
                  <a:lnTo>
                    <a:pt x="5" y="197"/>
                  </a:lnTo>
                  <a:lnTo>
                    <a:pt x="0" y="206"/>
                  </a:lnTo>
                  <a:lnTo>
                    <a:pt x="2" y="205"/>
                  </a:ln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91" name="Freeform 31"/>
            <p:cNvSpPr>
              <a:spLocks/>
            </p:cNvSpPr>
            <p:nvPr/>
          </p:nvSpPr>
          <p:spPr bwMode="auto">
            <a:xfrm>
              <a:off x="3295" y="2650"/>
              <a:ext cx="1846" cy="784"/>
            </a:xfrm>
            <a:custGeom>
              <a:avLst/>
              <a:gdLst>
                <a:gd name="T0" fmla="*/ 1831 w 1846"/>
                <a:gd name="T1" fmla="*/ 88 h 784"/>
                <a:gd name="T2" fmla="*/ 1797 w 1846"/>
                <a:gd name="T3" fmla="*/ 184 h 784"/>
                <a:gd name="T4" fmla="*/ 1758 w 1846"/>
                <a:gd name="T5" fmla="*/ 280 h 784"/>
                <a:gd name="T6" fmla="*/ 1715 w 1846"/>
                <a:gd name="T7" fmla="*/ 373 h 784"/>
                <a:gd name="T8" fmla="*/ 1669 w 1846"/>
                <a:gd name="T9" fmla="*/ 464 h 784"/>
                <a:gd name="T10" fmla="*/ 1620 w 1846"/>
                <a:gd name="T11" fmla="*/ 551 h 784"/>
                <a:gd name="T12" fmla="*/ 1568 w 1846"/>
                <a:gd name="T13" fmla="*/ 633 h 784"/>
                <a:gd name="T14" fmla="*/ 1514 w 1846"/>
                <a:gd name="T15" fmla="*/ 711 h 784"/>
                <a:gd name="T16" fmla="*/ 1484 w 1846"/>
                <a:gd name="T17" fmla="*/ 752 h 784"/>
                <a:gd name="T18" fmla="*/ 1448 w 1846"/>
                <a:gd name="T19" fmla="*/ 756 h 784"/>
                <a:gd name="T20" fmla="*/ 1389 w 1846"/>
                <a:gd name="T21" fmla="*/ 762 h 784"/>
                <a:gd name="T22" fmla="*/ 1328 w 1846"/>
                <a:gd name="T23" fmla="*/ 769 h 784"/>
                <a:gd name="T24" fmla="*/ 1267 w 1846"/>
                <a:gd name="T25" fmla="*/ 774 h 784"/>
                <a:gd name="T26" fmla="*/ 1206 w 1846"/>
                <a:gd name="T27" fmla="*/ 778 h 784"/>
                <a:gd name="T28" fmla="*/ 1144 w 1846"/>
                <a:gd name="T29" fmla="*/ 780 h 784"/>
                <a:gd name="T30" fmla="*/ 1080 w 1846"/>
                <a:gd name="T31" fmla="*/ 783 h 784"/>
                <a:gd name="T32" fmla="*/ 1015 w 1846"/>
                <a:gd name="T33" fmla="*/ 784 h 784"/>
                <a:gd name="T34" fmla="*/ 949 w 1846"/>
                <a:gd name="T35" fmla="*/ 784 h 784"/>
                <a:gd name="T36" fmla="*/ 881 w 1846"/>
                <a:gd name="T37" fmla="*/ 783 h 784"/>
                <a:gd name="T38" fmla="*/ 812 w 1846"/>
                <a:gd name="T39" fmla="*/ 782 h 784"/>
                <a:gd name="T40" fmla="*/ 741 w 1846"/>
                <a:gd name="T41" fmla="*/ 779 h 784"/>
                <a:gd name="T42" fmla="*/ 668 w 1846"/>
                <a:gd name="T43" fmla="*/ 776 h 784"/>
                <a:gd name="T44" fmla="*/ 592 w 1846"/>
                <a:gd name="T45" fmla="*/ 772 h 784"/>
                <a:gd name="T46" fmla="*/ 516 w 1846"/>
                <a:gd name="T47" fmla="*/ 765 h 784"/>
                <a:gd name="T48" fmla="*/ 437 w 1846"/>
                <a:gd name="T49" fmla="*/ 759 h 784"/>
                <a:gd name="T50" fmla="*/ 391 w 1846"/>
                <a:gd name="T51" fmla="*/ 756 h 784"/>
                <a:gd name="T52" fmla="*/ 357 w 1846"/>
                <a:gd name="T53" fmla="*/ 717 h 784"/>
                <a:gd name="T54" fmla="*/ 302 w 1846"/>
                <a:gd name="T55" fmla="*/ 640 h 784"/>
                <a:gd name="T56" fmla="*/ 248 w 1846"/>
                <a:gd name="T57" fmla="*/ 556 h 784"/>
                <a:gd name="T58" fmla="*/ 199 w 1846"/>
                <a:gd name="T59" fmla="*/ 465 h 784"/>
                <a:gd name="T60" fmla="*/ 153 w 1846"/>
                <a:gd name="T61" fmla="*/ 371 h 784"/>
                <a:gd name="T62" fmla="*/ 109 w 1846"/>
                <a:gd name="T63" fmla="*/ 273 h 784"/>
                <a:gd name="T64" fmla="*/ 69 w 1846"/>
                <a:gd name="T65" fmla="*/ 174 h 784"/>
                <a:gd name="T66" fmla="*/ 30 w 1846"/>
                <a:gd name="T67" fmla="*/ 76 h 784"/>
                <a:gd name="T68" fmla="*/ 0 w 1846"/>
                <a:gd name="T69" fmla="*/ 0 h 784"/>
                <a:gd name="T70" fmla="*/ 75 w 1846"/>
                <a:gd name="T71" fmla="*/ 24 h 784"/>
                <a:gd name="T72" fmla="*/ 173 w 1846"/>
                <a:gd name="T73" fmla="*/ 52 h 784"/>
                <a:gd name="T74" fmla="*/ 275 w 1846"/>
                <a:gd name="T75" fmla="*/ 77 h 784"/>
                <a:gd name="T76" fmla="*/ 381 w 1846"/>
                <a:gd name="T77" fmla="*/ 96 h 784"/>
                <a:gd name="T78" fmla="*/ 491 w 1846"/>
                <a:gd name="T79" fmla="*/ 113 h 784"/>
                <a:gd name="T80" fmla="*/ 605 w 1846"/>
                <a:gd name="T81" fmla="*/ 125 h 784"/>
                <a:gd name="T82" fmla="*/ 721 w 1846"/>
                <a:gd name="T83" fmla="*/ 135 h 784"/>
                <a:gd name="T84" fmla="*/ 839 w 1846"/>
                <a:gd name="T85" fmla="*/ 139 h 784"/>
                <a:gd name="T86" fmla="*/ 958 w 1846"/>
                <a:gd name="T87" fmla="*/ 140 h 784"/>
                <a:gd name="T88" fmla="*/ 1078 w 1846"/>
                <a:gd name="T89" fmla="*/ 137 h 784"/>
                <a:gd name="T90" fmla="*/ 1197 w 1846"/>
                <a:gd name="T91" fmla="*/ 130 h 784"/>
                <a:gd name="T92" fmla="*/ 1317 w 1846"/>
                <a:gd name="T93" fmla="*/ 119 h 784"/>
                <a:gd name="T94" fmla="*/ 1434 w 1846"/>
                <a:gd name="T95" fmla="*/ 105 h 784"/>
                <a:gd name="T96" fmla="*/ 1551 w 1846"/>
                <a:gd name="T97" fmla="*/ 86 h 784"/>
                <a:gd name="T98" fmla="*/ 1664 w 1846"/>
                <a:gd name="T99" fmla="*/ 63 h 784"/>
                <a:gd name="T100" fmla="*/ 1775 w 1846"/>
                <a:gd name="T101" fmla="*/ 37 h 784"/>
                <a:gd name="T102" fmla="*/ 1846 w 1846"/>
                <a:gd name="T103" fmla="*/ 41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46" h="784">
                  <a:moveTo>
                    <a:pt x="1846" y="41"/>
                  </a:moveTo>
                  <a:lnTo>
                    <a:pt x="1831" y="88"/>
                  </a:lnTo>
                  <a:lnTo>
                    <a:pt x="1814" y="137"/>
                  </a:lnTo>
                  <a:lnTo>
                    <a:pt x="1797" y="184"/>
                  </a:lnTo>
                  <a:lnTo>
                    <a:pt x="1778" y="233"/>
                  </a:lnTo>
                  <a:lnTo>
                    <a:pt x="1758" y="280"/>
                  </a:lnTo>
                  <a:lnTo>
                    <a:pt x="1737" y="326"/>
                  </a:lnTo>
                  <a:lnTo>
                    <a:pt x="1715" y="373"/>
                  </a:lnTo>
                  <a:lnTo>
                    <a:pt x="1693" y="419"/>
                  </a:lnTo>
                  <a:lnTo>
                    <a:pt x="1669" y="464"/>
                  </a:lnTo>
                  <a:lnTo>
                    <a:pt x="1644" y="508"/>
                  </a:lnTo>
                  <a:lnTo>
                    <a:pt x="1620" y="551"/>
                  </a:lnTo>
                  <a:lnTo>
                    <a:pt x="1595" y="593"/>
                  </a:lnTo>
                  <a:lnTo>
                    <a:pt x="1568" y="633"/>
                  </a:lnTo>
                  <a:lnTo>
                    <a:pt x="1542" y="673"/>
                  </a:lnTo>
                  <a:lnTo>
                    <a:pt x="1514" y="711"/>
                  </a:lnTo>
                  <a:lnTo>
                    <a:pt x="1488" y="747"/>
                  </a:lnTo>
                  <a:lnTo>
                    <a:pt x="1484" y="752"/>
                  </a:lnTo>
                  <a:lnTo>
                    <a:pt x="1477" y="752"/>
                  </a:lnTo>
                  <a:lnTo>
                    <a:pt x="1448" y="756"/>
                  </a:lnTo>
                  <a:lnTo>
                    <a:pt x="1419" y="759"/>
                  </a:lnTo>
                  <a:lnTo>
                    <a:pt x="1389" y="762"/>
                  </a:lnTo>
                  <a:lnTo>
                    <a:pt x="1359" y="765"/>
                  </a:lnTo>
                  <a:lnTo>
                    <a:pt x="1328" y="769"/>
                  </a:lnTo>
                  <a:lnTo>
                    <a:pt x="1298" y="771"/>
                  </a:lnTo>
                  <a:lnTo>
                    <a:pt x="1267" y="774"/>
                  </a:lnTo>
                  <a:lnTo>
                    <a:pt x="1237" y="776"/>
                  </a:lnTo>
                  <a:lnTo>
                    <a:pt x="1206" y="778"/>
                  </a:lnTo>
                  <a:lnTo>
                    <a:pt x="1174" y="779"/>
                  </a:lnTo>
                  <a:lnTo>
                    <a:pt x="1144" y="780"/>
                  </a:lnTo>
                  <a:lnTo>
                    <a:pt x="1112" y="782"/>
                  </a:lnTo>
                  <a:lnTo>
                    <a:pt x="1080" y="783"/>
                  </a:lnTo>
                  <a:lnTo>
                    <a:pt x="1048" y="783"/>
                  </a:lnTo>
                  <a:lnTo>
                    <a:pt x="1015" y="784"/>
                  </a:lnTo>
                  <a:lnTo>
                    <a:pt x="982" y="784"/>
                  </a:lnTo>
                  <a:lnTo>
                    <a:pt x="949" y="784"/>
                  </a:lnTo>
                  <a:lnTo>
                    <a:pt x="915" y="784"/>
                  </a:lnTo>
                  <a:lnTo>
                    <a:pt x="881" y="783"/>
                  </a:lnTo>
                  <a:lnTo>
                    <a:pt x="847" y="783"/>
                  </a:lnTo>
                  <a:lnTo>
                    <a:pt x="812" y="782"/>
                  </a:lnTo>
                  <a:lnTo>
                    <a:pt x="776" y="781"/>
                  </a:lnTo>
                  <a:lnTo>
                    <a:pt x="741" y="779"/>
                  </a:lnTo>
                  <a:lnTo>
                    <a:pt x="705" y="778"/>
                  </a:lnTo>
                  <a:lnTo>
                    <a:pt x="668" y="776"/>
                  </a:lnTo>
                  <a:lnTo>
                    <a:pt x="630" y="774"/>
                  </a:lnTo>
                  <a:lnTo>
                    <a:pt x="592" y="772"/>
                  </a:lnTo>
                  <a:lnTo>
                    <a:pt x="554" y="769"/>
                  </a:lnTo>
                  <a:lnTo>
                    <a:pt x="516" y="765"/>
                  </a:lnTo>
                  <a:lnTo>
                    <a:pt x="477" y="762"/>
                  </a:lnTo>
                  <a:lnTo>
                    <a:pt x="437" y="759"/>
                  </a:lnTo>
                  <a:lnTo>
                    <a:pt x="397" y="756"/>
                  </a:lnTo>
                  <a:lnTo>
                    <a:pt x="391" y="756"/>
                  </a:lnTo>
                  <a:lnTo>
                    <a:pt x="387" y="752"/>
                  </a:lnTo>
                  <a:lnTo>
                    <a:pt x="357" y="717"/>
                  </a:lnTo>
                  <a:lnTo>
                    <a:pt x="329" y="680"/>
                  </a:lnTo>
                  <a:lnTo>
                    <a:pt x="302" y="640"/>
                  </a:lnTo>
                  <a:lnTo>
                    <a:pt x="275" y="598"/>
                  </a:lnTo>
                  <a:lnTo>
                    <a:pt x="248" y="556"/>
                  </a:lnTo>
                  <a:lnTo>
                    <a:pt x="223" y="511"/>
                  </a:lnTo>
                  <a:lnTo>
                    <a:pt x="199" y="465"/>
                  </a:lnTo>
                  <a:lnTo>
                    <a:pt x="176" y="418"/>
                  </a:lnTo>
                  <a:lnTo>
                    <a:pt x="153" y="371"/>
                  </a:lnTo>
                  <a:lnTo>
                    <a:pt x="131" y="322"/>
                  </a:lnTo>
                  <a:lnTo>
                    <a:pt x="109" y="273"/>
                  </a:lnTo>
                  <a:lnTo>
                    <a:pt x="89" y="223"/>
                  </a:lnTo>
                  <a:lnTo>
                    <a:pt x="69" y="174"/>
                  </a:lnTo>
                  <a:lnTo>
                    <a:pt x="49" y="125"/>
                  </a:lnTo>
                  <a:lnTo>
                    <a:pt x="30" y="76"/>
                  </a:lnTo>
                  <a:lnTo>
                    <a:pt x="11" y="27"/>
                  </a:lnTo>
                  <a:lnTo>
                    <a:pt x="0" y="0"/>
                  </a:lnTo>
                  <a:lnTo>
                    <a:pt x="29" y="9"/>
                  </a:lnTo>
                  <a:lnTo>
                    <a:pt x="75" y="24"/>
                  </a:lnTo>
                  <a:lnTo>
                    <a:pt x="124" y="39"/>
                  </a:lnTo>
                  <a:lnTo>
                    <a:pt x="173" y="52"/>
                  </a:lnTo>
                  <a:lnTo>
                    <a:pt x="223" y="64"/>
                  </a:lnTo>
                  <a:lnTo>
                    <a:pt x="275" y="77"/>
                  </a:lnTo>
                  <a:lnTo>
                    <a:pt x="328" y="87"/>
                  </a:lnTo>
                  <a:lnTo>
                    <a:pt x="381" y="96"/>
                  </a:lnTo>
                  <a:lnTo>
                    <a:pt x="436" y="106"/>
                  </a:lnTo>
                  <a:lnTo>
                    <a:pt x="491" y="113"/>
                  </a:lnTo>
                  <a:lnTo>
                    <a:pt x="548" y="120"/>
                  </a:lnTo>
                  <a:lnTo>
                    <a:pt x="605" y="125"/>
                  </a:lnTo>
                  <a:lnTo>
                    <a:pt x="662" y="130"/>
                  </a:lnTo>
                  <a:lnTo>
                    <a:pt x="721" y="135"/>
                  </a:lnTo>
                  <a:lnTo>
                    <a:pt x="780" y="138"/>
                  </a:lnTo>
                  <a:lnTo>
                    <a:pt x="839" y="139"/>
                  </a:lnTo>
                  <a:lnTo>
                    <a:pt x="898" y="140"/>
                  </a:lnTo>
                  <a:lnTo>
                    <a:pt x="958" y="140"/>
                  </a:lnTo>
                  <a:lnTo>
                    <a:pt x="1018" y="139"/>
                  </a:lnTo>
                  <a:lnTo>
                    <a:pt x="1078" y="137"/>
                  </a:lnTo>
                  <a:lnTo>
                    <a:pt x="1137" y="134"/>
                  </a:lnTo>
                  <a:lnTo>
                    <a:pt x="1197" y="130"/>
                  </a:lnTo>
                  <a:lnTo>
                    <a:pt x="1257" y="125"/>
                  </a:lnTo>
                  <a:lnTo>
                    <a:pt x="1317" y="119"/>
                  </a:lnTo>
                  <a:lnTo>
                    <a:pt x="1375" y="112"/>
                  </a:lnTo>
                  <a:lnTo>
                    <a:pt x="1434" y="105"/>
                  </a:lnTo>
                  <a:lnTo>
                    <a:pt x="1493" y="95"/>
                  </a:lnTo>
                  <a:lnTo>
                    <a:pt x="1551" y="86"/>
                  </a:lnTo>
                  <a:lnTo>
                    <a:pt x="1607" y="75"/>
                  </a:lnTo>
                  <a:lnTo>
                    <a:pt x="1664" y="63"/>
                  </a:lnTo>
                  <a:lnTo>
                    <a:pt x="1720" y="51"/>
                  </a:lnTo>
                  <a:lnTo>
                    <a:pt x="1775" y="37"/>
                  </a:lnTo>
                  <a:lnTo>
                    <a:pt x="1829" y="22"/>
                  </a:lnTo>
                  <a:lnTo>
                    <a:pt x="1846"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92" name="Freeform 32"/>
            <p:cNvSpPr>
              <a:spLocks/>
            </p:cNvSpPr>
            <p:nvPr/>
          </p:nvSpPr>
          <p:spPr bwMode="auto">
            <a:xfrm>
              <a:off x="3320" y="2673"/>
              <a:ext cx="1808" cy="748"/>
            </a:xfrm>
            <a:custGeom>
              <a:avLst/>
              <a:gdLst>
                <a:gd name="T0" fmla="*/ 48 w 1808"/>
                <a:gd name="T1" fmla="*/ 17 h 748"/>
                <a:gd name="T2" fmla="*/ 148 w 1808"/>
                <a:gd name="T3" fmla="*/ 46 h 748"/>
                <a:gd name="T4" fmla="*/ 253 w 1808"/>
                <a:gd name="T5" fmla="*/ 69 h 748"/>
                <a:gd name="T6" fmla="*/ 362 w 1808"/>
                <a:gd name="T7" fmla="*/ 90 h 748"/>
                <a:gd name="T8" fmla="*/ 475 w 1808"/>
                <a:gd name="T9" fmla="*/ 106 h 748"/>
                <a:gd name="T10" fmla="*/ 589 w 1808"/>
                <a:gd name="T11" fmla="*/ 119 h 748"/>
                <a:gd name="T12" fmla="*/ 706 w 1808"/>
                <a:gd name="T13" fmla="*/ 127 h 748"/>
                <a:gd name="T14" fmla="*/ 825 w 1808"/>
                <a:gd name="T15" fmla="*/ 132 h 748"/>
                <a:gd name="T16" fmla="*/ 944 w 1808"/>
                <a:gd name="T17" fmla="*/ 132 h 748"/>
                <a:gd name="T18" fmla="*/ 1064 w 1808"/>
                <a:gd name="T19" fmla="*/ 129 h 748"/>
                <a:gd name="T20" fmla="*/ 1183 w 1808"/>
                <a:gd name="T21" fmla="*/ 122 h 748"/>
                <a:gd name="T22" fmla="*/ 1302 w 1808"/>
                <a:gd name="T23" fmla="*/ 111 h 748"/>
                <a:gd name="T24" fmla="*/ 1419 w 1808"/>
                <a:gd name="T25" fmla="*/ 95 h 748"/>
                <a:gd name="T26" fmla="*/ 1534 w 1808"/>
                <a:gd name="T27" fmla="*/ 77 h 748"/>
                <a:gd name="T28" fmla="*/ 1646 w 1808"/>
                <a:gd name="T29" fmla="*/ 54 h 748"/>
                <a:gd name="T30" fmla="*/ 1755 w 1808"/>
                <a:gd name="T31" fmla="*/ 28 h 748"/>
                <a:gd name="T32" fmla="*/ 1793 w 1808"/>
                <a:gd name="T33" fmla="*/ 59 h 748"/>
                <a:gd name="T34" fmla="*/ 1760 w 1808"/>
                <a:gd name="T35" fmla="*/ 152 h 748"/>
                <a:gd name="T36" fmla="*/ 1723 w 1808"/>
                <a:gd name="T37" fmla="*/ 245 h 748"/>
                <a:gd name="T38" fmla="*/ 1681 w 1808"/>
                <a:gd name="T39" fmla="*/ 337 h 748"/>
                <a:gd name="T40" fmla="*/ 1636 w 1808"/>
                <a:gd name="T41" fmla="*/ 427 h 748"/>
                <a:gd name="T42" fmla="*/ 1586 w 1808"/>
                <a:gd name="T43" fmla="*/ 516 h 748"/>
                <a:gd name="T44" fmla="*/ 1535 w 1808"/>
                <a:gd name="T45" fmla="*/ 599 h 748"/>
                <a:gd name="T46" fmla="*/ 1479 w 1808"/>
                <a:gd name="T47" fmla="*/ 679 h 748"/>
                <a:gd name="T48" fmla="*/ 1418 w 1808"/>
                <a:gd name="T49" fmla="*/ 720 h 748"/>
                <a:gd name="T50" fmla="*/ 1351 w 1808"/>
                <a:gd name="T51" fmla="*/ 727 h 748"/>
                <a:gd name="T52" fmla="*/ 1285 w 1808"/>
                <a:gd name="T53" fmla="*/ 733 h 748"/>
                <a:gd name="T54" fmla="*/ 1219 w 1808"/>
                <a:gd name="T55" fmla="*/ 738 h 748"/>
                <a:gd name="T56" fmla="*/ 1153 w 1808"/>
                <a:gd name="T57" fmla="*/ 742 h 748"/>
                <a:gd name="T58" fmla="*/ 1087 w 1808"/>
                <a:gd name="T59" fmla="*/ 746 h 748"/>
                <a:gd name="T60" fmla="*/ 1020 w 1808"/>
                <a:gd name="T61" fmla="*/ 747 h 748"/>
                <a:gd name="T62" fmla="*/ 954 w 1808"/>
                <a:gd name="T63" fmla="*/ 748 h 748"/>
                <a:gd name="T64" fmla="*/ 887 w 1808"/>
                <a:gd name="T65" fmla="*/ 748 h 748"/>
                <a:gd name="T66" fmla="*/ 820 w 1808"/>
                <a:gd name="T67" fmla="*/ 747 h 748"/>
                <a:gd name="T68" fmla="*/ 752 w 1808"/>
                <a:gd name="T69" fmla="*/ 744 h 748"/>
                <a:gd name="T70" fmla="*/ 684 w 1808"/>
                <a:gd name="T71" fmla="*/ 741 h 748"/>
                <a:gd name="T72" fmla="*/ 616 w 1808"/>
                <a:gd name="T73" fmla="*/ 737 h 748"/>
                <a:gd name="T74" fmla="*/ 548 w 1808"/>
                <a:gd name="T75" fmla="*/ 733 h 748"/>
                <a:gd name="T76" fmla="*/ 479 w 1808"/>
                <a:gd name="T77" fmla="*/ 728 h 748"/>
                <a:gd name="T78" fmla="*/ 409 w 1808"/>
                <a:gd name="T79" fmla="*/ 723 h 748"/>
                <a:gd name="T80" fmla="*/ 345 w 1808"/>
                <a:gd name="T81" fmla="*/ 686 h 748"/>
                <a:gd name="T82" fmla="*/ 289 w 1808"/>
                <a:gd name="T83" fmla="*/ 610 h 748"/>
                <a:gd name="T84" fmla="*/ 238 w 1808"/>
                <a:gd name="T85" fmla="*/ 528 h 748"/>
                <a:gd name="T86" fmla="*/ 189 w 1808"/>
                <a:gd name="T87" fmla="*/ 439 h 748"/>
                <a:gd name="T88" fmla="*/ 143 w 1808"/>
                <a:gd name="T89" fmla="*/ 346 h 748"/>
                <a:gd name="T90" fmla="*/ 100 w 1808"/>
                <a:gd name="T91" fmla="*/ 249 h 748"/>
                <a:gd name="T92" fmla="*/ 58 w 1808"/>
                <a:gd name="T93" fmla="*/ 150 h 748"/>
                <a:gd name="T94" fmla="*/ 19 w 1808"/>
                <a:gd name="T95" fmla="*/ 5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08" h="748">
                  <a:moveTo>
                    <a:pt x="0" y="0"/>
                  </a:moveTo>
                  <a:lnTo>
                    <a:pt x="48" y="17"/>
                  </a:lnTo>
                  <a:lnTo>
                    <a:pt x="98" y="31"/>
                  </a:lnTo>
                  <a:lnTo>
                    <a:pt x="148" y="46"/>
                  </a:lnTo>
                  <a:lnTo>
                    <a:pt x="201" y="58"/>
                  </a:lnTo>
                  <a:lnTo>
                    <a:pt x="253" y="69"/>
                  </a:lnTo>
                  <a:lnTo>
                    <a:pt x="307" y="81"/>
                  </a:lnTo>
                  <a:lnTo>
                    <a:pt x="362" y="90"/>
                  </a:lnTo>
                  <a:lnTo>
                    <a:pt x="418" y="99"/>
                  </a:lnTo>
                  <a:lnTo>
                    <a:pt x="475" y="106"/>
                  </a:lnTo>
                  <a:lnTo>
                    <a:pt x="531" y="114"/>
                  </a:lnTo>
                  <a:lnTo>
                    <a:pt x="589" y="119"/>
                  </a:lnTo>
                  <a:lnTo>
                    <a:pt x="648" y="124"/>
                  </a:lnTo>
                  <a:lnTo>
                    <a:pt x="706" y="127"/>
                  </a:lnTo>
                  <a:lnTo>
                    <a:pt x="765" y="130"/>
                  </a:lnTo>
                  <a:lnTo>
                    <a:pt x="825" y="132"/>
                  </a:lnTo>
                  <a:lnTo>
                    <a:pt x="885" y="132"/>
                  </a:lnTo>
                  <a:lnTo>
                    <a:pt x="944" y="132"/>
                  </a:lnTo>
                  <a:lnTo>
                    <a:pt x="1004" y="131"/>
                  </a:lnTo>
                  <a:lnTo>
                    <a:pt x="1064" y="129"/>
                  </a:lnTo>
                  <a:lnTo>
                    <a:pt x="1124" y="126"/>
                  </a:lnTo>
                  <a:lnTo>
                    <a:pt x="1183" y="122"/>
                  </a:lnTo>
                  <a:lnTo>
                    <a:pt x="1243" y="117"/>
                  </a:lnTo>
                  <a:lnTo>
                    <a:pt x="1302" y="111"/>
                  </a:lnTo>
                  <a:lnTo>
                    <a:pt x="1361" y="103"/>
                  </a:lnTo>
                  <a:lnTo>
                    <a:pt x="1419" y="95"/>
                  </a:lnTo>
                  <a:lnTo>
                    <a:pt x="1477" y="87"/>
                  </a:lnTo>
                  <a:lnTo>
                    <a:pt x="1534" y="77"/>
                  </a:lnTo>
                  <a:lnTo>
                    <a:pt x="1590" y="66"/>
                  </a:lnTo>
                  <a:lnTo>
                    <a:pt x="1646" y="54"/>
                  </a:lnTo>
                  <a:lnTo>
                    <a:pt x="1701" y="41"/>
                  </a:lnTo>
                  <a:lnTo>
                    <a:pt x="1755" y="28"/>
                  </a:lnTo>
                  <a:lnTo>
                    <a:pt x="1808" y="14"/>
                  </a:lnTo>
                  <a:lnTo>
                    <a:pt x="1793" y="59"/>
                  </a:lnTo>
                  <a:lnTo>
                    <a:pt x="1778" y="105"/>
                  </a:lnTo>
                  <a:lnTo>
                    <a:pt x="1760" y="152"/>
                  </a:lnTo>
                  <a:lnTo>
                    <a:pt x="1742" y="198"/>
                  </a:lnTo>
                  <a:lnTo>
                    <a:pt x="1723" y="245"/>
                  </a:lnTo>
                  <a:lnTo>
                    <a:pt x="1703" y="291"/>
                  </a:lnTo>
                  <a:lnTo>
                    <a:pt x="1681" y="337"/>
                  </a:lnTo>
                  <a:lnTo>
                    <a:pt x="1660" y="383"/>
                  </a:lnTo>
                  <a:lnTo>
                    <a:pt x="1636" y="427"/>
                  </a:lnTo>
                  <a:lnTo>
                    <a:pt x="1612" y="471"/>
                  </a:lnTo>
                  <a:lnTo>
                    <a:pt x="1586" y="516"/>
                  </a:lnTo>
                  <a:lnTo>
                    <a:pt x="1561" y="558"/>
                  </a:lnTo>
                  <a:lnTo>
                    <a:pt x="1535" y="599"/>
                  </a:lnTo>
                  <a:lnTo>
                    <a:pt x="1507" y="639"/>
                  </a:lnTo>
                  <a:lnTo>
                    <a:pt x="1479" y="679"/>
                  </a:lnTo>
                  <a:lnTo>
                    <a:pt x="1451" y="716"/>
                  </a:lnTo>
                  <a:lnTo>
                    <a:pt x="1418" y="720"/>
                  </a:lnTo>
                  <a:lnTo>
                    <a:pt x="1384" y="724"/>
                  </a:lnTo>
                  <a:lnTo>
                    <a:pt x="1351" y="727"/>
                  </a:lnTo>
                  <a:lnTo>
                    <a:pt x="1318" y="730"/>
                  </a:lnTo>
                  <a:lnTo>
                    <a:pt x="1285" y="733"/>
                  </a:lnTo>
                  <a:lnTo>
                    <a:pt x="1253" y="736"/>
                  </a:lnTo>
                  <a:lnTo>
                    <a:pt x="1219" y="738"/>
                  </a:lnTo>
                  <a:lnTo>
                    <a:pt x="1186" y="740"/>
                  </a:lnTo>
                  <a:lnTo>
                    <a:pt x="1153" y="742"/>
                  </a:lnTo>
                  <a:lnTo>
                    <a:pt x="1120" y="743"/>
                  </a:lnTo>
                  <a:lnTo>
                    <a:pt x="1087" y="746"/>
                  </a:lnTo>
                  <a:lnTo>
                    <a:pt x="1053" y="746"/>
                  </a:lnTo>
                  <a:lnTo>
                    <a:pt x="1020" y="747"/>
                  </a:lnTo>
                  <a:lnTo>
                    <a:pt x="987" y="748"/>
                  </a:lnTo>
                  <a:lnTo>
                    <a:pt x="954" y="748"/>
                  </a:lnTo>
                  <a:lnTo>
                    <a:pt x="920" y="748"/>
                  </a:lnTo>
                  <a:lnTo>
                    <a:pt x="887" y="748"/>
                  </a:lnTo>
                  <a:lnTo>
                    <a:pt x="853" y="747"/>
                  </a:lnTo>
                  <a:lnTo>
                    <a:pt x="820" y="747"/>
                  </a:lnTo>
                  <a:lnTo>
                    <a:pt x="786" y="746"/>
                  </a:lnTo>
                  <a:lnTo>
                    <a:pt x="752" y="744"/>
                  </a:lnTo>
                  <a:lnTo>
                    <a:pt x="718" y="742"/>
                  </a:lnTo>
                  <a:lnTo>
                    <a:pt x="684" y="741"/>
                  </a:lnTo>
                  <a:lnTo>
                    <a:pt x="650" y="739"/>
                  </a:lnTo>
                  <a:lnTo>
                    <a:pt x="616" y="737"/>
                  </a:lnTo>
                  <a:lnTo>
                    <a:pt x="582" y="735"/>
                  </a:lnTo>
                  <a:lnTo>
                    <a:pt x="548" y="733"/>
                  </a:lnTo>
                  <a:lnTo>
                    <a:pt x="513" y="731"/>
                  </a:lnTo>
                  <a:lnTo>
                    <a:pt x="479" y="728"/>
                  </a:lnTo>
                  <a:lnTo>
                    <a:pt x="444" y="726"/>
                  </a:lnTo>
                  <a:lnTo>
                    <a:pt x="409" y="723"/>
                  </a:lnTo>
                  <a:lnTo>
                    <a:pt x="374" y="720"/>
                  </a:lnTo>
                  <a:lnTo>
                    <a:pt x="345" y="686"/>
                  </a:lnTo>
                  <a:lnTo>
                    <a:pt x="317" y="650"/>
                  </a:lnTo>
                  <a:lnTo>
                    <a:pt x="289" y="610"/>
                  </a:lnTo>
                  <a:lnTo>
                    <a:pt x="263" y="570"/>
                  </a:lnTo>
                  <a:lnTo>
                    <a:pt x="238" y="528"/>
                  </a:lnTo>
                  <a:lnTo>
                    <a:pt x="213" y="485"/>
                  </a:lnTo>
                  <a:lnTo>
                    <a:pt x="189" y="439"/>
                  </a:lnTo>
                  <a:lnTo>
                    <a:pt x="166" y="393"/>
                  </a:lnTo>
                  <a:lnTo>
                    <a:pt x="143" y="346"/>
                  </a:lnTo>
                  <a:lnTo>
                    <a:pt x="121" y="298"/>
                  </a:lnTo>
                  <a:lnTo>
                    <a:pt x="100" y="249"/>
                  </a:lnTo>
                  <a:lnTo>
                    <a:pt x="79" y="199"/>
                  </a:lnTo>
                  <a:lnTo>
                    <a:pt x="58" y="150"/>
                  </a:lnTo>
                  <a:lnTo>
                    <a:pt x="39" y="100"/>
                  </a:lnTo>
                  <a:lnTo>
                    <a:pt x="19" y="50"/>
                  </a:lnTo>
                  <a:lnTo>
                    <a:pt x="0" y="0"/>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93" name="Freeform 33"/>
            <p:cNvSpPr>
              <a:spLocks/>
            </p:cNvSpPr>
            <p:nvPr/>
          </p:nvSpPr>
          <p:spPr bwMode="auto">
            <a:xfrm>
              <a:off x="3319" y="2671"/>
              <a:ext cx="1810" cy="152"/>
            </a:xfrm>
            <a:custGeom>
              <a:avLst/>
              <a:gdLst>
                <a:gd name="T0" fmla="*/ 44 w 1810"/>
                <a:gd name="T1" fmla="*/ 13 h 152"/>
                <a:gd name="T2" fmla="*/ 136 w 1810"/>
                <a:gd name="T3" fmla="*/ 37 h 152"/>
                <a:gd name="T4" fmla="*/ 231 w 1810"/>
                <a:gd name="T5" fmla="*/ 59 h 152"/>
                <a:gd name="T6" fmla="*/ 331 w 1810"/>
                <a:gd name="T7" fmla="*/ 79 h 152"/>
                <a:gd name="T8" fmla="*/ 434 w 1810"/>
                <a:gd name="T9" fmla="*/ 95 h 152"/>
                <a:gd name="T10" fmla="*/ 542 w 1810"/>
                <a:gd name="T11" fmla="*/ 109 h 152"/>
                <a:gd name="T12" fmla="*/ 652 w 1810"/>
                <a:gd name="T13" fmla="*/ 120 h 152"/>
                <a:gd name="T14" fmla="*/ 765 w 1810"/>
                <a:gd name="T15" fmla="*/ 127 h 152"/>
                <a:gd name="T16" fmla="*/ 881 w 1810"/>
                <a:gd name="T17" fmla="*/ 131 h 152"/>
                <a:gd name="T18" fmla="*/ 999 w 1810"/>
                <a:gd name="T19" fmla="*/ 131 h 152"/>
                <a:gd name="T20" fmla="*/ 1120 w 1810"/>
                <a:gd name="T21" fmla="*/ 126 h 152"/>
                <a:gd name="T22" fmla="*/ 1241 w 1810"/>
                <a:gd name="T23" fmla="*/ 118 h 152"/>
                <a:gd name="T24" fmla="*/ 1366 w 1810"/>
                <a:gd name="T25" fmla="*/ 104 h 152"/>
                <a:gd name="T26" fmla="*/ 1492 w 1810"/>
                <a:gd name="T27" fmla="*/ 86 h 152"/>
                <a:gd name="T28" fmla="*/ 1618 w 1810"/>
                <a:gd name="T29" fmla="*/ 62 h 152"/>
                <a:gd name="T30" fmla="*/ 1746 w 1810"/>
                <a:gd name="T31" fmla="*/ 32 h 152"/>
                <a:gd name="T32" fmla="*/ 1800 w 1810"/>
                <a:gd name="T33" fmla="*/ 48 h 152"/>
                <a:gd name="T34" fmla="*/ 1675 w 1810"/>
                <a:gd name="T35" fmla="*/ 74 h 152"/>
                <a:gd name="T36" fmla="*/ 1551 w 1810"/>
                <a:gd name="T37" fmla="*/ 97 h 152"/>
                <a:gd name="T38" fmla="*/ 1431 w 1810"/>
                <a:gd name="T39" fmla="*/ 116 h 152"/>
                <a:gd name="T40" fmla="*/ 1311 w 1810"/>
                <a:gd name="T41" fmla="*/ 130 h 152"/>
                <a:gd name="T42" fmla="*/ 1194 w 1810"/>
                <a:gd name="T43" fmla="*/ 140 h 152"/>
                <a:gd name="T44" fmla="*/ 1077 w 1810"/>
                <a:gd name="T45" fmla="*/ 148 h 152"/>
                <a:gd name="T46" fmla="*/ 963 w 1810"/>
                <a:gd name="T47" fmla="*/ 151 h 152"/>
                <a:gd name="T48" fmla="*/ 851 w 1810"/>
                <a:gd name="T49" fmla="*/ 151 h 152"/>
                <a:gd name="T50" fmla="*/ 740 w 1810"/>
                <a:gd name="T51" fmla="*/ 148 h 152"/>
                <a:gd name="T52" fmla="*/ 631 w 1810"/>
                <a:gd name="T53" fmla="*/ 140 h 152"/>
                <a:gd name="T54" fmla="*/ 524 w 1810"/>
                <a:gd name="T55" fmla="*/ 130 h 152"/>
                <a:gd name="T56" fmla="*/ 418 w 1810"/>
                <a:gd name="T57" fmla="*/ 118 h 152"/>
                <a:gd name="T58" fmla="*/ 314 w 1810"/>
                <a:gd name="T59" fmla="*/ 101 h 152"/>
                <a:gd name="T60" fmla="*/ 212 w 1810"/>
                <a:gd name="T61" fmla="*/ 83 h 152"/>
                <a:gd name="T62" fmla="*/ 111 w 1810"/>
                <a:gd name="T63" fmla="*/ 61 h 152"/>
                <a:gd name="T64" fmla="*/ 12 w 1810"/>
                <a:gd name="T65" fmla="*/ 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10" h="152">
                  <a:moveTo>
                    <a:pt x="0" y="0"/>
                  </a:moveTo>
                  <a:lnTo>
                    <a:pt x="44" y="13"/>
                  </a:lnTo>
                  <a:lnTo>
                    <a:pt x="89" y="25"/>
                  </a:lnTo>
                  <a:lnTo>
                    <a:pt x="136" y="37"/>
                  </a:lnTo>
                  <a:lnTo>
                    <a:pt x="183" y="49"/>
                  </a:lnTo>
                  <a:lnTo>
                    <a:pt x="231" y="59"/>
                  </a:lnTo>
                  <a:lnTo>
                    <a:pt x="281" y="69"/>
                  </a:lnTo>
                  <a:lnTo>
                    <a:pt x="331" y="79"/>
                  </a:lnTo>
                  <a:lnTo>
                    <a:pt x="383" y="87"/>
                  </a:lnTo>
                  <a:lnTo>
                    <a:pt x="434" y="95"/>
                  </a:lnTo>
                  <a:lnTo>
                    <a:pt x="488" y="102"/>
                  </a:lnTo>
                  <a:lnTo>
                    <a:pt x="542" y="109"/>
                  </a:lnTo>
                  <a:lnTo>
                    <a:pt x="596" y="115"/>
                  </a:lnTo>
                  <a:lnTo>
                    <a:pt x="652" y="120"/>
                  </a:lnTo>
                  <a:lnTo>
                    <a:pt x="708" y="124"/>
                  </a:lnTo>
                  <a:lnTo>
                    <a:pt x="765" y="127"/>
                  </a:lnTo>
                  <a:lnTo>
                    <a:pt x="823" y="130"/>
                  </a:lnTo>
                  <a:lnTo>
                    <a:pt x="881" y="131"/>
                  </a:lnTo>
                  <a:lnTo>
                    <a:pt x="939" y="131"/>
                  </a:lnTo>
                  <a:lnTo>
                    <a:pt x="999" y="131"/>
                  </a:lnTo>
                  <a:lnTo>
                    <a:pt x="1059" y="129"/>
                  </a:lnTo>
                  <a:lnTo>
                    <a:pt x="1120" y="126"/>
                  </a:lnTo>
                  <a:lnTo>
                    <a:pt x="1180" y="123"/>
                  </a:lnTo>
                  <a:lnTo>
                    <a:pt x="1241" y="118"/>
                  </a:lnTo>
                  <a:lnTo>
                    <a:pt x="1303" y="112"/>
                  </a:lnTo>
                  <a:lnTo>
                    <a:pt x="1366" y="104"/>
                  </a:lnTo>
                  <a:lnTo>
                    <a:pt x="1429" y="95"/>
                  </a:lnTo>
                  <a:lnTo>
                    <a:pt x="1492" y="86"/>
                  </a:lnTo>
                  <a:lnTo>
                    <a:pt x="1554" y="74"/>
                  </a:lnTo>
                  <a:lnTo>
                    <a:pt x="1618" y="62"/>
                  </a:lnTo>
                  <a:lnTo>
                    <a:pt x="1682" y="48"/>
                  </a:lnTo>
                  <a:lnTo>
                    <a:pt x="1746" y="32"/>
                  </a:lnTo>
                  <a:lnTo>
                    <a:pt x="1810" y="16"/>
                  </a:lnTo>
                  <a:lnTo>
                    <a:pt x="1800" y="48"/>
                  </a:lnTo>
                  <a:lnTo>
                    <a:pt x="1737" y="61"/>
                  </a:lnTo>
                  <a:lnTo>
                    <a:pt x="1675" y="74"/>
                  </a:lnTo>
                  <a:lnTo>
                    <a:pt x="1613" y="86"/>
                  </a:lnTo>
                  <a:lnTo>
                    <a:pt x="1551" y="97"/>
                  </a:lnTo>
                  <a:lnTo>
                    <a:pt x="1490" y="106"/>
                  </a:lnTo>
                  <a:lnTo>
                    <a:pt x="1431" y="116"/>
                  </a:lnTo>
                  <a:lnTo>
                    <a:pt x="1371" y="123"/>
                  </a:lnTo>
                  <a:lnTo>
                    <a:pt x="1311" y="130"/>
                  </a:lnTo>
                  <a:lnTo>
                    <a:pt x="1252" y="136"/>
                  </a:lnTo>
                  <a:lnTo>
                    <a:pt x="1194" y="140"/>
                  </a:lnTo>
                  <a:lnTo>
                    <a:pt x="1135" y="145"/>
                  </a:lnTo>
                  <a:lnTo>
                    <a:pt x="1077" y="148"/>
                  </a:lnTo>
                  <a:lnTo>
                    <a:pt x="1021" y="150"/>
                  </a:lnTo>
                  <a:lnTo>
                    <a:pt x="963" y="151"/>
                  </a:lnTo>
                  <a:lnTo>
                    <a:pt x="907" y="152"/>
                  </a:lnTo>
                  <a:lnTo>
                    <a:pt x="851" y="151"/>
                  </a:lnTo>
                  <a:lnTo>
                    <a:pt x="795" y="150"/>
                  </a:lnTo>
                  <a:lnTo>
                    <a:pt x="740" y="148"/>
                  </a:lnTo>
                  <a:lnTo>
                    <a:pt x="686" y="145"/>
                  </a:lnTo>
                  <a:lnTo>
                    <a:pt x="631" y="140"/>
                  </a:lnTo>
                  <a:lnTo>
                    <a:pt x="578" y="136"/>
                  </a:lnTo>
                  <a:lnTo>
                    <a:pt x="524" y="130"/>
                  </a:lnTo>
                  <a:lnTo>
                    <a:pt x="470" y="125"/>
                  </a:lnTo>
                  <a:lnTo>
                    <a:pt x="418" y="118"/>
                  </a:lnTo>
                  <a:lnTo>
                    <a:pt x="366" y="109"/>
                  </a:lnTo>
                  <a:lnTo>
                    <a:pt x="314" y="101"/>
                  </a:lnTo>
                  <a:lnTo>
                    <a:pt x="262" y="92"/>
                  </a:lnTo>
                  <a:lnTo>
                    <a:pt x="212" y="83"/>
                  </a:lnTo>
                  <a:lnTo>
                    <a:pt x="161" y="72"/>
                  </a:lnTo>
                  <a:lnTo>
                    <a:pt x="111" y="61"/>
                  </a:lnTo>
                  <a:lnTo>
                    <a:pt x="61" y="49"/>
                  </a:lnTo>
                  <a:lnTo>
                    <a:pt x="12" y="36"/>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94" name="Freeform 34"/>
            <p:cNvSpPr>
              <a:spLocks/>
            </p:cNvSpPr>
            <p:nvPr/>
          </p:nvSpPr>
          <p:spPr bwMode="auto">
            <a:xfrm>
              <a:off x="4055" y="2950"/>
              <a:ext cx="1409" cy="830"/>
            </a:xfrm>
            <a:custGeom>
              <a:avLst/>
              <a:gdLst>
                <a:gd name="T0" fmla="*/ 1397 w 1409"/>
                <a:gd name="T1" fmla="*/ 8 h 830"/>
                <a:gd name="T2" fmla="*/ 1386 w 1409"/>
                <a:gd name="T3" fmla="*/ 2 h 830"/>
                <a:gd name="T4" fmla="*/ 1371 w 1409"/>
                <a:gd name="T5" fmla="*/ 0 h 830"/>
                <a:gd name="T6" fmla="*/ 1354 w 1409"/>
                <a:gd name="T7" fmla="*/ 3 h 830"/>
                <a:gd name="T8" fmla="*/ 882 w 1409"/>
                <a:gd name="T9" fmla="*/ 235 h 830"/>
                <a:gd name="T10" fmla="*/ 377 w 1409"/>
                <a:gd name="T11" fmla="*/ 469 h 830"/>
                <a:gd name="T12" fmla="*/ 339 w 1409"/>
                <a:gd name="T13" fmla="*/ 459 h 830"/>
                <a:gd name="T14" fmla="*/ 303 w 1409"/>
                <a:gd name="T15" fmla="*/ 453 h 830"/>
                <a:gd name="T16" fmla="*/ 268 w 1409"/>
                <a:gd name="T17" fmla="*/ 451 h 830"/>
                <a:gd name="T18" fmla="*/ 235 w 1409"/>
                <a:gd name="T19" fmla="*/ 452 h 830"/>
                <a:gd name="T20" fmla="*/ 202 w 1409"/>
                <a:gd name="T21" fmla="*/ 456 h 830"/>
                <a:gd name="T22" fmla="*/ 170 w 1409"/>
                <a:gd name="T23" fmla="*/ 464 h 830"/>
                <a:gd name="T24" fmla="*/ 139 w 1409"/>
                <a:gd name="T25" fmla="*/ 477 h 830"/>
                <a:gd name="T26" fmla="*/ 78 w 1409"/>
                <a:gd name="T27" fmla="*/ 516 h 830"/>
                <a:gd name="T28" fmla="*/ 21 w 1409"/>
                <a:gd name="T29" fmla="*/ 589 h 830"/>
                <a:gd name="T30" fmla="*/ 0 w 1409"/>
                <a:gd name="T31" fmla="*/ 665 h 830"/>
                <a:gd name="T32" fmla="*/ 10 w 1409"/>
                <a:gd name="T33" fmla="*/ 739 h 830"/>
                <a:gd name="T34" fmla="*/ 23 w 1409"/>
                <a:gd name="T35" fmla="*/ 773 h 830"/>
                <a:gd name="T36" fmla="*/ 37 w 1409"/>
                <a:gd name="T37" fmla="*/ 787 h 830"/>
                <a:gd name="T38" fmla="*/ 68 w 1409"/>
                <a:gd name="T39" fmla="*/ 809 h 830"/>
                <a:gd name="T40" fmla="*/ 105 w 1409"/>
                <a:gd name="T41" fmla="*/ 822 h 830"/>
                <a:gd name="T42" fmla="*/ 145 w 1409"/>
                <a:gd name="T43" fmla="*/ 829 h 830"/>
                <a:gd name="T44" fmla="*/ 186 w 1409"/>
                <a:gd name="T45" fmla="*/ 830 h 830"/>
                <a:gd name="T46" fmla="*/ 227 w 1409"/>
                <a:gd name="T47" fmla="*/ 826 h 830"/>
                <a:gd name="T48" fmla="*/ 266 w 1409"/>
                <a:gd name="T49" fmla="*/ 817 h 830"/>
                <a:gd name="T50" fmla="*/ 300 w 1409"/>
                <a:gd name="T51" fmla="*/ 806 h 830"/>
                <a:gd name="T52" fmla="*/ 344 w 1409"/>
                <a:gd name="T53" fmla="*/ 782 h 830"/>
                <a:gd name="T54" fmla="*/ 396 w 1409"/>
                <a:gd name="T55" fmla="*/ 735 h 830"/>
                <a:gd name="T56" fmla="*/ 436 w 1409"/>
                <a:gd name="T57" fmla="*/ 675 h 830"/>
                <a:gd name="T58" fmla="*/ 463 w 1409"/>
                <a:gd name="T59" fmla="*/ 603 h 830"/>
                <a:gd name="T60" fmla="*/ 1392 w 1409"/>
                <a:gd name="T61" fmla="*/ 64 h 830"/>
                <a:gd name="T62" fmla="*/ 1396 w 1409"/>
                <a:gd name="T63" fmla="*/ 60 h 830"/>
                <a:gd name="T64" fmla="*/ 1409 w 1409"/>
                <a:gd name="T65" fmla="*/ 28 h 830"/>
                <a:gd name="T66" fmla="*/ 1403 w 1409"/>
                <a:gd name="T67" fmla="*/ 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9" h="830">
                  <a:moveTo>
                    <a:pt x="1403" y="13"/>
                  </a:moveTo>
                  <a:lnTo>
                    <a:pt x="1397" y="8"/>
                  </a:lnTo>
                  <a:lnTo>
                    <a:pt x="1392" y="5"/>
                  </a:lnTo>
                  <a:lnTo>
                    <a:pt x="1386" y="2"/>
                  </a:lnTo>
                  <a:lnTo>
                    <a:pt x="1379" y="0"/>
                  </a:lnTo>
                  <a:lnTo>
                    <a:pt x="1371" y="0"/>
                  </a:lnTo>
                  <a:lnTo>
                    <a:pt x="1362" y="1"/>
                  </a:lnTo>
                  <a:lnTo>
                    <a:pt x="1354" y="3"/>
                  </a:lnTo>
                  <a:lnTo>
                    <a:pt x="1345" y="6"/>
                  </a:lnTo>
                  <a:lnTo>
                    <a:pt x="882" y="235"/>
                  </a:lnTo>
                  <a:lnTo>
                    <a:pt x="398" y="475"/>
                  </a:lnTo>
                  <a:lnTo>
                    <a:pt x="377" y="469"/>
                  </a:lnTo>
                  <a:lnTo>
                    <a:pt x="358" y="463"/>
                  </a:lnTo>
                  <a:lnTo>
                    <a:pt x="339" y="459"/>
                  </a:lnTo>
                  <a:lnTo>
                    <a:pt x="321" y="455"/>
                  </a:lnTo>
                  <a:lnTo>
                    <a:pt x="303" y="453"/>
                  </a:lnTo>
                  <a:lnTo>
                    <a:pt x="286" y="451"/>
                  </a:lnTo>
                  <a:lnTo>
                    <a:pt x="268" y="451"/>
                  </a:lnTo>
                  <a:lnTo>
                    <a:pt x="252" y="451"/>
                  </a:lnTo>
                  <a:lnTo>
                    <a:pt x="235" y="452"/>
                  </a:lnTo>
                  <a:lnTo>
                    <a:pt x="219" y="454"/>
                  </a:lnTo>
                  <a:lnTo>
                    <a:pt x="202" y="456"/>
                  </a:lnTo>
                  <a:lnTo>
                    <a:pt x="187" y="460"/>
                  </a:lnTo>
                  <a:lnTo>
                    <a:pt x="170" y="464"/>
                  </a:lnTo>
                  <a:lnTo>
                    <a:pt x="155" y="471"/>
                  </a:lnTo>
                  <a:lnTo>
                    <a:pt x="139" y="477"/>
                  </a:lnTo>
                  <a:lnTo>
                    <a:pt x="123" y="484"/>
                  </a:lnTo>
                  <a:lnTo>
                    <a:pt x="78" y="516"/>
                  </a:lnTo>
                  <a:lnTo>
                    <a:pt x="44" y="552"/>
                  </a:lnTo>
                  <a:lnTo>
                    <a:pt x="21" y="589"/>
                  </a:lnTo>
                  <a:lnTo>
                    <a:pt x="6" y="627"/>
                  </a:lnTo>
                  <a:lnTo>
                    <a:pt x="0" y="665"/>
                  </a:lnTo>
                  <a:lnTo>
                    <a:pt x="2" y="704"/>
                  </a:lnTo>
                  <a:lnTo>
                    <a:pt x="10" y="739"/>
                  </a:lnTo>
                  <a:lnTo>
                    <a:pt x="22" y="772"/>
                  </a:lnTo>
                  <a:lnTo>
                    <a:pt x="23" y="773"/>
                  </a:lnTo>
                  <a:lnTo>
                    <a:pt x="24" y="774"/>
                  </a:lnTo>
                  <a:lnTo>
                    <a:pt x="37" y="787"/>
                  </a:lnTo>
                  <a:lnTo>
                    <a:pt x="52" y="798"/>
                  </a:lnTo>
                  <a:lnTo>
                    <a:pt x="68" y="809"/>
                  </a:lnTo>
                  <a:lnTo>
                    <a:pt x="87" y="816"/>
                  </a:lnTo>
                  <a:lnTo>
                    <a:pt x="105" y="822"/>
                  </a:lnTo>
                  <a:lnTo>
                    <a:pt x="125" y="826"/>
                  </a:lnTo>
                  <a:lnTo>
                    <a:pt x="145" y="829"/>
                  </a:lnTo>
                  <a:lnTo>
                    <a:pt x="165" y="830"/>
                  </a:lnTo>
                  <a:lnTo>
                    <a:pt x="186" y="830"/>
                  </a:lnTo>
                  <a:lnTo>
                    <a:pt x="206" y="828"/>
                  </a:lnTo>
                  <a:lnTo>
                    <a:pt x="227" y="826"/>
                  </a:lnTo>
                  <a:lnTo>
                    <a:pt x="247" y="822"/>
                  </a:lnTo>
                  <a:lnTo>
                    <a:pt x="266" y="817"/>
                  </a:lnTo>
                  <a:lnTo>
                    <a:pt x="284" y="812"/>
                  </a:lnTo>
                  <a:lnTo>
                    <a:pt x="300" y="806"/>
                  </a:lnTo>
                  <a:lnTo>
                    <a:pt x="316" y="798"/>
                  </a:lnTo>
                  <a:lnTo>
                    <a:pt x="344" y="782"/>
                  </a:lnTo>
                  <a:lnTo>
                    <a:pt x="371" y="760"/>
                  </a:lnTo>
                  <a:lnTo>
                    <a:pt x="396" y="735"/>
                  </a:lnTo>
                  <a:lnTo>
                    <a:pt x="418" y="707"/>
                  </a:lnTo>
                  <a:lnTo>
                    <a:pt x="436" y="675"/>
                  </a:lnTo>
                  <a:lnTo>
                    <a:pt x="452" y="641"/>
                  </a:lnTo>
                  <a:lnTo>
                    <a:pt x="463" y="603"/>
                  </a:lnTo>
                  <a:lnTo>
                    <a:pt x="471" y="563"/>
                  </a:lnTo>
                  <a:lnTo>
                    <a:pt x="1392" y="64"/>
                  </a:lnTo>
                  <a:lnTo>
                    <a:pt x="1395" y="62"/>
                  </a:lnTo>
                  <a:lnTo>
                    <a:pt x="1396" y="60"/>
                  </a:lnTo>
                  <a:lnTo>
                    <a:pt x="1407" y="43"/>
                  </a:lnTo>
                  <a:lnTo>
                    <a:pt x="1409" y="28"/>
                  </a:lnTo>
                  <a:lnTo>
                    <a:pt x="1407" y="18"/>
                  </a:lnTo>
                  <a:lnTo>
                    <a:pt x="1403" y="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95" name="Freeform 35"/>
            <p:cNvSpPr>
              <a:spLocks/>
            </p:cNvSpPr>
            <p:nvPr/>
          </p:nvSpPr>
          <p:spPr bwMode="auto">
            <a:xfrm>
              <a:off x="4070" y="2964"/>
              <a:ext cx="1380" cy="803"/>
            </a:xfrm>
            <a:custGeom>
              <a:avLst/>
              <a:gdLst>
                <a:gd name="T0" fmla="*/ 1307 w 1380"/>
                <a:gd name="T1" fmla="*/ 20 h 803"/>
                <a:gd name="T2" fmla="*/ 1248 w 1380"/>
                <a:gd name="T3" fmla="*/ 49 h 803"/>
                <a:gd name="T4" fmla="*/ 1189 w 1380"/>
                <a:gd name="T5" fmla="*/ 78 h 803"/>
                <a:gd name="T6" fmla="*/ 1129 w 1380"/>
                <a:gd name="T7" fmla="*/ 108 h 803"/>
                <a:gd name="T8" fmla="*/ 1070 w 1380"/>
                <a:gd name="T9" fmla="*/ 137 h 803"/>
                <a:gd name="T10" fmla="*/ 1010 w 1380"/>
                <a:gd name="T11" fmla="*/ 167 h 803"/>
                <a:gd name="T12" fmla="*/ 951 w 1380"/>
                <a:gd name="T13" fmla="*/ 196 h 803"/>
                <a:gd name="T14" fmla="*/ 892 w 1380"/>
                <a:gd name="T15" fmla="*/ 226 h 803"/>
                <a:gd name="T16" fmla="*/ 832 w 1380"/>
                <a:gd name="T17" fmla="*/ 255 h 803"/>
                <a:gd name="T18" fmla="*/ 772 w 1380"/>
                <a:gd name="T19" fmla="*/ 284 h 803"/>
                <a:gd name="T20" fmla="*/ 713 w 1380"/>
                <a:gd name="T21" fmla="*/ 314 h 803"/>
                <a:gd name="T22" fmla="*/ 653 w 1380"/>
                <a:gd name="T23" fmla="*/ 343 h 803"/>
                <a:gd name="T24" fmla="*/ 594 w 1380"/>
                <a:gd name="T25" fmla="*/ 373 h 803"/>
                <a:gd name="T26" fmla="*/ 534 w 1380"/>
                <a:gd name="T27" fmla="*/ 402 h 803"/>
                <a:gd name="T28" fmla="*/ 475 w 1380"/>
                <a:gd name="T29" fmla="*/ 432 h 803"/>
                <a:gd name="T30" fmla="*/ 415 w 1380"/>
                <a:gd name="T31" fmla="*/ 462 h 803"/>
                <a:gd name="T32" fmla="*/ 365 w 1380"/>
                <a:gd name="T33" fmla="*/ 470 h 803"/>
                <a:gd name="T34" fmla="*/ 327 w 1380"/>
                <a:gd name="T35" fmla="*/ 461 h 803"/>
                <a:gd name="T36" fmla="*/ 291 w 1380"/>
                <a:gd name="T37" fmla="*/ 453 h 803"/>
                <a:gd name="T38" fmla="*/ 257 w 1380"/>
                <a:gd name="T39" fmla="*/ 451 h 803"/>
                <a:gd name="T40" fmla="*/ 225 w 1380"/>
                <a:gd name="T41" fmla="*/ 451 h 803"/>
                <a:gd name="T42" fmla="*/ 193 w 1380"/>
                <a:gd name="T43" fmla="*/ 456 h 803"/>
                <a:gd name="T44" fmla="*/ 163 w 1380"/>
                <a:gd name="T45" fmla="*/ 464 h 803"/>
                <a:gd name="T46" fmla="*/ 131 w 1380"/>
                <a:gd name="T47" fmla="*/ 475 h 803"/>
                <a:gd name="T48" fmla="*/ 74 w 1380"/>
                <a:gd name="T49" fmla="*/ 511 h 803"/>
                <a:gd name="T50" fmla="*/ 20 w 1380"/>
                <a:gd name="T51" fmla="*/ 577 h 803"/>
                <a:gd name="T52" fmla="*/ 0 w 1380"/>
                <a:gd name="T53" fmla="*/ 648 h 803"/>
                <a:gd name="T54" fmla="*/ 8 w 1380"/>
                <a:gd name="T55" fmla="*/ 718 h 803"/>
                <a:gd name="T56" fmla="*/ 33 w 1380"/>
                <a:gd name="T57" fmla="*/ 764 h 803"/>
                <a:gd name="T58" fmla="*/ 62 w 1380"/>
                <a:gd name="T59" fmla="*/ 783 h 803"/>
                <a:gd name="T60" fmla="*/ 97 w 1380"/>
                <a:gd name="T61" fmla="*/ 796 h 803"/>
                <a:gd name="T62" fmla="*/ 134 w 1380"/>
                <a:gd name="T63" fmla="*/ 802 h 803"/>
                <a:gd name="T64" fmla="*/ 173 w 1380"/>
                <a:gd name="T65" fmla="*/ 802 h 803"/>
                <a:gd name="T66" fmla="*/ 211 w 1380"/>
                <a:gd name="T67" fmla="*/ 798 h 803"/>
                <a:gd name="T68" fmla="*/ 248 w 1380"/>
                <a:gd name="T69" fmla="*/ 791 h 803"/>
                <a:gd name="T70" fmla="*/ 280 w 1380"/>
                <a:gd name="T71" fmla="*/ 778 h 803"/>
                <a:gd name="T72" fmla="*/ 325 w 1380"/>
                <a:gd name="T73" fmla="*/ 753 h 803"/>
                <a:gd name="T74" fmla="*/ 376 w 1380"/>
                <a:gd name="T75" fmla="*/ 706 h 803"/>
                <a:gd name="T76" fmla="*/ 414 w 1380"/>
                <a:gd name="T77" fmla="*/ 645 h 803"/>
                <a:gd name="T78" fmla="*/ 437 w 1380"/>
                <a:gd name="T79" fmla="*/ 577 h 803"/>
                <a:gd name="T80" fmla="*/ 1371 w 1380"/>
                <a:gd name="T81" fmla="*/ 38 h 803"/>
                <a:gd name="T82" fmla="*/ 1380 w 1380"/>
                <a:gd name="T83" fmla="*/ 18 h 803"/>
                <a:gd name="T84" fmla="*/ 1374 w 1380"/>
                <a:gd name="T85" fmla="*/ 5 h 803"/>
                <a:gd name="T86" fmla="*/ 1359 w 1380"/>
                <a:gd name="T87" fmla="*/ 0 h 803"/>
                <a:gd name="T88" fmla="*/ 1337 w 1380"/>
                <a:gd name="T89" fmla="*/ 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0" h="803">
                  <a:moveTo>
                    <a:pt x="1337" y="5"/>
                  </a:moveTo>
                  <a:lnTo>
                    <a:pt x="1307" y="20"/>
                  </a:lnTo>
                  <a:lnTo>
                    <a:pt x="1277" y="35"/>
                  </a:lnTo>
                  <a:lnTo>
                    <a:pt x="1248" y="49"/>
                  </a:lnTo>
                  <a:lnTo>
                    <a:pt x="1219" y="64"/>
                  </a:lnTo>
                  <a:lnTo>
                    <a:pt x="1189" y="78"/>
                  </a:lnTo>
                  <a:lnTo>
                    <a:pt x="1159" y="94"/>
                  </a:lnTo>
                  <a:lnTo>
                    <a:pt x="1129" y="108"/>
                  </a:lnTo>
                  <a:lnTo>
                    <a:pt x="1100" y="123"/>
                  </a:lnTo>
                  <a:lnTo>
                    <a:pt x="1070" y="137"/>
                  </a:lnTo>
                  <a:lnTo>
                    <a:pt x="1040" y="152"/>
                  </a:lnTo>
                  <a:lnTo>
                    <a:pt x="1010" y="167"/>
                  </a:lnTo>
                  <a:lnTo>
                    <a:pt x="981" y="181"/>
                  </a:lnTo>
                  <a:lnTo>
                    <a:pt x="951" y="196"/>
                  </a:lnTo>
                  <a:lnTo>
                    <a:pt x="921" y="211"/>
                  </a:lnTo>
                  <a:lnTo>
                    <a:pt x="892" y="226"/>
                  </a:lnTo>
                  <a:lnTo>
                    <a:pt x="862" y="240"/>
                  </a:lnTo>
                  <a:lnTo>
                    <a:pt x="832" y="255"/>
                  </a:lnTo>
                  <a:lnTo>
                    <a:pt x="802" y="270"/>
                  </a:lnTo>
                  <a:lnTo>
                    <a:pt x="772" y="284"/>
                  </a:lnTo>
                  <a:lnTo>
                    <a:pt x="743" y="299"/>
                  </a:lnTo>
                  <a:lnTo>
                    <a:pt x="713" y="314"/>
                  </a:lnTo>
                  <a:lnTo>
                    <a:pt x="683" y="329"/>
                  </a:lnTo>
                  <a:lnTo>
                    <a:pt x="653" y="343"/>
                  </a:lnTo>
                  <a:lnTo>
                    <a:pt x="624" y="358"/>
                  </a:lnTo>
                  <a:lnTo>
                    <a:pt x="594" y="373"/>
                  </a:lnTo>
                  <a:lnTo>
                    <a:pt x="564" y="388"/>
                  </a:lnTo>
                  <a:lnTo>
                    <a:pt x="534" y="402"/>
                  </a:lnTo>
                  <a:lnTo>
                    <a:pt x="505" y="417"/>
                  </a:lnTo>
                  <a:lnTo>
                    <a:pt x="475" y="432"/>
                  </a:lnTo>
                  <a:lnTo>
                    <a:pt x="445" y="446"/>
                  </a:lnTo>
                  <a:lnTo>
                    <a:pt x="415" y="462"/>
                  </a:lnTo>
                  <a:lnTo>
                    <a:pt x="385" y="476"/>
                  </a:lnTo>
                  <a:lnTo>
                    <a:pt x="365" y="470"/>
                  </a:lnTo>
                  <a:lnTo>
                    <a:pt x="346" y="465"/>
                  </a:lnTo>
                  <a:lnTo>
                    <a:pt x="327" y="461"/>
                  </a:lnTo>
                  <a:lnTo>
                    <a:pt x="309" y="457"/>
                  </a:lnTo>
                  <a:lnTo>
                    <a:pt x="291" y="453"/>
                  </a:lnTo>
                  <a:lnTo>
                    <a:pt x="275" y="452"/>
                  </a:lnTo>
                  <a:lnTo>
                    <a:pt x="257" y="451"/>
                  </a:lnTo>
                  <a:lnTo>
                    <a:pt x="241" y="451"/>
                  </a:lnTo>
                  <a:lnTo>
                    <a:pt x="225" y="451"/>
                  </a:lnTo>
                  <a:lnTo>
                    <a:pt x="209" y="453"/>
                  </a:lnTo>
                  <a:lnTo>
                    <a:pt x="193" y="456"/>
                  </a:lnTo>
                  <a:lnTo>
                    <a:pt x="178" y="460"/>
                  </a:lnTo>
                  <a:lnTo>
                    <a:pt x="163" y="464"/>
                  </a:lnTo>
                  <a:lnTo>
                    <a:pt x="146" y="469"/>
                  </a:lnTo>
                  <a:lnTo>
                    <a:pt x="131" y="475"/>
                  </a:lnTo>
                  <a:lnTo>
                    <a:pt x="115" y="482"/>
                  </a:lnTo>
                  <a:lnTo>
                    <a:pt x="74" y="511"/>
                  </a:lnTo>
                  <a:lnTo>
                    <a:pt x="43" y="543"/>
                  </a:lnTo>
                  <a:lnTo>
                    <a:pt x="20" y="577"/>
                  </a:lnTo>
                  <a:lnTo>
                    <a:pt x="6" y="612"/>
                  </a:lnTo>
                  <a:lnTo>
                    <a:pt x="0" y="648"/>
                  </a:lnTo>
                  <a:lnTo>
                    <a:pt x="1" y="683"/>
                  </a:lnTo>
                  <a:lnTo>
                    <a:pt x="8" y="718"/>
                  </a:lnTo>
                  <a:lnTo>
                    <a:pt x="20" y="751"/>
                  </a:lnTo>
                  <a:lnTo>
                    <a:pt x="33" y="764"/>
                  </a:lnTo>
                  <a:lnTo>
                    <a:pt x="46" y="774"/>
                  </a:lnTo>
                  <a:lnTo>
                    <a:pt x="62" y="783"/>
                  </a:lnTo>
                  <a:lnTo>
                    <a:pt x="79" y="791"/>
                  </a:lnTo>
                  <a:lnTo>
                    <a:pt x="97" y="796"/>
                  </a:lnTo>
                  <a:lnTo>
                    <a:pt x="115" y="800"/>
                  </a:lnTo>
                  <a:lnTo>
                    <a:pt x="134" y="802"/>
                  </a:lnTo>
                  <a:lnTo>
                    <a:pt x="153" y="803"/>
                  </a:lnTo>
                  <a:lnTo>
                    <a:pt x="173" y="802"/>
                  </a:lnTo>
                  <a:lnTo>
                    <a:pt x="192" y="801"/>
                  </a:lnTo>
                  <a:lnTo>
                    <a:pt x="211" y="798"/>
                  </a:lnTo>
                  <a:lnTo>
                    <a:pt x="229" y="795"/>
                  </a:lnTo>
                  <a:lnTo>
                    <a:pt x="248" y="791"/>
                  </a:lnTo>
                  <a:lnTo>
                    <a:pt x="265" y="784"/>
                  </a:lnTo>
                  <a:lnTo>
                    <a:pt x="280" y="778"/>
                  </a:lnTo>
                  <a:lnTo>
                    <a:pt x="294" y="772"/>
                  </a:lnTo>
                  <a:lnTo>
                    <a:pt x="325" y="753"/>
                  </a:lnTo>
                  <a:lnTo>
                    <a:pt x="352" y="732"/>
                  </a:lnTo>
                  <a:lnTo>
                    <a:pt x="376" y="706"/>
                  </a:lnTo>
                  <a:lnTo>
                    <a:pt x="396" y="676"/>
                  </a:lnTo>
                  <a:lnTo>
                    <a:pt x="414" y="645"/>
                  </a:lnTo>
                  <a:lnTo>
                    <a:pt x="427" y="611"/>
                  </a:lnTo>
                  <a:lnTo>
                    <a:pt x="437" y="577"/>
                  </a:lnTo>
                  <a:lnTo>
                    <a:pt x="444" y="541"/>
                  </a:lnTo>
                  <a:lnTo>
                    <a:pt x="1371" y="38"/>
                  </a:lnTo>
                  <a:lnTo>
                    <a:pt x="1377" y="28"/>
                  </a:lnTo>
                  <a:lnTo>
                    <a:pt x="1380" y="18"/>
                  </a:lnTo>
                  <a:lnTo>
                    <a:pt x="1378" y="11"/>
                  </a:lnTo>
                  <a:lnTo>
                    <a:pt x="1374" y="5"/>
                  </a:lnTo>
                  <a:lnTo>
                    <a:pt x="1367" y="2"/>
                  </a:lnTo>
                  <a:lnTo>
                    <a:pt x="1359" y="0"/>
                  </a:lnTo>
                  <a:lnTo>
                    <a:pt x="1348" y="1"/>
                  </a:lnTo>
                  <a:lnTo>
                    <a:pt x="1337" y="5"/>
                  </a:lnTo>
                  <a:close/>
                </a:path>
              </a:pathLst>
            </a:custGeom>
            <a:solidFill>
              <a:srgbClr val="99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96" name="Freeform 36"/>
            <p:cNvSpPr>
              <a:spLocks/>
            </p:cNvSpPr>
            <p:nvPr/>
          </p:nvSpPr>
          <p:spPr bwMode="auto">
            <a:xfrm>
              <a:off x="4206" y="2730"/>
              <a:ext cx="1188" cy="1271"/>
            </a:xfrm>
            <a:custGeom>
              <a:avLst/>
              <a:gdLst>
                <a:gd name="T0" fmla="*/ 1164 w 1188"/>
                <a:gd name="T1" fmla="*/ 1 h 1271"/>
                <a:gd name="T2" fmla="*/ 1143 w 1188"/>
                <a:gd name="T3" fmla="*/ 1 h 1271"/>
                <a:gd name="T4" fmla="*/ 1121 w 1188"/>
                <a:gd name="T5" fmla="*/ 12 h 1271"/>
                <a:gd name="T6" fmla="*/ 413 w 1188"/>
                <a:gd name="T7" fmla="*/ 770 h 1271"/>
                <a:gd name="T8" fmla="*/ 356 w 1188"/>
                <a:gd name="T9" fmla="*/ 782 h 1271"/>
                <a:gd name="T10" fmla="*/ 306 w 1188"/>
                <a:gd name="T11" fmla="*/ 801 h 1271"/>
                <a:gd name="T12" fmla="*/ 261 w 1188"/>
                <a:gd name="T13" fmla="*/ 825 h 1271"/>
                <a:gd name="T14" fmla="*/ 223 w 1188"/>
                <a:gd name="T15" fmla="*/ 851 h 1271"/>
                <a:gd name="T16" fmla="*/ 191 w 1188"/>
                <a:gd name="T17" fmla="*/ 878 h 1271"/>
                <a:gd name="T18" fmla="*/ 6 w 1188"/>
                <a:gd name="T19" fmla="*/ 1081 h 1271"/>
                <a:gd name="T20" fmla="*/ 0 w 1188"/>
                <a:gd name="T21" fmla="*/ 1113 h 1271"/>
                <a:gd name="T22" fmla="*/ 17 w 1188"/>
                <a:gd name="T23" fmla="*/ 1134 h 1271"/>
                <a:gd name="T24" fmla="*/ 34 w 1188"/>
                <a:gd name="T25" fmla="*/ 1135 h 1271"/>
                <a:gd name="T26" fmla="*/ 52 w 1188"/>
                <a:gd name="T27" fmla="*/ 1125 h 1271"/>
                <a:gd name="T28" fmla="*/ 233 w 1188"/>
                <a:gd name="T29" fmla="*/ 944 h 1271"/>
                <a:gd name="T30" fmla="*/ 236 w 1188"/>
                <a:gd name="T31" fmla="*/ 943 h 1271"/>
                <a:gd name="T32" fmla="*/ 63 w 1188"/>
                <a:gd name="T33" fmla="*/ 1126 h 1271"/>
                <a:gd name="T34" fmla="*/ 57 w 1188"/>
                <a:gd name="T35" fmla="*/ 1168 h 1271"/>
                <a:gd name="T36" fmla="*/ 76 w 1188"/>
                <a:gd name="T37" fmla="*/ 1182 h 1271"/>
                <a:gd name="T38" fmla="*/ 96 w 1188"/>
                <a:gd name="T39" fmla="*/ 1182 h 1271"/>
                <a:gd name="T40" fmla="*/ 117 w 1188"/>
                <a:gd name="T41" fmla="*/ 1168 h 1271"/>
                <a:gd name="T42" fmla="*/ 294 w 1188"/>
                <a:gd name="T43" fmla="*/ 979 h 1271"/>
                <a:gd name="T44" fmla="*/ 295 w 1188"/>
                <a:gd name="T45" fmla="*/ 980 h 1271"/>
                <a:gd name="T46" fmla="*/ 295 w 1188"/>
                <a:gd name="T47" fmla="*/ 982 h 1271"/>
                <a:gd name="T48" fmla="*/ 126 w 1188"/>
                <a:gd name="T49" fmla="*/ 1170 h 1271"/>
                <a:gd name="T50" fmla="*/ 122 w 1188"/>
                <a:gd name="T51" fmla="*/ 1213 h 1271"/>
                <a:gd name="T52" fmla="*/ 140 w 1188"/>
                <a:gd name="T53" fmla="*/ 1227 h 1271"/>
                <a:gd name="T54" fmla="*/ 158 w 1188"/>
                <a:gd name="T55" fmla="*/ 1227 h 1271"/>
                <a:gd name="T56" fmla="*/ 178 w 1188"/>
                <a:gd name="T57" fmla="*/ 1213 h 1271"/>
                <a:gd name="T58" fmla="*/ 350 w 1188"/>
                <a:gd name="T59" fmla="*/ 1020 h 1271"/>
                <a:gd name="T60" fmla="*/ 351 w 1188"/>
                <a:gd name="T61" fmla="*/ 1021 h 1271"/>
                <a:gd name="T62" fmla="*/ 352 w 1188"/>
                <a:gd name="T63" fmla="*/ 1025 h 1271"/>
                <a:gd name="T64" fmla="*/ 180 w 1188"/>
                <a:gd name="T65" fmla="*/ 1220 h 1271"/>
                <a:gd name="T66" fmla="*/ 181 w 1188"/>
                <a:gd name="T67" fmla="*/ 1258 h 1271"/>
                <a:gd name="T68" fmla="*/ 198 w 1188"/>
                <a:gd name="T69" fmla="*/ 1270 h 1271"/>
                <a:gd name="T70" fmla="*/ 213 w 1188"/>
                <a:gd name="T71" fmla="*/ 1270 h 1271"/>
                <a:gd name="T72" fmla="*/ 231 w 1188"/>
                <a:gd name="T73" fmla="*/ 1262 h 1271"/>
                <a:gd name="T74" fmla="*/ 236 w 1188"/>
                <a:gd name="T75" fmla="*/ 1258 h 1271"/>
                <a:gd name="T76" fmla="*/ 268 w 1188"/>
                <a:gd name="T77" fmla="*/ 1225 h 1271"/>
                <a:gd name="T78" fmla="*/ 322 w 1188"/>
                <a:gd name="T79" fmla="*/ 1169 h 1271"/>
                <a:gd name="T80" fmla="*/ 383 w 1188"/>
                <a:gd name="T81" fmla="*/ 1106 h 1271"/>
                <a:gd name="T82" fmla="*/ 431 w 1188"/>
                <a:gd name="T83" fmla="*/ 1055 h 1271"/>
                <a:gd name="T84" fmla="*/ 452 w 1188"/>
                <a:gd name="T85" fmla="*/ 1035 h 1271"/>
                <a:gd name="T86" fmla="*/ 487 w 1188"/>
                <a:gd name="T87" fmla="*/ 974 h 1271"/>
                <a:gd name="T88" fmla="*/ 506 w 1188"/>
                <a:gd name="T89" fmla="*/ 891 h 1271"/>
                <a:gd name="T90" fmla="*/ 1179 w 1188"/>
                <a:gd name="T91" fmla="*/ 64 h 1271"/>
                <a:gd name="T92" fmla="*/ 1188 w 1188"/>
                <a:gd name="T93" fmla="*/ 38 h 1271"/>
                <a:gd name="T94" fmla="*/ 1175 w 1188"/>
                <a:gd name="T95" fmla="*/ 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88" h="1271">
                  <a:moveTo>
                    <a:pt x="1175" y="6"/>
                  </a:moveTo>
                  <a:lnTo>
                    <a:pt x="1170" y="3"/>
                  </a:lnTo>
                  <a:lnTo>
                    <a:pt x="1164" y="1"/>
                  </a:lnTo>
                  <a:lnTo>
                    <a:pt x="1158" y="0"/>
                  </a:lnTo>
                  <a:lnTo>
                    <a:pt x="1151" y="0"/>
                  </a:lnTo>
                  <a:lnTo>
                    <a:pt x="1143" y="1"/>
                  </a:lnTo>
                  <a:lnTo>
                    <a:pt x="1136" y="4"/>
                  </a:lnTo>
                  <a:lnTo>
                    <a:pt x="1128" y="7"/>
                  </a:lnTo>
                  <a:lnTo>
                    <a:pt x="1121" y="12"/>
                  </a:lnTo>
                  <a:lnTo>
                    <a:pt x="1120" y="13"/>
                  </a:lnTo>
                  <a:lnTo>
                    <a:pt x="1118" y="14"/>
                  </a:lnTo>
                  <a:lnTo>
                    <a:pt x="413" y="770"/>
                  </a:lnTo>
                  <a:lnTo>
                    <a:pt x="393" y="773"/>
                  </a:lnTo>
                  <a:lnTo>
                    <a:pt x="374" y="777"/>
                  </a:lnTo>
                  <a:lnTo>
                    <a:pt x="356" y="782"/>
                  </a:lnTo>
                  <a:lnTo>
                    <a:pt x="339" y="787"/>
                  </a:lnTo>
                  <a:lnTo>
                    <a:pt x="321" y="794"/>
                  </a:lnTo>
                  <a:lnTo>
                    <a:pt x="306" y="801"/>
                  </a:lnTo>
                  <a:lnTo>
                    <a:pt x="290" y="808"/>
                  </a:lnTo>
                  <a:lnTo>
                    <a:pt x="276" y="816"/>
                  </a:lnTo>
                  <a:lnTo>
                    <a:pt x="261" y="825"/>
                  </a:lnTo>
                  <a:lnTo>
                    <a:pt x="248" y="833"/>
                  </a:lnTo>
                  <a:lnTo>
                    <a:pt x="236" y="842"/>
                  </a:lnTo>
                  <a:lnTo>
                    <a:pt x="223" y="851"/>
                  </a:lnTo>
                  <a:lnTo>
                    <a:pt x="212" y="861"/>
                  </a:lnTo>
                  <a:lnTo>
                    <a:pt x="202" y="869"/>
                  </a:lnTo>
                  <a:lnTo>
                    <a:pt x="191" y="878"/>
                  </a:lnTo>
                  <a:lnTo>
                    <a:pt x="181" y="887"/>
                  </a:lnTo>
                  <a:lnTo>
                    <a:pt x="7" y="1079"/>
                  </a:lnTo>
                  <a:lnTo>
                    <a:pt x="6" y="1081"/>
                  </a:lnTo>
                  <a:lnTo>
                    <a:pt x="5" y="1082"/>
                  </a:lnTo>
                  <a:lnTo>
                    <a:pt x="0" y="1099"/>
                  </a:lnTo>
                  <a:lnTo>
                    <a:pt x="0" y="1113"/>
                  </a:lnTo>
                  <a:lnTo>
                    <a:pt x="5" y="1125"/>
                  </a:lnTo>
                  <a:lnTo>
                    <a:pt x="13" y="1132"/>
                  </a:lnTo>
                  <a:lnTo>
                    <a:pt x="17" y="1134"/>
                  </a:lnTo>
                  <a:lnTo>
                    <a:pt x="22" y="1136"/>
                  </a:lnTo>
                  <a:lnTo>
                    <a:pt x="28" y="1136"/>
                  </a:lnTo>
                  <a:lnTo>
                    <a:pt x="34" y="1135"/>
                  </a:lnTo>
                  <a:lnTo>
                    <a:pt x="40" y="1134"/>
                  </a:lnTo>
                  <a:lnTo>
                    <a:pt x="46" y="1130"/>
                  </a:lnTo>
                  <a:lnTo>
                    <a:pt x="52" y="1125"/>
                  </a:lnTo>
                  <a:lnTo>
                    <a:pt x="58" y="1117"/>
                  </a:lnTo>
                  <a:lnTo>
                    <a:pt x="232" y="945"/>
                  </a:lnTo>
                  <a:lnTo>
                    <a:pt x="233" y="944"/>
                  </a:lnTo>
                  <a:lnTo>
                    <a:pt x="234" y="944"/>
                  </a:lnTo>
                  <a:lnTo>
                    <a:pt x="235" y="944"/>
                  </a:lnTo>
                  <a:lnTo>
                    <a:pt x="236" y="943"/>
                  </a:lnTo>
                  <a:lnTo>
                    <a:pt x="65" y="1124"/>
                  </a:lnTo>
                  <a:lnTo>
                    <a:pt x="64" y="1125"/>
                  </a:lnTo>
                  <a:lnTo>
                    <a:pt x="63" y="1126"/>
                  </a:lnTo>
                  <a:lnTo>
                    <a:pt x="54" y="1141"/>
                  </a:lnTo>
                  <a:lnTo>
                    <a:pt x="53" y="1155"/>
                  </a:lnTo>
                  <a:lnTo>
                    <a:pt x="57" y="1168"/>
                  </a:lnTo>
                  <a:lnTo>
                    <a:pt x="66" y="1177"/>
                  </a:lnTo>
                  <a:lnTo>
                    <a:pt x="71" y="1180"/>
                  </a:lnTo>
                  <a:lnTo>
                    <a:pt x="76" y="1182"/>
                  </a:lnTo>
                  <a:lnTo>
                    <a:pt x="82" y="1183"/>
                  </a:lnTo>
                  <a:lnTo>
                    <a:pt x="88" y="1183"/>
                  </a:lnTo>
                  <a:lnTo>
                    <a:pt x="96" y="1182"/>
                  </a:lnTo>
                  <a:lnTo>
                    <a:pt x="103" y="1179"/>
                  </a:lnTo>
                  <a:lnTo>
                    <a:pt x="110" y="1174"/>
                  </a:lnTo>
                  <a:lnTo>
                    <a:pt x="117" y="1168"/>
                  </a:lnTo>
                  <a:lnTo>
                    <a:pt x="291" y="980"/>
                  </a:lnTo>
                  <a:lnTo>
                    <a:pt x="292" y="979"/>
                  </a:lnTo>
                  <a:lnTo>
                    <a:pt x="294" y="979"/>
                  </a:lnTo>
                  <a:lnTo>
                    <a:pt x="295" y="979"/>
                  </a:lnTo>
                  <a:lnTo>
                    <a:pt x="295" y="980"/>
                  </a:lnTo>
                  <a:lnTo>
                    <a:pt x="295" y="980"/>
                  </a:lnTo>
                  <a:lnTo>
                    <a:pt x="295" y="981"/>
                  </a:lnTo>
                  <a:lnTo>
                    <a:pt x="295" y="981"/>
                  </a:lnTo>
                  <a:lnTo>
                    <a:pt x="295" y="982"/>
                  </a:lnTo>
                  <a:lnTo>
                    <a:pt x="127" y="1168"/>
                  </a:lnTo>
                  <a:lnTo>
                    <a:pt x="126" y="1169"/>
                  </a:lnTo>
                  <a:lnTo>
                    <a:pt x="126" y="1170"/>
                  </a:lnTo>
                  <a:lnTo>
                    <a:pt x="119" y="1186"/>
                  </a:lnTo>
                  <a:lnTo>
                    <a:pt x="118" y="1202"/>
                  </a:lnTo>
                  <a:lnTo>
                    <a:pt x="122" y="1213"/>
                  </a:lnTo>
                  <a:lnTo>
                    <a:pt x="130" y="1222"/>
                  </a:lnTo>
                  <a:lnTo>
                    <a:pt x="134" y="1226"/>
                  </a:lnTo>
                  <a:lnTo>
                    <a:pt x="140" y="1227"/>
                  </a:lnTo>
                  <a:lnTo>
                    <a:pt x="145" y="1228"/>
                  </a:lnTo>
                  <a:lnTo>
                    <a:pt x="151" y="1228"/>
                  </a:lnTo>
                  <a:lnTo>
                    <a:pt x="158" y="1227"/>
                  </a:lnTo>
                  <a:lnTo>
                    <a:pt x="165" y="1223"/>
                  </a:lnTo>
                  <a:lnTo>
                    <a:pt x="172" y="1219"/>
                  </a:lnTo>
                  <a:lnTo>
                    <a:pt x="178" y="1213"/>
                  </a:lnTo>
                  <a:lnTo>
                    <a:pt x="346" y="1021"/>
                  </a:lnTo>
                  <a:lnTo>
                    <a:pt x="348" y="1020"/>
                  </a:lnTo>
                  <a:lnTo>
                    <a:pt x="350" y="1020"/>
                  </a:lnTo>
                  <a:lnTo>
                    <a:pt x="351" y="1020"/>
                  </a:lnTo>
                  <a:lnTo>
                    <a:pt x="351" y="1020"/>
                  </a:lnTo>
                  <a:lnTo>
                    <a:pt x="351" y="1021"/>
                  </a:lnTo>
                  <a:lnTo>
                    <a:pt x="352" y="1022"/>
                  </a:lnTo>
                  <a:lnTo>
                    <a:pt x="352" y="1024"/>
                  </a:lnTo>
                  <a:lnTo>
                    <a:pt x="352" y="1025"/>
                  </a:lnTo>
                  <a:lnTo>
                    <a:pt x="183" y="1215"/>
                  </a:lnTo>
                  <a:lnTo>
                    <a:pt x="181" y="1217"/>
                  </a:lnTo>
                  <a:lnTo>
                    <a:pt x="180" y="1220"/>
                  </a:lnTo>
                  <a:lnTo>
                    <a:pt x="177" y="1235"/>
                  </a:lnTo>
                  <a:lnTo>
                    <a:pt x="178" y="1247"/>
                  </a:lnTo>
                  <a:lnTo>
                    <a:pt x="181" y="1258"/>
                  </a:lnTo>
                  <a:lnTo>
                    <a:pt x="188" y="1265"/>
                  </a:lnTo>
                  <a:lnTo>
                    <a:pt x="192" y="1268"/>
                  </a:lnTo>
                  <a:lnTo>
                    <a:pt x="198" y="1270"/>
                  </a:lnTo>
                  <a:lnTo>
                    <a:pt x="203" y="1271"/>
                  </a:lnTo>
                  <a:lnTo>
                    <a:pt x="208" y="1271"/>
                  </a:lnTo>
                  <a:lnTo>
                    <a:pt x="213" y="1270"/>
                  </a:lnTo>
                  <a:lnTo>
                    <a:pt x="219" y="1268"/>
                  </a:lnTo>
                  <a:lnTo>
                    <a:pt x="224" y="1265"/>
                  </a:lnTo>
                  <a:lnTo>
                    <a:pt x="231" y="1262"/>
                  </a:lnTo>
                  <a:lnTo>
                    <a:pt x="233" y="1261"/>
                  </a:lnTo>
                  <a:lnTo>
                    <a:pt x="234" y="1260"/>
                  </a:lnTo>
                  <a:lnTo>
                    <a:pt x="236" y="1258"/>
                  </a:lnTo>
                  <a:lnTo>
                    <a:pt x="243" y="1250"/>
                  </a:lnTo>
                  <a:lnTo>
                    <a:pt x="254" y="1239"/>
                  </a:lnTo>
                  <a:lnTo>
                    <a:pt x="268" y="1225"/>
                  </a:lnTo>
                  <a:lnTo>
                    <a:pt x="284" y="1208"/>
                  </a:lnTo>
                  <a:lnTo>
                    <a:pt x="303" y="1188"/>
                  </a:lnTo>
                  <a:lnTo>
                    <a:pt x="322" y="1169"/>
                  </a:lnTo>
                  <a:lnTo>
                    <a:pt x="343" y="1147"/>
                  </a:lnTo>
                  <a:lnTo>
                    <a:pt x="363" y="1127"/>
                  </a:lnTo>
                  <a:lnTo>
                    <a:pt x="383" y="1106"/>
                  </a:lnTo>
                  <a:lnTo>
                    <a:pt x="402" y="1087"/>
                  </a:lnTo>
                  <a:lnTo>
                    <a:pt x="418" y="1070"/>
                  </a:lnTo>
                  <a:lnTo>
                    <a:pt x="431" y="1055"/>
                  </a:lnTo>
                  <a:lnTo>
                    <a:pt x="443" y="1045"/>
                  </a:lnTo>
                  <a:lnTo>
                    <a:pt x="450" y="1038"/>
                  </a:lnTo>
                  <a:lnTo>
                    <a:pt x="452" y="1035"/>
                  </a:lnTo>
                  <a:lnTo>
                    <a:pt x="464" y="1017"/>
                  </a:lnTo>
                  <a:lnTo>
                    <a:pt x="477" y="997"/>
                  </a:lnTo>
                  <a:lnTo>
                    <a:pt x="487" y="974"/>
                  </a:lnTo>
                  <a:lnTo>
                    <a:pt x="496" y="948"/>
                  </a:lnTo>
                  <a:lnTo>
                    <a:pt x="503" y="920"/>
                  </a:lnTo>
                  <a:lnTo>
                    <a:pt x="506" y="891"/>
                  </a:lnTo>
                  <a:lnTo>
                    <a:pt x="506" y="861"/>
                  </a:lnTo>
                  <a:lnTo>
                    <a:pt x="500" y="829"/>
                  </a:lnTo>
                  <a:lnTo>
                    <a:pt x="1179" y="64"/>
                  </a:lnTo>
                  <a:lnTo>
                    <a:pt x="1182" y="62"/>
                  </a:lnTo>
                  <a:lnTo>
                    <a:pt x="1183" y="59"/>
                  </a:lnTo>
                  <a:lnTo>
                    <a:pt x="1188" y="38"/>
                  </a:lnTo>
                  <a:lnTo>
                    <a:pt x="1186" y="23"/>
                  </a:lnTo>
                  <a:lnTo>
                    <a:pt x="1182" y="12"/>
                  </a:lnTo>
                  <a:lnTo>
                    <a:pt x="1175" y="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197" name="Freeform 37"/>
            <p:cNvSpPr>
              <a:spLocks/>
            </p:cNvSpPr>
            <p:nvPr/>
          </p:nvSpPr>
          <p:spPr bwMode="auto">
            <a:xfrm>
              <a:off x="4220" y="2744"/>
              <a:ext cx="1159" cy="1242"/>
            </a:xfrm>
            <a:custGeom>
              <a:avLst/>
              <a:gdLst>
                <a:gd name="T0" fmla="*/ 406 w 1159"/>
                <a:gd name="T1" fmla="*/ 769 h 1242"/>
                <a:gd name="T2" fmla="*/ 369 w 1159"/>
                <a:gd name="T3" fmla="*/ 777 h 1242"/>
                <a:gd name="T4" fmla="*/ 334 w 1159"/>
                <a:gd name="T5" fmla="*/ 786 h 1242"/>
                <a:gd name="T6" fmla="*/ 302 w 1159"/>
                <a:gd name="T7" fmla="*/ 798 h 1242"/>
                <a:gd name="T8" fmla="*/ 273 w 1159"/>
                <a:gd name="T9" fmla="*/ 813 h 1242"/>
                <a:gd name="T10" fmla="*/ 246 w 1159"/>
                <a:gd name="T11" fmla="*/ 829 h 1242"/>
                <a:gd name="T12" fmla="*/ 222 w 1159"/>
                <a:gd name="T13" fmla="*/ 847 h 1242"/>
                <a:gd name="T14" fmla="*/ 199 w 1159"/>
                <a:gd name="T15" fmla="*/ 864 h 1242"/>
                <a:gd name="T16" fmla="*/ 178 w 1159"/>
                <a:gd name="T17" fmla="*/ 883 h 1242"/>
                <a:gd name="T18" fmla="*/ 0 w 1159"/>
                <a:gd name="T19" fmla="*/ 1086 h 1242"/>
                <a:gd name="T20" fmla="*/ 2 w 1159"/>
                <a:gd name="T21" fmla="*/ 1101 h 1242"/>
                <a:gd name="T22" fmla="*/ 13 w 1159"/>
                <a:gd name="T23" fmla="*/ 1108 h 1242"/>
                <a:gd name="T24" fmla="*/ 27 w 1159"/>
                <a:gd name="T25" fmla="*/ 1102 h 1242"/>
                <a:gd name="T26" fmla="*/ 210 w 1159"/>
                <a:gd name="T27" fmla="*/ 919 h 1242"/>
                <a:gd name="T28" fmla="*/ 233 w 1159"/>
                <a:gd name="T29" fmla="*/ 918 h 1242"/>
                <a:gd name="T30" fmla="*/ 237 w 1159"/>
                <a:gd name="T31" fmla="*/ 935 h 1242"/>
                <a:gd name="T32" fmla="*/ 56 w 1159"/>
                <a:gd name="T33" fmla="*/ 1130 h 1242"/>
                <a:gd name="T34" fmla="*/ 56 w 1159"/>
                <a:gd name="T35" fmla="*/ 1147 h 1242"/>
                <a:gd name="T36" fmla="*/ 67 w 1159"/>
                <a:gd name="T37" fmla="*/ 1156 h 1242"/>
                <a:gd name="T38" fmla="*/ 84 w 1159"/>
                <a:gd name="T39" fmla="*/ 1152 h 1242"/>
                <a:gd name="T40" fmla="*/ 270 w 1159"/>
                <a:gd name="T41" fmla="*/ 954 h 1242"/>
                <a:gd name="T42" fmla="*/ 283 w 1159"/>
                <a:gd name="T43" fmla="*/ 952 h 1242"/>
                <a:gd name="T44" fmla="*/ 292 w 1159"/>
                <a:gd name="T45" fmla="*/ 956 h 1242"/>
                <a:gd name="T46" fmla="*/ 296 w 1159"/>
                <a:gd name="T47" fmla="*/ 964 h 1242"/>
                <a:gd name="T48" fmla="*/ 295 w 1159"/>
                <a:gd name="T49" fmla="*/ 976 h 1242"/>
                <a:gd name="T50" fmla="*/ 120 w 1159"/>
                <a:gd name="T51" fmla="*/ 1175 h 1242"/>
                <a:gd name="T52" fmla="*/ 120 w 1159"/>
                <a:gd name="T53" fmla="*/ 1192 h 1242"/>
                <a:gd name="T54" fmla="*/ 130 w 1159"/>
                <a:gd name="T55" fmla="*/ 1200 h 1242"/>
                <a:gd name="T56" fmla="*/ 145 w 1159"/>
                <a:gd name="T57" fmla="*/ 1196 h 1242"/>
                <a:gd name="T58" fmla="*/ 324 w 1159"/>
                <a:gd name="T59" fmla="*/ 996 h 1242"/>
                <a:gd name="T60" fmla="*/ 337 w 1159"/>
                <a:gd name="T61" fmla="*/ 993 h 1242"/>
                <a:gd name="T62" fmla="*/ 346 w 1159"/>
                <a:gd name="T63" fmla="*/ 995 h 1242"/>
                <a:gd name="T64" fmla="*/ 351 w 1159"/>
                <a:gd name="T65" fmla="*/ 1003 h 1242"/>
                <a:gd name="T66" fmla="*/ 353 w 1159"/>
                <a:gd name="T67" fmla="*/ 1017 h 1242"/>
                <a:gd name="T68" fmla="*/ 178 w 1159"/>
                <a:gd name="T69" fmla="*/ 1221 h 1242"/>
                <a:gd name="T70" fmla="*/ 179 w 1159"/>
                <a:gd name="T71" fmla="*/ 1235 h 1242"/>
                <a:gd name="T72" fmla="*/ 188 w 1159"/>
                <a:gd name="T73" fmla="*/ 1242 h 1242"/>
                <a:gd name="T74" fmla="*/ 201 w 1159"/>
                <a:gd name="T75" fmla="*/ 1240 h 1242"/>
                <a:gd name="T76" fmla="*/ 428 w 1159"/>
                <a:gd name="T77" fmla="*/ 1013 h 1242"/>
                <a:gd name="T78" fmla="*/ 452 w 1159"/>
                <a:gd name="T79" fmla="*/ 972 h 1242"/>
                <a:gd name="T80" fmla="*/ 471 w 1159"/>
                <a:gd name="T81" fmla="*/ 923 h 1242"/>
                <a:gd name="T82" fmla="*/ 478 w 1159"/>
                <a:gd name="T83" fmla="*/ 868 h 1242"/>
                <a:gd name="T84" fmla="*/ 471 w 1159"/>
                <a:gd name="T85" fmla="*/ 812 h 1242"/>
                <a:gd name="T86" fmla="*/ 1158 w 1159"/>
                <a:gd name="T87" fmla="*/ 26 h 1242"/>
                <a:gd name="T88" fmla="*/ 1156 w 1159"/>
                <a:gd name="T89" fmla="*/ 8 h 1242"/>
                <a:gd name="T90" fmla="*/ 1144 w 1159"/>
                <a:gd name="T91" fmla="*/ 0 h 1242"/>
                <a:gd name="T92" fmla="*/ 1125 w 1159"/>
                <a:gd name="T93" fmla="*/ 5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59" h="1242">
                  <a:moveTo>
                    <a:pt x="1115" y="11"/>
                  </a:moveTo>
                  <a:lnTo>
                    <a:pt x="406" y="769"/>
                  </a:lnTo>
                  <a:lnTo>
                    <a:pt x="387" y="772"/>
                  </a:lnTo>
                  <a:lnTo>
                    <a:pt x="369" y="777"/>
                  </a:lnTo>
                  <a:lnTo>
                    <a:pt x="351" y="781"/>
                  </a:lnTo>
                  <a:lnTo>
                    <a:pt x="334" y="786"/>
                  </a:lnTo>
                  <a:lnTo>
                    <a:pt x="317" y="792"/>
                  </a:lnTo>
                  <a:lnTo>
                    <a:pt x="302" y="798"/>
                  </a:lnTo>
                  <a:lnTo>
                    <a:pt x="288" y="805"/>
                  </a:lnTo>
                  <a:lnTo>
                    <a:pt x="273" y="813"/>
                  </a:lnTo>
                  <a:lnTo>
                    <a:pt x="260" y="821"/>
                  </a:lnTo>
                  <a:lnTo>
                    <a:pt x="246" y="829"/>
                  </a:lnTo>
                  <a:lnTo>
                    <a:pt x="234" y="837"/>
                  </a:lnTo>
                  <a:lnTo>
                    <a:pt x="222" y="847"/>
                  </a:lnTo>
                  <a:lnTo>
                    <a:pt x="210" y="856"/>
                  </a:lnTo>
                  <a:lnTo>
                    <a:pt x="199" y="864"/>
                  </a:lnTo>
                  <a:lnTo>
                    <a:pt x="189" y="873"/>
                  </a:lnTo>
                  <a:lnTo>
                    <a:pt x="178" y="883"/>
                  </a:lnTo>
                  <a:lnTo>
                    <a:pt x="4" y="1075"/>
                  </a:lnTo>
                  <a:lnTo>
                    <a:pt x="0" y="1086"/>
                  </a:lnTo>
                  <a:lnTo>
                    <a:pt x="0" y="1094"/>
                  </a:lnTo>
                  <a:lnTo>
                    <a:pt x="2" y="1101"/>
                  </a:lnTo>
                  <a:lnTo>
                    <a:pt x="6" y="1106"/>
                  </a:lnTo>
                  <a:lnTo>
                    <a:pt x="13" y="1108"/>
                  </a:lnTo>
                  <a:lnTo>
                    <a:pt x="19" y="1107"/>
                  </a:lnTo>
                  <a:lnTo>
                    <a:pt x="27" y="1102"/>
                  </a:lnTo>
                  <a:lnTo>
                    <a:pt x="35" y="1094"/>
                  </a:lnTo>
                  <a:lnTo>
                    <a:pt x="210" y="919"/>
                  </a:lnTo>
                  <a:lnTo>
                    <a:pt x="224" y="915"/>
                  </a:lnTo>
                  <a:lnTo>
                    <a:pt x="233" y="918"/>
                  </a:lnTo>
                  <a:lnTo>
                    <a:pt x="237" y="924"/>
                  </a:lnTo>
                  <a:lnTo>
                    <a:pt x="237" y="935"/>
                  </a:lnTo>
                  <a:lnTo>
                    <a:pt x="61" y="1120"/>
                  </a:lnTo>
                  <a:lnTo>
                    <a:pt x="56" y="1130"/>
                  </a:lnTo>
                  <a:lnTo>
                    <a:pt x="55" y="1139"/>
                  </a:lnTo>
                  <a:lnTo>
                    <a:pt x="56" y="1147"/>
                  </a:lnTo>
                  <a:lnTo>
                    <a:pt x="61" y="1152"/>
                  </a:lnTo>
                  <a:lnTo>
                    <a:pt x="67" y="1156"/>
                  </a:lnTo>
                  <a:lnTo>
                    <a:pt x="75" y="1156"/>
                  </a:lnTo>
                  <a:lnTo>
                    <a:pt x="84" y="1152"/>
                  </a:lnTo>
                  <a:lnTo>
                    <a:pt x="93" y="1145"/>
                  </a:lnTo>
                  <a:lnTo>
                    <a:pt x="270" y="954"/>
                  </a:lnTo>
                  <a:lnTo>
                    <a:pt x="277" y="952"/>
                  </a:lnTo>
                  <a:lnTo>
                    <a:pt x="283" y="952"/>
                  </a:lnTo>
                  <a:lnTo>
                    <a:pt x="289" y="953"/>
                  </a:lnTo>
                  <a:lnTo>
                    <a:pt x="292" y="956"/>
                  </a:lnTo>
                  <a:lnTo>
                    <a:pt x="295" y="959"/>
                  </a:lnTo>
                  <a:lnTo>
                    <a:pt x="296" y="964"/>
                  </a:lnTo>
                  <a:lnTo>
                    <a:pt x="296" y="969"/>
                  </a:lnTo>
                  <a:lnTo>
                    <a:pt x="295" y="976"/>
                  </a:lnTo>
                  <a:lnTo>
                    <a:pt x="125" y="1164"/>
                  </a:lnTo>
                  <a:lnTo>
                    <a:pt x="120" y="1175"/>
                  </a:lnTo>
                  <a:lnTo>
                    <a:pt x="119" y="1185"/>
                  </a:lnTo>
                  <a:lnTo>
                    <a:pt x="120" y="1192"/>
                  </a:lnTo>
                  <a:lnTo>
                    <a:pt x="124" y="1197"/>
                  </a:lnTo>
                  <a:lnTo>
                    <a:pt x="130" y="1200"/>
                  </a:lnTo>
                  <a:lnTo>
                    <a:pt x="137" y="1200"/>
                  </a:lnTo>
                  <a:lnTo>
                    <a:pt x="145" y="1196"/>
                  </a:lnTo>
                  <a:lnTo>
                    <a:pt x="154" y="1190"/>
                  </a:lnTo>
                  <a:lnTo>
                    <a:pt x="324" y="996"/>
                  </a:lnTo>
                  <a:lnTo>
                    <a:pt x="331" y="994"/>
                  </a:lnTo>
                  <a:lnTo>
                    <a:pt x="337" y="993"/>
                  </a:lnTo>
                  <a:lnTo>
                    <a:pt x="342" y="994"/>
                  </a:lnTo>
                  <a:lnTo>
                    <a:pt x="346" y="995"/>
                  </a:lnTo>
                  <a:lnTo>
                    <a:pt x="349" y="999"/>
                  </a:lnTo>
                  <a:lnTo>
                    <a:pt x="351" y="1003"/>
                  </a:lnTo>
                  <a:lnTo>
                    <a:pt x="353" y="1010"/>
                  </a:lnTo>
                  <a:lnTo>
                    <a:pt x="353" y="1017"/>
                  </a:lnTo>
                  <a:lnTo>
                    <a:pt x="180" y="1212"/>
                  </a:lnTo>
                  <a:lnTo>
                    <a:pt x="178" y="1221"/>
                  </a:lnTo>
                  <a:lnTo>
                    <a:pt x="177" y="1229"/>
                  </a:lnTo>
                  <a:lnTo>
                    <a:pt x="179" y="1235"/>
                  </a:lnTo>
                  <a:lnTo>
                    <a:pt x="183" y="1239"/>
                  </a:lnTo>
                  <a:lnTo>
                    <a:pt x="188" y="1242"/>
                  </a:lnTo>
                  <a:lnTo>
                    <a:pt x="194" y="1242"/>
                  </a:lnTo>
                  <a:lnTo>
                    <a:pt x="201" y="1240"/>
                  </a:lnTo>
                  <a:lnTo>
                    <a:pt x="209" y="1236"/>
                  </a:lnTo>
                  <a:lnTo>
                    <a:pt x="428" y="1013"/>
                  </a:lnTo>
                  <a:lnTo>
                    <a:pt x="441" y="994"/>
                  </a:lnTo>
                  <a:lnTo>
                    <a:pt x="452" y="972"/>
                  </a:lnTo>
                  <a:lnTo>
                    <a:pt x="463" y="949"/>
                  </a:lnTo>
                  <a:lnTo>
                    <a:pt x="471" y="923"/>
                  </a:lnTo>
                  <a:lnTo>
                    <a:pt x="476" y="896"/>
                  </a:lnTo>
                  <a:lnTo>
                    <a:pt x="478" y="868"/>
                  </a:lnTo>
                  <a:lnTo>
                    <a:pt x="476" y="840"/>
                  </a:lnTo>
                  <a:lnTo>
                    <a:pt x="471" y="812"/>
                  </a:lnTo>
                  <a:lnTo>
                    <a:pt x="1155" y="41"/>
                  </a:lnTo>
                  <a:lnTo>
                    <a:pt x="1158" y="26"/>
                  </a:lnTo>
                  <a:lnTo>
                    <a:pt x="1159" y="16"/>
                  </a:lnTo>
                  <a:lnTo>
                    <a:pt x="1156" y="8"/>
                  </a:lnTo>
                  <a:lnTo>
                    <a:pt x="1151" y="2"/>
                  </a:lnTo>
                  <a:lnTo>
                    <a:pt x="1144" y="0"/>
                  </a:lnTo>
                  <a:lnTo>
                    <a:pt x="1136" y="1"/>
                  </a:lnTo>
                  <a:lnTo>
                    <a:pt x="1125" y="5"/>
                  </a:lnTo>
                  <a:lnTo>
                    <a:pt x="1115" y="1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Tree>
    <p:extLst>
      <p:ext uri="{BB962C8B-B14F-4D97-AF65-F5344CB8AC3E}">
        <p14:creationId xmlns:p14="http://schemas.microsoft.com/office/powerpoint/2010/main" val="3608998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p:txBody>
          <a:bodyPr/>
          <a:lstStyle/>
          <a:p>
            <a:fld id="{D87086A4-5A39-4B7A-AC24-6DBB8FBD4C07}" type="slidenum">
              <a:rPr lang="en-US" altLang="en-US"/>
              <a:pPr/>
              <a:t>8</a:t>
            </a:fld>
            <a:endParaRPr lang="en-US" altLang="en-US" dirty="0"/>
          </a:p>
        </p:txBody>
      </p:sp>
      <p:sp>
        <p:nvSpPr>
          <p:cNvPr id="349192" name="Rectangle 8"/>
          <p:cNvSpPr>
            <a:spLocks noChangeArrowheads="1"/>
          </p:cNvSpPr>
          <p:nvPr/>
        </p:nvSpPr>
        <p:spPr bwMode="auto">
          <a:xfrm>
            <a:off x="8382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4000" b="1" dirty="0">
                <a:solidFill>
                  <a:schemeClr val="tx2"/>
                </a:solidFill>
              </a:rPr>
              <a:t> </a:t>
            </a:r>
            <a:r>
              <a:rPr lang="en-US" altLang="en-US" sz="3200" b="1" dirty="0">
                <a:solidFill>
                  <a:schemeClr val="accent6"/>
                </a:solidFill>
                <a:latin typeface="+mn-lt"/>
              </a:rPr>
              <a:t>Kaleidoscope Metaphor…</a:t>
            </a:r>
          </a:p>
        </p:txBody>
      </p:sp>
      <p:sp>
        <p:nvSpPr>
          <p:cNvPr id="349193" name="Rectangle 9"/>
          <p:cNvSpPr>
            <a:spLocks noChangeArrowheads="1"/>
          </p:cNvSpPr>
          <p:nvPr/>
        </p:nvSpPr>
        <p:spPr bwMode="auto">
          <a:xfrm>
            <a:off x="609600" y="1351340"/>
            <a:ext cx="5029200" cy="367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sz="2400">
                <a:solidFill>
                  <a:schemeClr val="tx1"/>
                </a:solidFill>
                <a:latin typeface="Comic Sans MS" pitchFamily="66" charset="0"/>
              </a:defRPr>
            </a:lvl1pPr>
            <a:lvl2pPr marL="742950" indent="-285750">
              <a:spcBef>
                <a:spcPct val="0"/>
              </a:spcBef>
              <a:defRPr sz="2400">
                <a:solidFill>
                  <a:schemeClr val="tx1"/>
                </a:solidFill>
                <a:latin typeface="Comic Sans MS" pitchFamily="66" charset="0"/>
              </a:defRPr>
            </a:lvl2pPr>
            <a:lvl3pPr marL="1143000" indent="-228600">
              <a:spcBef>
                <a:spcPct val="0"/>
              </a:spcBef>
              <a:defRPr sz="2400">
                <a:solidFill>
                  <a:schemeClr val="tx1"/>
                </a:solidFill>
                <a:latin typeface="Comic Sans MS" pitchFamily="66" charset="0"/>
              </a:defRPr>
            </a:lvl3pPr>
            <a:lvl4pPr marL="1600200" indent="-228600">
              <a:spcBef>
                <a:spcPct val="0"/>
              </a:spcBef>
              <a:defRPr sz="2400">
                <a:solidFill>
                  <a:schemeClr val="tx1"/>
                </a:solidFill>
                <a:latin typeface="Comic Sans MS" pitchFamily="66" charset="0"/>
              </a:defRPr>
            </a:lvl4pPr>
            <a:lvl5pPr marL="2057400" indent="-228600">
              <a:spcBef>
                <a:spcPct val="0"/>
              </a:spcBef>
              <a:defRPr sz="2400">
                <a:solidFill>
                  <a:schemeClr val="tx1"/>
                </a:solidFill>
                <a:latin typeface="Comic Sans MS" pitchFamily="66" charset="0"/>
              </a:defRPr>
            </a:lvl5pPr>
            <a:lvl6pPr marL="2514600" indent="-228600" fontAlgn="base">
              <a:spcBef>
                <a:spcPct val="0"/>
              </a:spcBef>
              <a:spcAft>
                <a:spcPct val="0"/>
              </a:spcAft>
              <a:defRPr sz="2400">
                <a:solidFill>
                  <a:schemeClr val="tx1"/>
                </a:solidFill>
                <a:latin typeface="Comic Sans MS" pitchFamily="66" charset="0"/>
              </a:defRPr>
            </a:lvl6pPr>
            <a:lvl7pPr marL="2971800" indent="-228600" fontAlgn="base">
              <a:spcBef>
                <a:spcPct val="0"/>
              </a:spcBef>
              <a:spcAft>
                <a:spcPct val="0"/>
              </a:spcAft>
              <a:defRPr sz="2400">
                <a:solidFill>
                  <a:schemeClr val="tx1"/>
                </a:solidFill>
                <a:latin typeface="Comic Sans MS" pitchFamily="66" charset="0"/>
              </a:defRPr>
            </a:lvl7pPr>
            <a:lvl8pPr marL="3429000" indent="-228600" fontAlgn="base">
              <a:spcBef>
                <a:spcPct val="0"/>
              </a:spcBef>
              <a:spcAft>
                <a:spcPct val="0"/>
              </a:spcAft>
              <a:defRPr sz="2400">
                <a:solidFill>
                  <a:schemeClr val="tx1"/>
                </a:solidFill>
                <a:latin typeface="Comic Sans MS" pitchFamily="66" charset="0"/>
              </a:defRPr>
            </a:lvl8pPr>
            <a:lvl9pPr marL="3886200" indent="-228600" fontAlgn="base">
              <a:spcBef>
                <a:spcPct val="0"/>
              </a:spcBef>
              <a:spcAft>
                <a:spcPct val="0"/>
              </a:spcAft>
              <a:defRPr sz="2400">
                <a:solidFill>
                  <a:schemeClr val="tx1"/>
                </a:solidFill>
                <a:latin typeface="Comic Sans MS" pitchFamily="66" charset="0"/>
              </a:defRPr>
            </a:lvl9pPr>
          </a:lstStyle>
          <a:p>
            <a:pPr algn="l">
              <a:spcBef>
                <a:spcPct val="20000"/>
              </a:spcBef>
              <a:buClrTx/>
              <a:buFontTx/>
              <a:buNone/>
            </a:pPr>
            <a:r>
              <a:rPr lang="en-US" altLang="en-US" dirty="0">
                <a:effectLst/>
                <a:latin typeface="+mj-lt"/>
              </a:rPr>
              <a:t>When a kaleidoscope is in motions, new possibilities emerge at every turn, just like the interaction between cultural groups.  This metaphor acknowledges that cultures keep changing through their interaction and yet maintain </a:t>
            </a:r>
            <a:r>
              <a:rPr lang="en-US" altLang="en-US" dirty="0" smtClean="0">
                <a:effectLst/>
                <a:latin typeface="+mj-lt"/>
              </a:rPr>
              <a:t>basic </a:t>
            </a:r>
            <a:r>
              <a:rPr lang="en-US" altLang="en-US" dirty="0">
                <a:effectLst/>
                <a:latin typeface="+mj-lt"/>
              </a:rPr>
              <a:t>characteristics.</a:t>
            </a:r>
          </a:p>
        </p:txBody>
      </p:sp>
      <p:pic>
        <p:nvPicPr>
          <p:cNvPr id="349195" name="Picture 11" descr="8point"/>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096000" y="2057400"/>
            <a:ext cx="2362200" cy="2338765"/>
          </a:xfr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49356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Slide Number Placeholder 6"/>
          <p:cNvSpPr>
            <a:spLocks noGrp="1"/>
          </p:cNvSpPr>
          <p:nvPr>
            <p:ph type="sldNum" sz="quarter" idx="12"/>
          </p:nvPr>
        </p:nvSpPr>
        <p:spPr/>
        <p:txBody>
          <a:bodyPr/>
          <a:lstStyle/>
          <a:p>
            <a:fld id="{7F351D20-781F-45AA-A187-8E6F4A0D065F}" type="slidenum">
              <a:rPr lang="en-US" altLang="en-US"/>
              <a:pPr/>
              <a:t>9</a:t>
            </a:fld>
            <a:endParaRPr lang="en-US" altLang="en-US" dirty="0"/>
          </a:p>
        </p:txBody>
      </p:sp>
      <p:sp>
        <p:nvSpPr>
          <p:cNvPr id="104451" name="Rectangle 1027"/>
          <p:cNvSpPr>
            <a:spLocks noGrp="1" noChangeArrowheads="1"/>
          </p:cNvSpPr>
          <p:nvPr>
            <p:ph type="body" sz="half" idx="1"/>
          </p:nvPr>
        </p:nvSpPr>
        <p:spPr>
          <a:xfrm>
            <a:off x="601133" y="1468462"/>
            <a:ext cx="5740400" cy="3273425"/>
          </a:xfrm>
        </p:spPr>
        <p:txBody>
          <a:bodyPr>
            <a:noAutofit/>
          </a:bodyPr>
          <a:lstStyle/>
          <a:p>
            <a:pPr>
              <a:lnSpc>
                <a:spcPct val="90000"/>
              </a:lnSpc>
              <a:buFontTx/>
              <a:buBlip>
                <a:blip r:embed="rId3"/>
              </a:buBlip>
            </a:pPr>
            <a:r>
              <a:rPr lang="en-US" altLang="en-US" sz="2800" dirty="0">
                <a:solidFill>
                  <a:schemeClr val="tx1"/>
                </a:solidFill>
              </a:rPr>
              <a:t>Gender</a:t>
            </a:r>
          </a:p>
          <a:p>
            <a:pPr>
              <a:lnSpc>
                <a:spcPct val="90000"/>
              </a:lnSpc>
              <a:buFontTx/>
              <a:buBlip>
                <a:blip r:embed="rId3"/>
              </a:buBlip>
            </a:pPr>
            <a:r>
              <a:rPr lang="en-US" altLang="en-US" sz="2800" dirty="0">
                <a:solidFill>
                  <a:schemeClr val="tx1"/>
                </a:solidFill>
              </a:rPr>
              <a:t>Age</a:t>
            </a:r>
          </a:p>
          <a:p>
            <a:pPr>
              <a:lnSpc>
                <a:spcPct val="90000"/>
              </a:lnSpc>
              <a:buFontTx/>
              <a:buBlip>
                <a:blip r:embed="rId3"/>
              </a:buBlip>
            </a:pPr>
            <a:r>
              <a:rPr lang="en-US" altLang="en-US" sz="2800" dirty="0">
                <a:solidFill>
                  <a:schemeClr val="tx1"/>
                </a:solidFill>
              </a:rPr>
              <a:t>Race or Ethnicity</a:t>
            </a:r>
          </a:p>
          <a:p>
            <a:pPr>
              <a:lnSpc>
                <a:spcPct val="90000"/>
              </a:lnSpc>
              <a:buFontTx/>
              <a:buBlip>
                <a:blip r:embed="rId3"/>
              </a:buBlip>
            </a:pPr>
            <a:r>
              <a:rPr lang="en-US" altLang="en-US" sz="2800" dirty="0" smtClean="0">
                <a:solidFill>
                  <a:schemeClr val="tx1"/>
                </a:solidFill>
              </a:rPr>
              <a:t>Religion/Faith/Spirituality</a:t>
            </a:r>
            <a:endParaRPr lang="en-US" altLang="en-US" sz="2800" dirty="0">
              <a:solidFill>
                <a:schemeClr val="tx1"/>
              </a:solidFill>
            </a:endParaRPr>
          </a:p>
          <a:p>
            <a:pPr>
              <a:lnSpc>
                <a:spcPct val="90000"/>
              </a:lnSpc>
              <a:buFontTx/>
              <a:buBlip>
                <a:blip r:embed="rId3"/>
              </a:buBlip>
            </a:pPr>
            <a:r>
              <a:rPr lang="en-US" altLang="en-US" sz="2800" dirty="0">
                <a:solidFill>
                  <a:schemeClr val="tx1"/>
                </a:solidFill>
              </a:rPr>
              <a:t>Physical/mental limitation</a:t>
            </a:r>
          </a:p>
          <a:p>
            <a:pPr>
              <a:lnSpc>
                <a:spcPct val="90000"/>
              </a:lnSpc>
              <a:buFontTx/>
              <a:buBlip>
                <a:blip r:embed="rId3"/>
              </a:buBlip>
            </a:pPr>
            <a:r>
              <a:rPr lang="en-US" altLang="en-US" sz="2800" dirty="0">
                <a:solidFill>
                  <a:schemeClr val="tx1"/>
                </a:solidFill>
              </a:rPr>
              <a:t>Sexual orientation</a:t>
            </a:r>
          </a:p>
          <a:p>
            <a:pPr>
              <a:lnSpc>
                <a:spcPct val="90000"/>
              </a:lnSpc>
              <a:buFontTx/>
              <a:buBlip>
                <a:blip r:embed="rId3"/>
              </a:buBlip>
            </a:pPr>
            <a:r>
              <a:rPr lang="en-US" altLang="en-US" sz="2800" dirty="0">
                <a:solidFill>
                  <a:schemeClr val="tx1"/>
                </a:solidFill>
              </a:rPr>
              <a:t>Membership in Organizations</a:t>
            </a:r>
          </a:p>
        </p:txBody>
      </p:sp>
      <p:pic>
        <p:nvPicPr>
          <p:cNvPr id="104452" name="Picture 1028" descr="CHAPEAUS"/>
          <p:cNvPicPr>
            <a:picLocks noGrp="1" noChangeAspect="1" noChangeArrowheads="1"/>
          </p:cNvPicPr>
          <p:nvPr>
            <p:ph type="clipArt" sz="half" idx="2"/>
          </p:nvPr>
        </p:nvPicPr>
        <p:blipFill>
          <a:blip r:embed="rId4" cstate="print">
            <a:extLst>
              <a:ext uri="{28A0092B-C50C-407E-A947-70E740481C1C}">
                <a14:useLocalDpi xmlns:a14="http://schemas.microsoft.com/office/drawing/2010/main" val="0"/>
              </a:ext>
            </a:extLst>
          </a:blip>
          <a:srcRect/>
          <a:stretch>
            <a:fillRect/>
          </a:stretch>
        </p:blipFill>
        <p:spPr>
          <a:xfrm>
            <a:off x="6324600" y="2265370"/>
            <a:ext cx="2286000" cy="2451117"/>
          </a:xfrm>
          <a:ln/>
        </p:spPr>
      </p:pic>
      <p:sp>
        <p:nvSpPr>
          <p:cNvPr id="104459" name="Rectangle 1035"/>
          <p:cNvSpPr>
            <a:spLocks noChangeArrowheads="1"/>
          </p:cNvSpPr>
          <p:nvPr/>
        </p:nvSpPr>
        <p:spPr bwMode="auto">
          <a:xfrm>
            <a:off x="152400" y="381000"/>
            <a:ext cx="8763000" cy="10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2400">
                <a:solidFill>
                  <a:schemeClr val="tx1"/>
                </a:solidFill>
                <a:latin typeface="Comic Sans MS" pitchFamily="66" charset="0"/>
              </a:defRPr>
            </a:lvl1pPr>
            <a:lvl2pPr>
              <a:spcBef>
                <a:spcPct val="0"/>
              </a:spcBef>
              <a:defRPr sz="2400">
                <a:solidFill>
                  <a:schemeClr val="tx1"/>
                </a:solidFill>
                <a:latin typeface="Comic Sans MS" pitchFamily="66" charset="0"/>
              </a:defRPr>
            </a:lvl2pPr>
            <a:lvl3pPr>
              <a:spcBef>
                <a:spcPct val="0"/>
              </a:spcBef>
              <a:defRPr sz="2400">
                <a:solidFill>
                  <a:schemeClr val="tx1"/>
                </a:solidFill>
                <a:latin typeface="Comic Sans MS" pitchFamily="66" charset="0"/>
              </a:defRPr>
            </a:lvl3pPr>
            <a:lvl4pPr>
              <a:spcBef>
                <a:spcPct val="0"/>
              </a:spcBef>
              <a:defRPr sz="2400">
                <a:solidFill>
                  <a:schemeClr val="tx1"/>
                </a:solidFill>
                <a:latin typeface="Comic Sans MS" pitchFamily="66" charset="0"/>
              </a:defRPr>
            </a:lvl4pPr>
            <a:lvl5pPr>
              <a:spcBef>
                <a:spcPct val="0"/>
              </a:spcBef>
              <a:defRPr sz="2400">
                <a:solidFill>
                  <a:schemeClr val="tx1"/>
                </a:solidFill>
                <a:latin typeface="Comic Sans MS" pitchFamily="66" charset="0"/>
              </a:defRPr>
            </a:lvl5pPr>
            <a:lvl6pPr marL="457200" fontAlgn="base">
              <a:spcBef>
                <a:spcPct val="0"/>
              </a:spcBef>
              <a:spcAft>
                <a:spcPct val="0"/>
              </a:spcAft>
              <a:defRPr sz="2400">
                <a:solidFill>
                  <a:schemeClr val="tx1"/>
                </a:solidFill>
                <a:latin typeface="Comic Sans MS" pitchFamily="66" charset="0"/>
              </a:defRPr>
            </a:lvl6pPr>
            <a:lvl7pPr marL="914400" fontAlgn="base">
              <a:spcBef>
                <a:spcPct val="0"/>
              </a:spcBef>
              <a:spcAft>
                <a:spcPct val="0"/>
              </a:spcAft>
              <a:defRPr sz="2400">
                <a:solidFill>
                  <a:schemeClr val="tx1"/>
                </a:solidFill>
                <a:latin typeface="Comic Sans MS" pitchFamily="66" charset="0"/>
              </a:defRPr>
            </a:lvl7pPr>
            <a:lvl8pPr marL="1371600" fontAlgn="base">
              <a:spcBef>
                <a:spcPct val="0"/>
              </a:spcBef>
              <a:spcAft>
                <a:spcPct val="0"/>
              </a:spcAft>
              <a:defRPr sz="2400">
                <a:solidFill>
                  <a:schemeClr val="tx1"/>
                </a:solidFill>
                <a:latin typeface="Comic Sans MS" pitchFamily="66" charset="0"/>
              </a:defRPr>
            </a:lvl8pPr>
            <a:lvl9pPr marL="1828800" fontAlgn="base">
              <a:spcBef>
                <a:spcPct val="0"/>
              </a:spcBef>
              <a:spcAft>
                <a:spcPct val="0"/>
              </a:spcAft>
              <a:defRPr sz="2400">
                <a:solidFill>
                  <a:schemeClr val="tx1"/>
                </a:solidFill>
                <a:latin typeface="Comic Sans MS" pitchFamily="66" charset="0"/>
              </a:defRPr>
            </a:lvl9pPr>
          </a:lstStyle>
          <a:p>
            <a:pPr>
              <a:buClrTx/>
              <a:buFontTx/>
              <a:buNone/>
            </a:pPr>
            <a:r>
              <a:rPr lang="en-US" altLang="en-US" sz="3600" b="1" dirty="0" smtClean="0">
                <a:solidFill>
                  <a:schemeClr val="accent6"/>
                </a:solidFill>
                <a:latin typeface="+mn-lt"/>
              </a:rPr>
              <a:t>How do we tend to define differences?</a:t>
            </a:r>
            <a:endParaRPr lang="en-US" altLang="en-US" sz="3600" b="1" dirty="0">
              <a:solidFill>
                <a:schemeClr val="accent6"/>
              </a:solidFill>
              <a:latin typeface="+mn-lt"/>
            </a:endParaRPr>
          </a:p>
        </p:txBody>
      </p:sp>
    </p:spTree>
    <p:extLst>
      <p:ext uri="{BB962C8B-B14F-4D97-AF65-F5344CB8AC3E}">
        <p14:creationId xmlns:p14="http://schemas.microsoft.com/office/powerpoint/2010/main" val="133641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checkerboard(across)">
                                      <p:cBhvr>
                                        <p:cTn id="7" dur="500"/>
                                        <p:tgtEl>
                                          <p:spTgt spid="104451">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animEffect transition="in" filter="checkerboard(across)">
                                      <p:cBhvr>
                                        <p:cTn id="11" dur="500"/>
                                        <p:tgtEl>
                                          <p:spTgt spid="104451">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04451">
                                            <p:txEl>
                                              <p:pRg st="2" end="2"/>
                                            </p:txEl>
                                          </p:spTgt>
                                        </p:tgtEl>
                                        <p:attrNameLst>
                                          <p:attrName>style.visibility</p:attrName>
                                        </p:attrNameLst>
                                      </p:cBhvr>
                                      <p:to>
                                        <p:strVal val="visible"/>
                                      </p:to>
                                    </p:set>
                                    <p:animEffect transition="in" filter="checkerboard(across)">
                                      <p:cBhvr>
                                        <p:cTn id="15" dur="500"/>
                                        <p:tgtEl>
                                          <p:spTgt spid="104451">
                                            <p:txEl>
                                              <p:pRg st="2" end="2"/>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04451">
                                            <p:txEl>
                                              <p:pRg st="3" end="3"/>
                                            </p:txEl>
                                          </p:spTgt>
                                        </p:tgtEl>
                                        <p:attrNameLst>
                                          <p:attrName>style.visibility</p:attrName>
                                        </p:attrNameLst>
                                      </p:cBhvr>
                                      <p:to>
                                        <p:strVal val="visible"/>
                                      </p:to>
                                    </p:set>
                                    <p:animEffect transition="in" filter="checkerboard(across)">
                                      <p:cBhvr>
                                        <p:cTn id="19" dur="500"/>
                                        <p:tgtEl>
                                          <p:spTgt spid="104451">
                                            <p:txEl>
                                              <p:pRg st="3" end="3"/>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04451">
                                            <p:txEl>
                                              <p:pRg st="4" end="4"/>
                                            </p:txEl>
                                          </p:spTgt>
                                        </p:tgtEl>
                                        <p:attrNameLst>
                                          <p:attrName>style.visibility</p:attrName>
                                        </p:attrNameLst>
                                      </p:cBhvr>
                                      <p:to>
                                        <p:strVal val="visible"/>
                                      </p:to>
                                    </p:set>
                                    <p:animEffect transition="in" filter="checkerboard(across)">
                                      <p:cBhvr>
                                        <p:cTn id="23" dur="500"/>
                                        <p:tgtEl>
                                          <p:spTgt spid="104451">
                                            <p:txEl>
                                              <p:pRg st="4" end="4"/>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104451">
                                            <p:txEl>
                                              <p:pRg st="5" end="5"/>
                                            </p:txEl>
                                          </p:spTgt>
                                        </p:tgtEl>
                                        <p:attrNameLst>
                                          <p:attrName>style.visibility</p:attrName>
                                        </p:attrNameLst>
                                      </p:cBhvr>
                                      <p:to>
                                        <p:strVal val="visible"/>
                                      </p:to>
                                    </p:set>
                                    <p:animEffect transition="in" filter="checkerboard(across)">
                                      <p:cBhvr>
                                        <p:cTn id="27" dur="500"/>
                                        <p:tgtEl>
                                          <p:spTgt spid="104451">
                                            <p:txEl>
                                              <p:pRg st="5" end="5"/>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104451">
                                            <p:txEl>
                                              <p:pRg st="6" end="6"/>
                                            </p:txEl>
                                          </p:spTgt>
                                        </p:tgtEl>
                                        <p:attrNameLst>
                                          <p:attrName>style.visibility</p:attrName>
                                        </p:attrNameLst>
                                      </p:cBhvr>
                                      <p:to>
                                        <p:strVal val="visible"/>
                                      </p:to>
                                    </p:set>
                                    <p:animEffect transition="in" filter="checkerboard(across)">
                                      <p:cBhvr>
                                        <p:cTn id="31" dur="500"/>
                                        <p:tgtEl>
                                          <p:spTgt spid="104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3590</TotalTime>
  <Words>1709</Words>
  <Application>Microsoft Office PowerPoint</Application>
  <PresentationFormat>On-screen Show (4:3)</PresentationFormat>
  <Paragraphs>156</Paragraphs>
  <Slides>14</Slides>
  <Notes>14</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Narrow</vt:lpstr>
      <vt:lpstr>Calibri</vt:lpstr>
      <vt:lpstr>Century Gothic</vt:lpstr>
      <vt:lpstr>Comic Sans MS</vt:lpstr>
      <vt:lpstr>Courier New</vt:lpstr>
      <vt:lpstr>Palatino Linotype</vt:lpstr>
      <vt:lpstr>Times New Roman</vt:lpstr>
      <vt:lpstr>Wingdings</vt:lpstr>
      <vt:lpstr>1_Executive</vt:lpstr>
      <vt:lpstr>PowerPoint Presentation</vt:lpstr>
      <vt:lpstr>Celebrating Diversity</vt:lpstr>
      <vt:lpstr>Activity</vt:lpstr>
      <vt:lpstr>PowerPoint Presentation</vt:lpstr>
      <vt:lpstr>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dc:creator>
  <cp:lastModifiedBy>Knoepfli, Karla</cp:lastModifiedBy>
  <cp:revision>721</cp:revision>
  <cp:lastPrinted>2019-02-07T21:36:57Z</cp:lastPrinted>
  <dcterms:created xsi:type="dcterms:W3CDTF">2001-07-03T00:27:06Z</dcterms:created>
  <dcterms:modified xsi:type="dcterms:W3CDTF">2019-02-08T01:32:59Z</dcterms:modified>
</cp:coreProperties>
</file>