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33"/>
  </p:notesMasterIdLst>
  <p:handoutMasterIdLst>
    <p:handoutMasterId r:id="rId34"/>
  </p:handoutMasterIdLst>
  <p:sldIdLst>
    <p:sldId id="310" r:id="rId2"/>
    <p:sldId id="348" r:id="rId3"/>
    <p:sldId id="349" r:id="rId4"/>
    <p:sldId id="379" r:id="rId5"/>
    <p:sldId id="350" r:id="rId6"/>
    <p:sldId id="378" r:id="rId7"/>
    <p:sldId id="351" r:id="rId8"/>
    <p:sldId id="353" r:id="rId9"/>
    <p:sldId id="354" r:id="rId10"/>
    <p:sldId id="355" r:id="rId11"/>
    <p:sldId id="381" r:id="rId12"/>
    <p:sldId id="358" r:id="rId13"/>
    <p:sldId id="380" r:id="rId14"/>
    <p:sldId id="366" r:id="rId15"/>
    <p:sldId id="368" r:id="rId16"/>
    <p:sldId id="391" r:id="rId17"/>
    <p:sldId id="367" r:id="rId18"/>
    <p:sldId id="369" r:id="rId19"/>
    <p:sldId id="370" r:id="rId20"/>
    <p:sldId id="373" r:id="rId21"/>
    <p:sldId id="374" r:id="rId22"/>
    <p:sldId id="375" r:id="rId23"/>
    <p:sldId id="376" r:id="rId24"/>
    <p:sldId id="377" r:id="rId25"/>
    <p:sldId id="390" r:id="rId26"/>
    <p:sldId id="389" r:id="rId27"/>
    <p:sldId id="383" r:id="rId28"/>
    <p:sldId id="384" r:id="rId29"/>
    <p:sldId id="385" r:id="rId30"/>
    <p:sldId id="387" r:id="rId31"/>
    <p:sldId id="388" r:id="rId32"/>
  </p:sldIdLst>
  <p:sldSz cx="9144000" cy="6858000" type="screen4x3"/>
  <p:notesSz cx="7010400" cy="9236075"/>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3" autoAdjust="0"/>
    <p:restoredTop sz="88439" autoAdjust="0"/>
  </p:normalViewPr>
  <p:slideViewPr>
    <p:cSldViewPr>
      <p:cViewPr>
        <p:scale>
          <a:sx n="82" d="100"/>
          <a:sy n="82" d="100"/>
        </p:scale>
        <p:origin x="978" y="-462"/>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758" y="-558"/>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3.xml"/><Relationship Id="rId3" Type="http://schemas.openxmlformats.org/officeDocument/2006/relationships/slide" Target="slides/slide4.xml"/><Relationship Id="rId7" Type="http://schemas.openxmlformats.org/officeDocument/2006/relationships/slide" Target="slides/slide17.xml"/><Relationship Id="rId12" Type="http://schemas.openxmlformats.org/officeDocument/2006/relationships/slide" Target="slides/slide22.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5.xml"/><Relationship Id="rId11" Type="http://schemas.openxmlformats.org/officeDocument/2006/relationships/slide" Target="slides/slide21.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19.xml"/><Relationship Id="rId1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05201" cy="461804"/>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29" y="0"/>
            <a:ext cx="3038371" cy="461804"/>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774271"/>
            <a:ext cx="3038372" cy="461804"/>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29" y="8774271"/>
            <a:ext cx="3038371" cy="461804"/>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1804"/>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972029" y="0"/>
            <a:ext cx="3038371" cy="461804"/>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2" y="4387136"/>
            <a:ext cx="5139899" cy="4156234"/>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74271"/>
            <a:ext cx="3038372" cy="461804"/>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29" y="8774271"/>
            <a:ext cx="3038371" cy="461804"/>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4-h.org/parents/civic-engageme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072" y="4387138"/>
            <a:ext cx="5812257" cy="2288299"/>
          </a:xfrm>
        </p:spPr>
        <p:txBody>
          <a:bodyPr/>
          <a:lstStyle/>
          <a:p>
            <a:pPr eaLnBrk="1" hangingPunct="1">
              <a:defRPr/>
            </a:pPr>
            <a:r>
              <a:rPr lang="en-US" altLang="en-US" sz="1100" b="1" dirty="0" smtClean="0">
                <a:latin typeface="+mn-lt"/>
              </a:rPr>
              <a:t>Instructor Preparation –  </a:t>
            </a:r>
            <a:r>
              <a:rPr lang="en-US" altLang="en-US" sz="1100" dirty="0" smtClean="0">
                <a:latin typeface="+mn-lt"/>
              </a:rPr>
              <a:t>Allow 6-8 hours of preparation for 1 hour of instruction.</a:t>
            </a:r>
          </a:p>
          <a:p>
            <a:pPr marL="227486" indent="-227486" eaLnBrk="1" hangingPunct="1">
              <a:buFont typeface="+mj-lt"/>
              <a:buAutoNum type="arabicPeriod"/>
              <a:defRPr/>
            </a:pPr>
            <a:r>
              <a:rPr lang="en-US" altLang="en-US" sz="1100" dirty="0" smtClean="0">
                <a:latin typeface="+mn-lt"/>
              </a:rPr>
              <a:t>Review all materials thoroughly.  Do any additional research or preparation to make yourself comfortable with the materials or to give it a personal touch.</a:t>
            </a:r>
          </a:p>
          <a:p>
            <a:pPr marL="227486" indent="-227486" eaLnBrk="1" hangingPunct="1">
              <a:buFont typeface="+mj-lt"/>
              <a:buAutoNum type="arabicPeriod"/>
              <a:defRPr/>
            </a:pPr>
            <a:r>
              <a:rPr lang="en-US" altLang="en-US" sz="1100" dirty="0" smtClean="0">
                <a:latin typeface="+mn-lt"/>
              </a:rPr>
              <a:t>Determine what other topic/subject matter will be presented with this “core” subject matter.  For instance, how can 4-H encourage, embrace and teach history through special event/activity: “Famous People” category at your communication event, introducing the OK Hobbies and Collectibles project, </a:t>
            </a:r>
            <a:r>
              <a:rPr lang="en-US" sz="1100" dirty="0">
                <a:latin typeface="+mn-lt"/>
              </a:rPr>
              <a:t>National 4-H History Preservation </a:t>
            </a:r>
            <a:r>
              <a:rPr lang="en-US" sz="1100" dirty="0" smtClean="0">
                <a:latin typeface="+mn-lt"/>
              </a:rPr>
              <a:t>Program, explore cultural awareness – through food, clothing or art, or how to develop the heritage </a:t>
            </a:r>
            <a:r>
              <a:rPr lang="en-US" sz="1100" dirty="0">
                <a:latin typeface="+mn-lt"/>
              </a:rPr>
              <a:t>portion of the Civic </a:t>
            </a:r>
            <a:r>
              <a:rPr lang="en-US" sz="1100" dirty="0" smtClean="0">
                <a:latin typeface="+mn-lt"/>
              </a:rPr>
              <a:t>Engagement project area.  Programming could even introduce the new (2018) term of Civic Engagement and the three areas it encompasses</a:t>
            </a:r>
            <a:r>
              <a:rPr lang="en-US" sz="1100" dirty="0">
                <a:latin typeface="+mn-lt"/>
              </a:rPr>
              <a:t>. </a:t>
            </a:r>
            <a:r>
              <a:rPr lang="en-US" sz="1100" dirty="0">
                <a:latin typeface="+mn-lt"/>
                <a:hlinkClick r:id="rId3"/>
              </a:rPr>
              <a:t>https://4-h.org/parents/civic-engagement</a:t>
            </a:r>
            <a:r>
              <a:rPr lang="en-US" sz="1100" dirty="0" smtClean="0">
                <a:latin typeface="+mn-lt"/>
                <a:hlinkClick r:id="rId3"/>
              </a:rPr>
              <a:t>/</a:t>
            </a:r>
            <a:r>
              <a:rPr lang="en-US" sz="1100" dirty="0" smtClean="0">
                <a:latin typeface="+mn-lt"/>
              </a:rPr>
              <a:t>  (2019)</a:t>
            </a:r>
            <a:endParaRPr lang="en-US" altLang="en-US" sz="1100" dirty="0" smtClean="0">
              <a:latin typeface="+mn-lt"/>
            </a:endParaRPr>
          </a:p>
          <a:p>
            <a:pPr marL="227486" indent="-227486" eaLnBrk="1" hangingPunct="1">
              <a:buFont typeface="+mj-lt"/>
              <a:buAutoNum type="arabicPeriod"/>
              <a:defRPr/>
            </a:pPr>
            <a:r>
              <a:rPr lang="en-US" altLang="en-US" sz="1100" dirty="0" smtClean="0">
                <a:latin typeface="+mn-lt"/>
              </a:rPr>
              <a:t>Prepare handouts that complement the subject matter.</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717865" y="6740595"/>
            <a:ext cx="2906130" cy="2449174"/>
          </a:xfrm>
          <a:prstGeom prst="rect">
            <a:avLst/>
          </a:prstGeom>
          <a:noFill/>
        </p:spPr>
        <p:txBody>
          <a:bodyPr wrap="square" lIns="93770" tIns="46884" rIns="93770" bIns="46884" rtlCol="0">
            <a:spAutoFit/>
          </a:bodyPr>
          <a:lstStyle/>
          <a:p>
            <a:pPr algn="l"/>
            <a:r>
              <a:rPr lang="en-US" altLang="en-US" sz="900" b="1" dirty="0" smtClean="0">
                <a:effectLst/>
                <a:latin typeface="+mj-lt"/>
              </a:rPr>
              <a:t>Handouts </a:t>
            </a:r>
            <a:r>
              <a:rPr lang="en-US" altLang="en-US" sz="900" dirty="0" smtClean="0">
                <a:effectLst/>
                <a:latin typeface="+mj-lt"/>
              </a:rPr>
              <a:t>that complement this  session:</a:t>
            </a:r>
            <a:endParaRPr lang="en-US" altLang="en-US" sz="900" u="sng" dirty="0">
              <a:effectLst/>
              <a:latin typeface="+mj-lt"/>
            </a:endParaRPr>
          </a:p>
          <a:p>
            <a:pPr marL="171450" indent="-171450" algn="l">
              <a:buFont typeface="Arial" panose="020B0604020202020204" pitchFamily="34" charset="0"/>
              <a:buChar char="•"/>
            </a:pPr>
            <a:r>
              <a:rPr lang="en-US" altLang="en-US" sz="900" dirty="0" smtClean="0">
                <a:effectLst/>
                <a:latin typeface="+mj-lt"/>
              </a:rPr>
              <a:t>4H.VOL.112 </a:t>
            </a:r>
            <a:r>
              <a:rPr lang="en-US" altLang="en-US" sz="900" dirty="0">
                <a:effectLst/>
                <a:latin typeface="+mj-lt"/>
              </a:rPr>
              <a:t>Benefits of Volunteer </a:t>
            </a:r>
            <a:r>
              <a:rPr lang="en-US" altLang="en-US" sz="900" dirty="0" smtClean="0">
                <a:effectLst/>
                <a:latin typeface="+mj-lt"/>
              </a:rPr>
              <a:t>Certification</a:t>
            </a:r>
          </a:p>
          <a:p>
            <a:pPr marL="171450" indent="-171450" algn="l">
              <a:buFont typeface="Arial" panose="020B0604020202020204" pitchFamily="34" charset="0"/>
              <a:buChar char="•"/>
            </a:pPr>
            <a:r>
              <a:rPr lang="en-US" altLang="en-US" sz="900" dirty="0" smtClean="0">
                <a:effectLst/>
                <a:latin typeface="+mj-lt"/>
              </a:rPr>
              <a:t>4H.VOL.113 </a:t>
            </a:r>
            <a:r>
              <a:rPr lang="en-US" altLang="en-US" sz="900" dirty="0">
                <a:effectLst/>
                <a:latin typeface="+mj-lt"/>
              </a:rPr>
              <a:t>Risk Management </a:t>
            </a:r>
            <a:endParaRPr lang="en-US" altLang="en-US" sz="900" dirty="0" smtClean="0">
              <a:effectLst/>
              <a:latin typeface="+mj-lt"/>
            </a:endParaRPr>
          </a:p>
          <a:p>
            <a:pPr algn="l"/>
            <a:r>
              <a:rPr lang="en-US" altLang="en-US" sz="900" b="1" dirty="0" smtClean="0">
                <a:effectLst/>
                <a:latin typeface="+mj-lt"/>
              </a:rPr>
              <a:t>Resource Materials</a:t>
            </a:r>
          </a:p>
          <a:p>
            <a:pPr marL="171450" indent="-171450" algn="l">
              <a:buFont typeface="Arial" panose="020B0604020202020204" pitchFamily="34" charset="0"/>
              <a:buChar char="•"/>
            </a:pPr>
            <a:r>
              <a:rPr lang="en-US" altLang="en-US" sz="900" dirty="0" smtClean="0">
                <a:effectLst/>
                <a:latin typeface="+mj-lt"/>
              </a:rPr>
              <a:t>OSU Fact Sheet F-854  Tort Liability (out of print)</a:t>
            </a:r>
          </a:p>
          <a:p>
            <a:pPr marL="171450" indent="-171450" algn="l">
              <a:buFont typeface="Arial" panose="020B0604020202020204" pitchFamily="34" charset="0"/>
              <a:buChar char="•"/>
            </a:pPr>
            <a:r>
              <a:rPr lang="en-US" altLang="en-US" sz="900" dirty="0" smtClean="0">
                <a:effectLst/>
                <a:latin typeface="+mj-lt"/>
              </a:rPr>
              <a:t>T 8202 Teaching Adults – The Volunteer Teacher Series</a:t>
            </a:r>
          </a:p>
          <a:p>
            <a:pPr marL="171450" indent="-171450" algn="l">
              <a:buFont typeface="Arial" panose="020B0604020202020204" pitchFamily="34" charset="0"/>
              <a:buChar char="•"/>
            </a:pPr>
            <a:r>
              <a:rPr lang="en-US" altLang="en-US" sz="900" dirty="0" smtClean="0">
                <a:effectLst/>
                <a:latin typeface="+mj-lt"/>
              </a:rPr>
              <a:t>4-H Volunteer Background Check FAQ (2018)</a:t>
            </a:r>
          </a:p>
          <a:p>
            <a:pPr marL="171450" indent="-171450" algn="l">
              <a:buFont typeface="Arial" panose="020B0604020202020204" pitchFamily="34" charset="0"/>
              <a:buChar char="•"/>
            </a:pPr>
            <a:r>
              <a:rPr lang="en-US" altLang="en-US" sz="900" dirty="0" smtClean="0">
                <a:effectLst/>
                <a:latin typeface="+mj-lt"/>
              </a:rPr>
              <a:t>Position Descriptions – posted under Volunteer Management on 4h.okstate.edu</a:t>
            </a:r>
            <a:endParaRPr lang="en-US" altLang="en-US" sz="900" dirty="0">
              <a:effectLst/>
              <a:latin typeface="+mj-lt"/>
            </a:endParaRPr>
          </a:p>
          <a:p>
            <a:pPr algn="l">
              <a:defRPr/>
            </a:pPr>
            <a:r>
              <a:rPr lang="en-US" sz="900" b="1" dirty="0" smtClean="0">
                <a:effectLst/>
                <a:latin typeface="+mj-lt"/>
              </a:rPr>
              <a:t>Teaching Outline and Activity</a:t>
            </a:r>
          </a:p>
          <a:p>
            <a:pPr marL="171450" indent="-171450" algn="l">
              <a:buFont typeface="Arial" panose="020B0604020202020204" pitchFamily="34" charset="0"/>
              <a:buChar char="•"/>
              <a:defRPr/>
            </a:pPr>
            <a:r>
              <a:rPr lang="en-US" sz="900" dirty="0" smtClean="0">
                <a:effectLst/>
                <a:latin typeface="+mj-lt"/>
              </a:rPr>
              <a:t>Unit 3.1 Vol. Cert. &amp; Risk Management </a:t>
            </a:r>
          </a:p>
          <a:p>
            <a:pPr marL="171450" indent="-171450" algn="l">
              <a:buFont typeface="Arial" panose="020B0604020202020204" pitchFamily="34" charset="0"/>
              <a:buChar char="•"/>
              <a:defRPr/>
            </a:pPr>
            <a:r>
              <a:rPr lang="en-US" sz="900" dirty="0" smtClean="0">
                <a:effectLst/>
                <a:latin typeface="+mj-lt"/>
              </a:rPr>
              <a:t>4H101 Section IV-Lesson 15 Recruiting, Training and Recognizing Volunteers</a:t>
            </a:r>
          </a:p>
          <a:p>
            <a:pPr marL="175818" indent="-175818" algn="l">
              <a:buFont typeface="Arial" panose="020B0604020202020204" pitchFamily="34" charset="0"/>
              <a:buChar char="•"/>
              <a:defRPr/>
            </a:pPr>
            <a:r>
              <a:rPr lang="en-US" sz="900" dirty="0" smtClean="0">
                <a:effectLst/>
                <a:latin typeface="+mj-lt"/>
              </a:rPr>
              <a:t>4H101 – Group Building Three:  </a:t>
            </a:r>
            <a:r>
              <a:rPr lang="en-US" sz="900" i="1" dirty="0" err="1" smtClean="0">
                <a:effectLst/>
                <a:latin typeface="+mj-lt"/>
              </a:rPr>
              <a:t>Claytionary</a:t>
            </a:r>
            <a:endParaRPr lang="en-US" sz="900" i="1" dirty="0" smtClean="0">
              <a:effectLst/>
              <a:latin typeface="+mj-lt"/>
            </a:endParaRPr>
          </a:p>
          <a:p>
            <a:pPr algn="l">
              <a:defRPr/>
            </a:pPr>
            <a:r>
              <a:rPr lang="en-US" sz="900" b="1" dirty="0">
                <a:effectLst/>
                <a:latin typeface="+mj-lt"/>
              </a:rPr>
              <a:t>PowerPoint Presentations</a:t>
            </a:r>
          </a:p>
          <a:p>
            <a:pPr marL="171450" indent="-171450" algn="l">
              <a:buFont typeface="Arial" panose="020B0604020202020204" pitchFamily="34" charset="0"/>
              <a:buChar char="•"/>
              <a:defRPr/>
            </a:pPr>
            <a:r>
              <a:rPr lang="en-US" sz="900" dirty="0">
                <a:effectLst/>
                <a:latin typeface="+mj-lt"/>
              </a:rPr>
              <a:t>Unit 3.1 Vol. Cert. &amp; Risk Management </a:t>
            </a:r>
          </a:p>
          <a:p>
            <a:pPr algn="l">
              <a:defRPr/>
            </a:pPr>
            <a:endParaRPr lang="en-US" sz="900" dirty="0" smtClean="0">
              <a:effectLst/>
              <a:latin typeface="+mj-lt"/>
            </a:endParaRPr>
          </a:p>
        </p:txBody>
      </p:sp>
      <p:sp>
        <p:nvSpPr>
          <p:cNvPr id="6" name="TextBox 5"/>
          <p:cNvSpPr txBox="1"/>
          <p:nvPr/>
        </p:nvSpPr>
        <p:spPr>
          <a:xfrm>
            <a:off x="3631009" y="6723570"/>
            <a:ext cx="2780320" cy="2187564"/>
          </a:xfrm>
          <a:prstGeom prst="rect">
            <a:avLst/>
          </a:prstGeom>
          <a:noFill/>
        </p:spPr>
        <p:txBody>
          <a:bodyPr wrap="square" lIns="93770" tIns="46884" rIns="93770" bIns="46884" rtlCol="0">
            <a:spAutoFit/>
          </a:bodyPr>
          <a:lstStyle/>
          <a:p>
            <a:pPr algn="l">
              <a:spcAft>
                <a:spcPts val="0"/>
              </a:spcAft>
              <a:defRPr/>
            </a:pPr>
            <a:r>
              <a:rPr lang="en-US" sz="900" b="1" dirty="0" smtClean="0">
                <a:effectLst/>
                <a:latin typeface="+mj-lt"/>
              </a:rPr>
              <a:t>Self </a:t>
            </a:r>
            <a:r>
              <a:rPr lang="en-US" sz="900" b="1" dirty="0">
                <a:effectLst/>
                <a:latin typeface="+mj-lt"/>
              </a:rPr>
              <a:t>Study Series </a:t>
            </a:r>
            <a:r>
              <a:rPr lang="en-US" sz="900" b="1" dirty="0" smtClean="0">
                <a:effectLst/>
                <a:latin typeface="+mj-lt"/>
              </a:rPr>
              <a:t>- </a:t>
            </a:r>
            <a:r>
              <a:rPr lang="en-US" sz="900" dirty="0" smtClean="0">
                <a:effectLst/>
                <a:latin typeface="+mj-lt"/>
              </a:rPr>
              <a:t>for </a:t>
            </a:r>
            <a:r>
              <a:rPr lang="en-US" sz="900" dirty="0">
                <a:effectLst/>
                <a:latin typeface="+mj-lt"/>
              </a:rPr>
              <a:t>volunteers who can not attend this training in person</a:t>
            </a:r>
            <a:r>
              <a:rPr lang="en-US" sz="900" dirty="0" smtClean="0">
                <a:effectLst/>
                <a:latin typeface="+mj-lt"/>
              </a:rPr>
              <a:t>.</a:t>
            </a:r>
            <a:endParaRPr lang="en-US" sz="900" dirty="0">
              <a:effectLst/>
              <a:latin typeface="+mj-lt"/>
            </a:endParaRPr>
          </a:p>
          <a:p>
            <a:pPr marL="175818" indent="-175818" algn="l">
              <a:spcAft>
                <a:spcPts val="0"/>
              </a:spcAft>
              <a:buFont typeface="Arial" panose="020B0604020202020204" pitchFamily="34" charset="0"/>
              <a:buChar char="•"/>
              <a:defRPr/>
            </a:pPr>
            <a:r>
              <a:rPr lang="en-US" sz="900" dirty="0" smtClean="0">
                <a:effectLst/>
                <a:latin typeface="+mj-lt"/>
              </a:rPr>
              <a:t>4H.VOL.203A </a:t>
            </a:r>
            <a:r>
              <a:rPr lang="en-US" sz="900" dirty="0">
                <a:effectLst/>
                <a:latin typeface="+mj-lt"/>
              </a:rPr>
              <a:t>– </a:t>
            </a:r>
            <a:r>
              <a:rPr lang="en-US" sz="900" dirty="0" smtClean="0">
                <a:effectLst/>
                <a:latin typeface="+mj-lt"/>
              </a:rPr>
              <a:t>Risk Management</a:t>
            </a:r>
          </a:p>
          <a:p>
            <a:pPr marL="175818" indent="-175818" algn="l">
              <a:spcAft>
                <a:spcPts val="0"/>
              </a:spcAft>
              <a:buFont typeface="Arial" panose="020B0604020202020204" pitchFamily="34" charset="0"/>
              <a:buChar char="•"/>
              <a:defRPr/>
            </a:pPr>
            <a:r>
              <a:rPr lang="en-US" sz="900" dirty="0" smtClean="0">
                <a:effectLst/>
                <a:latin typeface="+mj-lt"/>
              </a:rPr>
              <a:t>4H.VOL.203I </a:t>
            </a:r>
            <a:r>
              <a:rPr lang="en-US" sz="900" dirty="0">
                <a:effectLst/>
                <a:latin typeface="+mj-lt"/>
              </a:rPr>
              <a:t>–</a:t>
            </a:r>
            <a:r>
              <a:rPr lang="en-US" sz="900" dirty="0" smtClean="0">
                <a:effectLst/>
                <a:latin typeface="+mj-lt"/>
              </a:rPr>
              <a:t> Benefits of Certification</a:t>
            </a:r>
            <a:endParaRPr lang="en-US" sz="900" dirty="0">
              <a:effectLst/>
              <a:latin typeface="+mj-lt"/>
            </a:endParaRPr>
          </a:p>
          <a:p>
            <a:pPr algn="l">
              <a:defRPr/>
            </a:pPr>
            <a:r>
              <a:rPr lang="en-US" sz="900" b="1" dirty="0" smtClean="0">
                <a:effectLst/>
                <a:latin typeface="+mj-lt"/>
              </a:rPr>
              <a:t>4-H Newsletter </a:t>
            </a:r>
            <a:r>
              <a:rPr lang="en-US" sz="900" b="1" dirty="0">
                <a:effectLst/>
                <a:latin typeface="+mj-lt"/>
              </a:rPr>
              <a:t>Support Material</a:t>
            </a:r>
          </a:p>
          <a:p>
            <a:pPr marL="175818" indent="-175818" algn="l">
              <a:buFont typeface="Arial" panose="020B0604020202020204" pitchFamily="34" charset="0"/>
              <a:buChar char="•"/>
              <a:defRPr/>
            </a:pPr>
            <a:r>
              <a:rPr lang="en-US" sz="900" dirty="0" smtClean="0">
                <a:effectLst/>
                <a:latin typeface="+mj-lt"/>
              </a:rPr>
              <a:t>Are you a Taxi Driver?</a:t>
            </a:r>
          </a:p>
          <a:p>
            <a:pPr marL="175818" indent="-175818" algn="l">
              <a:buFont typeface="Arial" panose="020B0604020202020204" pitchFamily="34" charset="0"/>
              <a:buChar char="•"/>
              <a:defRPr/>
            </a:pPr>
            <a:r>
              <a:rPr lang="en-US" sz="900" dirty="0" smtClean="0">
                <a:effectLst/>
                <a:latin typeface="+mj-lt"/>
              </a:rPr>
              <a:t>Are you Covered?</a:t>
            </a:r>
          </a:p>
          <a:p>
            <a:pPr marL="175818" indent="-175818" algn="l">
              <a:buFont typeface="Arial" panose="020B0604020202020204" pitchFamily="34" charset="0"/>
              <a:buChar char="•"/>
              <a:defRPr/>
            </a:pPr>
            <a:r>
              <a:rPr lang="en-US" sz="900" dirty="0" smtClean="0">
                <a:effectLst/>
                <a:latin typeface="+mj-lt"/>
              </a:rPr>
              <a:t>Behavioral Guidelines for Volunteers</a:t>
            </a:r>
          </a:p>
          <a:p>
            <a:pPr marL="175818" indent="-175818" algn="l">
              <a:buFont typeface="Arial" panose="020B0604020202020204" pitchFamily="34" charset="0"/>
              <a:buChar char="•"/>
              <a:defRPr/>
            </a:pPr>
            <a:r>
              <a:rPr lang="en-US" sz="900" dirty="0" smtClean="0">
                <a:effectLst/>
                <a:latin typeface="+mj-lt"/>
              </a:rPr>
              <a:t>Maintaining Volunteer Certification</a:t>
            </a:r>
          </a:p>
          <a:p>
            <a:pPr marL="175818" indent="-175818" algn="l">
              <a:buFont typeface="Arial" panose="020B0604020202020204" pitchFamily="34" charset="0"/>
              <a:buChar char="•"/>
              <a:defRPr/>
            </a:pPr>
            <a:r>
              <a:rPr lang="en-US" sz="900" dirty="0" smtClean="0">
                <a:effectLst/>
                <a:latin typeface="+mj-lt"/>
              </a:rPr>
              <a:t>Purpose of Volunteer Certification</a:t>
            </a:r>
          </a:p>
          <a:p>
            <a:pPr marL="175818" indent="-175818" algn="l">
              <a:buFont typeface="Arial" panose="020B0604020202020204" pitchFamily="34" charset="0"/>
              <a:buChar char="•"/>
              <a:defRPr/>
            </a:pPr>
            <a:r>
              <a:rPr lang="en-US" sz="900" dirty="0" smtClean="0">
                <a:effectLst/>
                <a:latin typeface="+mj-lt"/>
              </a:rPr>
              <a:t>Steps in Managing Risk</a:t>
            </a:r>
          </a:p>
          <a:p>
            <a:pPr marL="175818" indent="-175818" algn="l">
              <a:buFont typeface="Arial" panose="020B0604020202020204" pitchFamily="34" charset="0"/>
              <a:buChar char="•"/>
              <a:defRPr/>
            </a:pPr>
            <a:r>
              <a:rPr lang="en-US" sz="900" dirty="0" smtClean="0">
                <a:effectLst/>
                <a:latin typeface="+mj-lt"/>
              </a:rPr>
              <a:t>Volunteer Certification Process</a:t>
            </a:r>
          </a:p>
          <a:p>
            <a:pPr marL="175818" indent="-175818" algn="l">
              <a:buFont typeface="Arial" panose="020B0604020202020204" pitchFamily="34" charset="0"/>
              <a:buChar char="•"/>
              <a:defRPr/>
            </a:pPr>
            <a:r>
              <a:rPr lang="en-US" sz="900" dirty="0" smtClean="0">
                <a:effectLst/>
                <a:latin typeface="+mj-lt"/>
              </a:rPr>
              <a:t>Volunteer Core Competencies</a:t>
            </a:r>
          </a:p>
          <a:p>
            <a:pPr marL="175818" indent="-175818" algn="l">
              <a:buFont typeface="Arial" panose="020B0604020202020204" pitchFamily="34" charset="0"/>
              <a:buChar char="•"/>
              <a:defRPr/>
            </a:pPr>
            <a:r>
              <a:rPr lang="en-US" sz="900" dirty="0" smtClean="0">
                <a:effectLst/>
                <a:latin typeface="+mj-lt"/>
              </a:rPr>
              <a:t>Who to Certify as a Volunteer</a:t>
            </a:r>
          </a:p>
          <a:p>
            <a:pPr marL="175818" indent="-175818" algn="l">
              <a:buFont typeface="Arial" panose="020B0604020202020204" pitchFamily="34" charset="0"/>
              <a:buChar char="•"/>
              <a:defRPr/>
            </a:pPr>
            <a:endParaRPr lang="en-US" sz="1000" dirty="0">
              <a:effectLst/>
              <a:latin typeface="+mn-lt"/>
            </a:endParaRP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067CB-00DB-4938-936E-945FAE81978B}" type="slidenum">
              <a:rPr lang="en-US" altLang="en-US"/>
              <a:pPr/>
              <a:t>10</a:t>
            </a:fld>
            <a:endParaRPr lang="en-US" alt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altLang="en-US" dirty="0">
                <a:latin typeface="Arial Narrow" pitchFamily="34" charset="0"/>
              </a:rPr>
              <a:t>Review Volunteer Development Series 4H.VOL.112 Benefits of Volunteer </a:t>
            </a:r>
            <a:r>
              <a:rPr lang="en-US" altLang="en-US" dirty="0" smtClean="0">
                <a:latin typeface="Arial Narrow" pitchFamily="34" charset="0"/>
              </a:rPr>
              <a:t>Certification,</a:t>
            </a:r>
            <a:r>
              <a:rPr lang="en-US" altLang="en-US" baseline="0" dirty="0" smtClean="0">
                <a:latin typeface="Arial Narrow" pitchFamily="34" charset="0"/>
              </a:rPr>
              <a:t> page 5.</a:t>
            </a:r>
            <a:endParaRPr lang="en-US" altLang="en-US" dirty="0">
              <a:latin typeface="Arial Narrow" pitchFamily="34" charset="0"/>
            </a:endParaRPr>
          </a:p>
          <a:p>
            <a:endParaRPr lang="en-US" altLang="en-US" dirty="0">
              <a:latin typeface="Arial Narrow"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17" y="4237454"/>
            <a:ext cx="5811309"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Narrow" pitchFamily="34" charset="0"/>
              </a:rPr>
              <a:t>Review Volunteer Development Series 4H.VOL.112 Benefits of Volunteer Certification,</a:t>
            </a:r>
            <a:r>
              <a:rPr lang="en-US" altLang="en-US" baseline="0" dirty="0" smtClean="0">
                <a:latin typeface="Arial Narrow" pitchFamily="34" charset="0"/>
              </a:rPr>
              <a:t> page 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Narrow" pitchFamily="34" charset="0"/>
            </a:endParaRPr>
          </a:p>
          <a:p>
            <a:pPr>
              <a:spcAft>
                <a:spcPts val="589"/>
              </a:spcAft>
            </a:pPr>
            <a:r>
              <a:rPr lang="en-US" dirty="0" smtClean="0"/>
              <a:t>Supplies :</a:t>
            </a:r>
          </a:p>
          <a:p>
            <a:pPr marL="171450" indent="-171450">
              <a:spcAft>
                <a:spcPts val="589"/>
              </a:spcAft>
              <a:buFont typeface="Arial" panose="020B0604020202020204" pitchFamily="34" charset="0"/>
              <a:buChar char="•"/>
            </a:pPr>
            <a:r>
              <a:rPr lang="en-US" dirty="0" smtClean="0"/>
              <a:t>Flip</a:t>
            </a:r>
            <a:r>
              <a:rPr lang="en-US" baseline="0" dirty="0" smtClean="0"/>
              <a:t> Chart/Post-it Notes and Markers</a:t>
            </a:r>
          </a:p>
          <a:p>
            <a:pPr marL="171450" indent="-171450">
              <a:spcAft>
                <a:spcPts val="589"/>
              </a:spcAft>
              <a:buFont typeface="Arial" panose="020B0604020202020204" pitchFamily="34" charset="0"/>
              <a:buChar char="•"/>
            </a:pPr>
            <a:r>
              <a:rPr lang="en-US" baseline="0" dirty="0" smtClean="0"/>
              <a:t>List </a:t>
            </a:r>
            <a:r>
              <a:rPr lang="en-US" baseline="0" dirty="0" smtClean="0"/>
              <a:t>of the nine competencies</a:t>
            </a:r>
            <a:r>
              <a:rPr lang="en-US" baseline="0" dirty="0" smtClean="0"/>
              <a:t>.</a:t>
            </a:r>
          </a:p>
          <a:p>
            <a:pPr marL="171450" marR="0" indent="-171450" algn="l" defTabSz="914400" rtl="0" eaLnBrk="0" fontAlgn="base" latinLnBrk="0" hangingPunct="0">
              <a:lnSpc>
                <a:spcPct val="100000"/>
              </a:lnSpc>
              <a:spcBef>
                <a:spcPct val="30000"/>
              </a:spcBef>
              <a:spcAft>
                <a:spcPts val="589"/>
              </a:spcAft>
              <a:buClrTx/>
              <a:buSzTx/>
              <a:buFont typeface="Arial" panose="020B0604020202020204" pitchFamily="34" charset="0"/>
              <a:buChar char="•"/>
              <a:tabLst/>
              <a:defRPr/>
            </a:pPr>
            <a:r>
              <a:rPr lang="en-US" dirty="0" smtClean="0"/>
              <a:t>Playdough – adapt </a:t>
            </a:r>
            <a:r>
              <a:rPr lang="en-US" sz="1200" kern="1200" dirty="0" smtClean="0">
                <a:solidFill>
                  <a:schemeClr val="tx1"/>
                </a:solidFill>
                <a:effectLst/>
                <a:latin typeface="Times New Roman" pitchFamily="18" charset="0"/>
                <a:ea typeface="+mn-ea"/>
                <a:cs typeface="+mn-cs"/>
              </a:rPr>
              <a:t>4H101 – Group Building Three:  </a:t>
            </a:r>
            <a:r>
              <a:rPr lang="en-US" sz="1200" i="1" kern="1200" dirty="0" err="1" smtClean="0">
                <a:solidFill>
                  <a:schemeClr val="tx1"/>
                </a:solidFill>
                <a:effectLst/>
                <a:latin typeface="Times New Roman" pitchFamily="18" charset="0"/>
                <a:ea typeface="+mn-ea"/>
                <a:cs typeface="+mn-cs"/>
              </a:rPr>
              <a:t>Claytionary</a:t>
            </a:r>
            <a:r>
              <a:rPr lang="en-US" sz="1200" i="1" kern="1200" dirty="0" smtClean="0">
                <a:solidFill>
                  <a:schemeClr val="tx1"/>
                </a:solidFill>
                <a:effectLst/>
                <a:latin typeface="Times New Roman" pitchFamily="18" charset="0"/>
                <a:ea typeface="+mn-ea"/>
                <a:cs typeface="+mn-cs"/>
              </a:rPr>
              <a:t>.  </a:t>
            </a:r>
            <a:r>
              <a:rPr lang="en-US" sz="1200" i="0" kern="1200" dirty="0" smtClean="0">
                <a:solidFill>
                  <a:schemeClr val="tx1"/>
                </a:solidFill>
                <a:effectLst/>
                <a:latin typeface="Times New Roman" pitchFamily="18" charset="0"/>
                <a:ea typeface="+mn-ea"/>
                <a:cs typeface="+mn-cs"/>
              </a:rPr>
              <a:t>Have</a:t>
            </a:r>
            <a:r>
              <a:rPr lang="en-US" sz="1200" i="0" kern="1200" baseline="0" dirty="0" smtClean="0">
                <a:solidFill>
                  <a:schemeClr val="tx1"/>
                </a:solidFill>
                <a:effectLst/>
                <a:latin typeface="Times New Roman" pitchFamily="18" charset="0"/>
                <a:ea typeface="+mn-ea"/>
                <a:cs typeface="+mn-cs"/>
              </a:rPr>
              <a:t> them group make a sculpture that represents their skill.  Then do the brainstorming.  When the group reports they can share the sculpture.</a:t>
            </a:r>
            <a:endParaRPr lang="en-US" sz="1200" i="0" kern="1200" dirty="0" smtClean="0">
              <a:solidFill>
                <a:schemeClr val="tx1"/>
              </a:solidFill>
              <a:effectLst/>
              <a:latin typeface="Times New Roman" pitchFamily="18" charset="0"/>
              <a:ea typeface="+mn-ea"/>
              <a:cs typeface="+mn-cs"/>
            </a:endParaRPr>
          </a:p>
          <a:p>
            <a:pPr marL="171450" indent="-171450">
              <a:spcAft>
                <a:spcPts val="589"/>
              </a:spcAft>
              <a:buFont typeface="Arial" panose="020B0604020202020204" pitchFamily="34" charset="0"/>
              <a:buChar char="•"/>
            </a:pPr>
            <a:endParaRPr lang="en-US" baseline="0" dirty="0" smtClean="0"/>
          </a:p>
          <a:p>
            <a:pPr marL="171450" indent="-171450">
              <a:spcAft>
                <a:spcPts val="589"/>
              </a:spcAft>
              <a:buFont typeface="Arial" panose="020B0604020202020204" pitchFamily="34" charset="0"/>
              <a:buChar char="•"/>
            </a:pPr>
            <a:r>
              <a:rPr lang="en-US" baseline="0" dirty="0" smtClean="0"/>
              <a:t>Have </a:t>
            </a:r>
            <a:r>
              <a:rPr lang="en-US" baseline="0" dirty="0" smtClean="0"/>
              <a:t>the volunteers work in groups.  They are to brainstorm what behaviors or actions a volunteer might exhibit if they were good at the skill.</a:t>
            </a:r>
          </a:p>
          <a:p>
            <a:pPr marL="0" indent="0">
              <a:spcAft>
                <a:spcPts val="589"/>
              </a:spcAft>
              <a:buFont typeface="Arial" panose="020B0604020202020204" pitchFamily="34" charset="0"/>
              <a:buNone/>
            </a:pPr>
            <a:endParaRPr lang="en-US" baseline="0" dirty="0" smtClean="0"/>
          </a:p>
          <a:p>
            <a:pPr marL="171450" indent="-171450">
              <a:spcAft>
                <a:spcPts val="589"/>
              </a:spcAft>
              <a:buFont typeface="Arial" panose="020B0604020202020204" pitchFamily="34" charset="0"/>
              <a:buChar char="•"/>
            </a:pPr>
            <a:r>
              <a:rPr lang="en-US" baseline="0" dirty="0" smtClean="0"/>
              <a:t>Group Share – find commonalities.  As facilitator, refer back to the competencies and note those they may not have on their lists.  (This activity is a great way to make the Core Competencies table less daunting.  When the group comes up with practically everything on the table then they realize they have a very important role in the 4-H program.)</a:t>
            </a:r>
          </a:p>
          <a:p>
            <a:pPr marL="0" indent="0">
              <a:spcAft>
                <a:spcPts val="589"/>
              </a:spcAft>
              <a:buFont typeface="Arial" panose="020B0604020202020204" pitchFamily="34" charset="0"/>
              <a:buNone/>
            </a:pPr>
            <a:endParaRPr lang="en-US" baseline="0" dirty="0" smtClean="0"/>
          </a:p>
          <a:p>
            <a:pPr marL="171450" indent="-171450">
              <a:spcAft>
                <a:spcPts val="589"/>
              </a:spcAft>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47242C6-317E-46E1-8976-1AED9CAAFAD6}" type="slidenum">
              <a:rPr lang="en-US" smtClean="0"/>
              <a:t>11</a:t>
            </a:fld>
            <a:endParaRPr lang="en-US"/>
          </a:p>
        </p:txBody>
      </p:sp>
    </p:spTree>
    <p:extLst>
      <p:ext uri="{BB962C8B-B14F-4D97-AF65-F5344CB8AC3E}">
        <p14:creationId xmlns:p14="http://schemas.microsoft.com/office/powerpoint/2010/main" val="262060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7F136-2332-4642-80C7-CAA0C0DBD274}" type="slidenum">
              <a:rPr lang="en-US" altLang="en-US"/>
              <a:pPr/>
              <a:t>12</a:t>
            </a:fld>
            <a:endParaRPr lang="en-US" alt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Narrow" pitchFamily="34" charset="0"/>
              </a:rPr>
              <a:t>Review Volunteer Development Series 4H.VOL.112 Benefits of Volunteer Certification,</a:t>
            </a:r>
            <a:r>
              <a:rPr lang="en-US" altLang="en-US" baseline="0" dirty="0" smtClean="0">
                <a:latin typeface="Arial Narrow" pitchFamily="34" charset="0"/>
              </a:rPr>
              <a:t> page 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Narrow"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Narrow" pitchFamily="34" charset="0"/>
              </a:rPr>
              <a:t>Talk through the Competencies and give them examples of the behavioral indicators.</a:t>
            </a:r>
            <a:endParaRPr lang="en-US" altLang="en-US" dirty="0" smtClean="0">
              <a:latin typeface="Arial Narrow" pitchFamily="34" charset="0"/>
            </a:endParaRP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770DE-3D23-4605-9720-4CEA6BB5604A}" type="slidenum">
              <a:rPr lang="en-US" altLang="en-US"/>
              <a:pPr/>
              <a:t>13</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altLang="en-US" dirty="0">
                <a:latin typeface="Arial Narrow" pitchFamily="34" charset="0"/>
              </a:rPr>
              <a:t>Review Volunteer Development Series 4H.VOL.112 Benefits of Volunteer Certification; 4H.VOL.113 Risk Management in preparation for this section of unit 3.</a:t>
            </a:r>
          </a:p>
          <a:p>
            <a:endParaRPr lang="en-US" altLang="en-US" dirty="0">
              <a:latin typeface="Arial Narrow" pitchFamily="34" charset="0"/>
            </a:endParaRPr>
          </a:p>
          <a:p>
            <a:r>
              <a:rPr lang="en-US" altLang="en-US" b="1" dirty="0">
                <a:latin typeface="Arial Narrow" pitchFamily="34" charset="0"/>
              </a:rPr>
              <a:t>Resource </a:t>
            </a:r>
            <a:r>
              <a:rPr lang="en-US" altLang="en-US" dirty="0">
                <a:latin typeface="Arial Narrow" pitchFamily="34" charset="0"/>
              </a:rPr>
              <a:t>– OSU Fact Sheet F-854  Tort </a:t>
            </a:r>
            <a:r>
              <a:rPr lang="en-US" altLang="en-US" dirty="0" smtClean="0">
                <a:latin typeface="Arial Narrow" pitchFamily="34" charset="0"/>
              </a:rPr>
              <a:t>Liability</a:t>
            </a:r>
            <a:endParaRPr lang="en-US" altLang="en-US" dirty="0">
              <a:latin typeface="Arial Narrow" pitchFamily="34" charset="0"/>
            </a:endParaRPr>
          </a:p>
          <a:p>
            <a:endParaRPr lang="en-US" altLang="en-US" dirty="0">
              <a:latin typeface="Arial Narrow" pitchFamily="34" charset="0"/>
            </a:endParaRPr>
          </a:p>
        </p:txBody>
      </p:sp>
    </p:spTree>
    <p:extLst>
      <p:ext uri="{BB962C8B-B14F-4D97-AF65-F5344CB8AC3E}">
        <p14:creationId xmlns:p14="http://schemas.microsoft.com/office/powerpoint/2010/main" val="306085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E6F5D-1B66-4842-8457-22D03441F5BD}" type="slidenum">
              <a:rPr lang="en-US" altLang="en-US"/>
              <a:pPr/>
              <a:t>14</a:t>
            </a:fld>
            <a:endParaRPr lang="en-US" alt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altLang="en-US" dirty="0">
                <a:latin typeface="Arial Narrow" pitchFamily="34" charset="0"/>
              </a:rPr>
              <a:t>Review Volunteer Development Series 4H.VOL.113 Risk Management and F-854 Tort Liability in preparation for this section of unit 3.</a:t>
            </a:r>
          </a:p>
          <a:p>
            <a:endParaRPr lang="en-US" altLang="en-US" dirty="0">
              <a:latin typeface="Arial Narrow"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D1C09-C304-4A33-99CA-7D804EFBF7E5}" type="slidenum">
              <a:rPr lang="en-US" altLang="en-US"/>
              <a:pPr/>
              <a:t>15</a:t>
            </a:fld>
            <a:endParaRPr lang="en-US" alt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altLang="en-US" dirty="0" smtClean="0"/>
              <a:t>Page 5 4HVOL113.</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17" y="4237454"/>
            <a:ext cx="5811309" cy="4183380"/>
          </a:xfrm>
        </p:spPr>
        <p:txBody>
          <a:bodyPr/>
          <a:lstStyle/>
          <a:p>
            <a:pPr marL="0" indent="0">
              <a:spcAft>
                <a:spcPts val="589"/>
              </a:spcAft>
              <a:buFont typeface="Arial" panose="020B0604020202020204" pitchFamily="34" charset="0"/>
              <a:buNone/>
            </a:pPr>
            <a:r>
              <a:rPr lang="en-US" dirty="0" smtClean="0"/>
              <a:t>Version</a:t>
            </a:r>
            <a:r>
              <a:rPr lang="en-US" baseline="0" dirty="0" smtClean="0"/>
              <a:t> of Find Waldo with a twist.  Looking at the picture and the volunteers are to think about</a:t>
            </a:r>
            <a:r>
              <a:rPr lang="en-US" u="sng" baseline="0" dirty="0" smtClean="0"/>
              <a:t> possibly risks</a:t>
            </a:r>
            <a:r>
              <a:rPr lang="en-US" baseline="0" dirty="0" smtClean="0"/>
              <a:t> associated with an activity which might take place in the venue.  Once risks are identified, then how would they be prepared to avoid potential risks.</a:t>
            </a:r>
          </a:p>
          <a:p>
            <a:pPr marL="0" indent="0">
              <a:spcAft>
                <a:spcPts val="589"/>
              </a:spcAft>
              <a:buFont typeface="Arial" panose="020B0604020202020204" pitchFamily="34" charset="0"/>
              <a:buNone/>
            </a:pPr>
            <a:endParaRPr lang="en-US" baseline="0" dirty="0" smtClean="0"/>
          </a:p>
          <a:p>
            <a:pPr marL="0" indent="0">
              <a:spcAft>
                <a:spcPts val="589"/>
              </a:spcAft>
              <a:buFont typeface="Arial" panose="020B0604020202020204" pitchFamily="34" charset="0"/>
              <a:buNone/>
            </a:pPr>
            <a:r>
              <a:rPr lang="en-US" baseline="0" dirty="0" smtClean="0"/>
              <a:t>If you want to have recognize efforts, provide first aid kit or some risk related item that can be used with their 4-H program.</a:t>
            </a:r>
          </a:p>
          <a:p>
            <a:pPr marL="0" indent="0">
              <a:spcAft>
                <a:spcPts val="589"/>
              </a:spcAft>
              <a:buFont typeface="Arial" panose="020B0604020202020204" pitchFamily="34" charset="0"/>
              <a:buNone/>
            </a:pPr>
            <a:endParaRPr lang="en-US" dirty="0" smtClean="0"/>
          </a:p>
          <a:p>
            <a:pPr marL="0" indent="0">
              <a:spcAft>
                <a:spcPts val="589"/>
              </a:spcAft>
              <a:buFont typeface="Arial" panose="020B0604020202020204" pitchFamily="34" charset="0"/>
              <a:buNone/>
            </a:pPr>
            <a:r>
              <a:rPr lang="en-US" dirty="0" smtClean="0"/>
              <a:t>Photos</a:t>
            </a:r>
            <a:r>
              <a:rPr lang="en-US" baseline="0" dirty="0" smtClean="0"/>
              <a:t> for the activity at the end of he PPT slides 25-31.</a:t>
            </a:r>
            <a:endParaRPr lang="en-US" dirty="0" smtClean="0"/>
          </a:p>
        </p:txBody>
      </p:sp>
      <p:sp>
        <p:nvSpPr>
          <p:cNvPr id="4" name="Slide Number Placeholder 3"/>
          <p:cNvSpPr>
            <a:spLocks noGrp="1"/>
          </p:cNvSpPr>
          <p:nvPr>
            <p:ph type="sldNum" sz="quarter" idx="10"/>
          </p:nvPr>
        </p:nvSpPr>
        <p:spPr/>
        <p:txBody>
          <a:bodyPr/>
          <a:lstStyle/>
          <a:p>
            <a:fld id="{047242C6-317E-46E1-8976-1AED9CAAFAD6}" type="slidenum">
              <a:rPr lang="en-US" smtClean="0"/>
              <a:t>16</a:t>
            </a:fld>
            <a:endParaRPr lang="en-US"/>
          </a:p>
        </p:txBody>
      </p:sp>
    </p:spTree>
    <p:extLst>
      <p:ext uri="{BB962C8B-B14F-4D97-AF65-F5344CB8AC3E}">
        <p14:creationId xmlns:p14="http://schemas.microsoft.com/office/powerpoint/2010/main" val="75737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FA3D1-0C40-4D0B-ABFF-7020EBE6CD13}" type="slidenum">
              <a:rPr lang="en-US" altLang="en-US"/>
              <a:pPr/>
              <a:t>17</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pPr>
              <a:lnSpc>
                <a:spcPct val="80000"/>
              </a:lnSpc>
            </a:pPr>
            <a:r>
              <a:rPr lang="en-US" altLang="en-US" sz="800">
                <a:latin typeface="Arial Narrow" pitchFamily="34" charset="0"/>
              </a:rPr>
              <a:t>Review Volunteer Development Series 4H.VOL.113 Risk Management and F-854 Tort Liability in preparation for this section of unit 3.</a:t>
            </a:r>
          </a:p>
          <a:p>
            <a:pPr>
              <a:lnSpc>
                <a:spcPct val="80000"/>
              </a:lnSpc>
            </a:pPr>
            <a:r>
              <a:rPr lang="en-US" altLang="en-US" sz="800" b="1">
                <a:latin typeface="Arial Narrow" pitchFamily="34" charset="0"/>
              </a:rPr>
              <a:t>Resource </a:t>
            </a:r>
            <a:r>
              <a:rPr lang="en-US" altLang="en-US" sz="800">
                <a:latin typeface="Arial Narrow" pitchFamily="34" charset="0"/>
              </a:rPr>
              <a:t>– OSU Fact Sheet F-854  Tort Liability</a:t>
            </a:r>
          </a:p>
          <a:p>
            <a:pPr>
              <a:lnSpc>
                <a:spcPct val="80000"/>
              </a:lnSpc>
            </a:pPr>
            <a:endParaRPr lang="en-US" altLang="en-US" sz="800" b="1">
              <a:latin typeface="Arial Narrow" pitchFamily="34" charset="0"/>
            </a:endParaRPr>
          </a:p>
          <a:p>
            <a:pPr>
              <a:lnSpc>
                <a:spcPct val="80000"/>
              </a:lnSpc>
            </a:pPr>
            <a:r>
              <a:rPr lang="en-US" altLang="en-US" sz="1000" b="1">
                <a:latin typeface="Arial Narrow" pitchFamily="34" charset="0"/>
              </a:rPr>
              <a:t>Risk Management Terms</a:t>
            </a:r>
          </a:p>
          <a:p>
            <a:pPr>
              <a:lnSpc>
                <a:spcPct val="80000"/>
              </a:lnSpc>
            </a:pPr>
            <a:r>
              <a:rPr lang="en-US" altLang="en-US" sz="800" u="sng">
                <a:latin typeface="Arial Narrow" pitchFamily="34" charset="0"/>
              </a:rPr>
              <a:t>Risk</a:t>
            </a:r>
            <a:r>
              <a:rPr lang="en-US" altLang="en-US" sz="800">
                <a:latin typeface="Arial Narrow" pitchFamily="34" charset="0"/>
              </a:rPr>
              <a:t> - An act which has probability of causing negative outcomes.</a:t>
            </a:r>
          </a:p>
          <a:p>
            <a:pPr>
              <a:lnSpc>
                <a:spcPct val="80000"/>
              </a:lnSpc>
            </a:pPr>
            <a:r>
              <a:rPr lang="en-US" altLang="en-US" sz="800" u="sng">
                <a:latin typeface="Arial Narrow" pitchFamily="34" charset="0"/>
              </a:rPr>
              <a:t>Assets</a:t>
            </a:r>
            <a:r>
              <a:rPr lang="en-US" altLang="en-US" sz="800">
                <a:latin typeface="Arial Narrow" pitchFamily="34" charset="0"/>
              </a:rPr>
              <a:t> - Things of value held by an organization. </a:t>
            </a:r>
          </a:p>
          <a:p>
            <a:pPr>
              <a:lnSpc>
                <a:spcPct val="80000"/>
              </a:lnSpc>
            </a:pPr>
            <a:r>
              <a:rPr lang="en-US" altLang="en-US" sz="800" u="sng">
                <a:latin typeface="Arial Narrow" pitchFamily="34" charset="0"/>
              </a:rPr>
              <a:t>Risk Management</a:t>
            </a:r>
            <a:r>
              <a:rPr lang="en-US" altLang="en-US" sz="800">
                <a:latin typeface="Arial Narrow" pitchFamily="34" charset="0"/>
              </a:rPr>
              <a:t> - Protecting assets by minimizing the potential for negative outcomes.</a:t>
            </a:r>
          </a:p>
          <a:p>
            <a:pPr>
              <a:lnSpc>
                <a:spcPct val="80000"/>
              </a:lnSpc>
            </a:pPr>
            <a:r>
              <a:rPr lang="en-US" altLang="en-US" sz="800" u="sng">
                <a:latin typeface="Arial Narrow" pitchFamily="34" charset="0"/>
              </a:rPr>
              <a:t>Liability</a:t>
            </a:r>
            <a:r>
              <a:rPr lang="en-US" altLang="en-US" sz="800">
                <a:latin typeface="Arial Narrow" pitchFamily="34" charset="0"/>
              </a:rPr>
              <a:t> - Being responsible or accountable.</a:t>
            </a:r>
          </a:p>
          <a:p>
            <a:pPr>
              <a:lnSpc>
                <a:spcPct val="80000"/>
              </a:lnSpc>
            </a:pPr>
            <a:endParaRPr lang="en-US" altLang="en-US" sz="800" b="1">
              <a:latin typeface="Arial Narrow" pitchFamily="34" charset="0"/>
            </a:endParaRPr>
          </a:p>
          <a:p>
            <a:pPr>
              <a:lnSpc>
                <a:spcPct val="80000"/>
              </a:lnSpc>
            </a:pPr>
            <a:r>
              <a:rPr lang="en-US" altLang="en-US" sz="1000" b="1">
                <a:latin typeface="Arial Narrow" pitchFamily="34" charset="0"/>
              </a:rPr>
              <a:t>Kinds of Tort</a:t>
            </a:r>
          </a:p>
          <a:p>
            <a:pPr>
              <a:lnSpc>
                <a:spcPct val="80000"/>
              </a:lnSpc>
            </a:pPr>
            <a:r>
              <a:rPr lang="en-US" altLang="en-US" sz="800">
                <a:latin typeface="Arial Narrow" pitchFamily="34" charset="0"/>
              </a:rPr>
              <a:t>Tort as it relates to Law, is defined as:</a:t>
            </a:r>
            <a:r>
              <a:rPr lang="en-US" altLang="en-US" sz="800">
                <a:solidFill>
                  <a:srgbClr val="009900"/>
                </a:solidFill>
                <a:latin typeface="Arial Narrow" pitchFamily="34" charset="0"/>
              </a:rPr>
              <a:t> </a:t>
            </a:r>
            <a:r>
              <a:rPr lang="en-US" altLang="en-US" sz="800">
                <a:latin typeface="Arial Narrow" pitchFamily="34" charset="0"/>
              </a:rPr>
              <a:t>“wrongful act, injury or damage (not involving breaking a written contract) for which a civil action can be brought.</a:t>
            </a:r>
          </a:p>
          <a:p>
            <a:pPr>
              <a:lnSpc>
                <a:spcPct val="80000"/>
              </a:lnSpc>
            </a:pPr>
            <a:r>
              <a:rPr lang="en-US" altLang="en-US" sz="800">
                <a:latin typeface="Arial Narrow" pitchFamily="34" charset="0"/>
              </a:rPr>
              <a:t>Forms of tort:</a:t>
            </a:r>
          </a:p>
          <a:p>
            <a:pPr lvl="1">
              <a:lnSpc>
                <a:spcPct val="80000"/>
              </a:lnSpc>
              <a:buFontTx/>
              <a:buChar char="•"/>
            </a:pPr>
            <a:r>
              <a:rPr lang="en-US" altLang="en-US" sz="800">
                <a:latin typeface="Arial Narrow" pitchFamily="34" charset="0"/>
              </a:rPr>
              <a:t>Abuse</a:t>
            </a:r>
          </a:p>
          <a:p>
            <a:pPr lvl="1">
              <a:lnSpc>
                <a:spcPct val="80000"/>
              </a:lnSpc>
              <a:buFontTx/>
              <a:buChar char="•"/>
            </a:pPr>
            <a:r>
              <a:rPr lang="en-US" altLang="en-US" sz="800">
                <a:latin typeface="Arial Narrow" pitchFamily="34" charset="0"/>
              </a:rPr>
              <a:t>Assault and Battery</a:t>
            </a:r>
          </a:p>
          <a:p>
            <a:pPr lvl="1">
              <a:lnSpc>
                <a:spcPct val="80000"/>
              </a:lnSpc>
              <a:buFontTx/>
              <a:buChar char="•"/>
            </a:pPr>
            <a:r>
              <a:rPr lang="en-US" altLang="en-US" sz="800">
                <a:latin typeface="Arial Narrow" pitchFamily="34" charset="0"/>
              </a:rPr>
              <a:t>Negligence</a:t>
            </a:r>
          </a:p>
          <a:p>
            <a:pPr lvl="1">
              <a:lnSpc>
                <a:spcPct val="80000"/>
              </a:lnSpc>
              <a:buFontTx/>
              <a:buChar char="•"/>
            </a:pPr>
            <a:r>
              <a:rPr lang="en-US" altLang="en-US" sz="800">
                <a:latin typeface="Arial Narrow" pitchFamily="34" charset="0"/>
              </a:rPr>
              <a:t>Fraud</a:t>
            </a:r>
          </a:p>
          <a:p>
            <a:pPr lvl="1">
              <a:lnSpc>
                <a:spcPct val="80000"/>
              </a:lnSpc>
              <a:buFontTx/>
              <a:buChar char="•"/>
            </a:pPr>
            <a:r>
              <a:rPr lang="en-US" altLang="en-US" sz="800">
                <a:latin typeface="Arial Narrow" pitchFamily="34" charset="0"/>
              </a:rPr>
              <a:t>Slander and Libel</a:t>
            </a:r>
          </a:p>
          <a:p>
            <a:pPr lvl="1">
              <a:lnSpc>
                <a:spcPct val="80000"/>
              </a:lnSpc>
              <a:buFontTx/>
              <a:buChar char="•"/>
            </a:pPr>
            <a:r>
              <a:rPr lang="en-US" altLang="en-US" sz="800">
                <a:latin typeface="Arial Narrow" pitchFamily="34" charset="0"/>
              </a:rPr>
              <a:t>Trespass</a:t>
            </a:r>
          </a:p>
          <a:p>
            <a:pPr lvl="1">
              <a:lnSpc>
                <a:spcPct val="80000"/>
              </a:lnSpc>
              <a:buFontTx/>
              <a:buChar char="•"/>
            </a:pPr>
            <a:r>
              <a:rPr lang="en-US" altLang="en-US" sz="800">
                <a:latin typeface="Arial Narrow" pitchFamily="34" charset="0"/>
              </a:rPr>
              <a:t>Violation of Civil Rights</a:t>
            </a:r>
          </a:p>
          <a:p>
            <a:pPr>
              <a:lnSpc>
                <a:spcPct val="80000"/>
              </a:lnSpc>
            </a:pPr>
            <a:endParaRPr lang="en-US" altLang="en-US" sz="800">
              <a:latin typeface="Arial Narrow" pitchFamily="34" charset="0"/>
            </a:endParaRPr>
          </a:p>
          <a:p>
            <a:pPr>
              <a:lnSpc>
                <a:spcPct val="80000"/>
              </a:lnSpc>
            </a:pPr>
            <a:r>
              <a:rPr lang="en-US" altLang="en-US" sz="1000" b="1">
                <a:latin typeface="Arial Narrow" pitchFamily="34" charset="0"/>
              </a:rPr>
              <a:t>Automobile liability</a:t>
            </a:r>
          </a:p>
          <a:p>
            <a:pPr>
              <a:lnSpc>
                <a:spcPct val="80000"/>
              </a:lnSpc>
            </a:pPr>
            <a:r>
              <a:rPr lang="en-US" altLang="en-US" sz="900" b="1">
                <a:latin typeface="Arial Narrow" pitchFamily="34" charset="0"/>
              </a:rPr>
              <a:t>Volunteer Owned Vehicle</a:t>
            </a:r>
          </a:p>
          <a:p>
            <a:pPr>
              <a:lnSpc>
                <a:spcPct val="80000"/>
              </a:lnSpc>
              <a:buFontTx/>
              <a:buChar char="•"/>
            </a:pPr>
            <a:r>
              <a:rPr lang="en-US" altLang="en-US" sz="800">
                <a:latin typeface="Arial Narrow" pitchFamily="34" charset="0"/>
              </a:rPr>
              <a:t>All drivers by state law are required to have liability insurance.</a:t>
            </a:r>
          </a:p>
          <a:p>
            <a:pPr>
              <a:lnSpc>
                <a:spcPct val="80000"/>
              </a:lnSpc>
              <a:buFontTx/>
              <a:buChar char="•"/>
            </a:pPr>
            <a:r>
              <a:rPr lang="en-US" altLang="en-US" sz="800">
                <a:latin typeface="Arial Narrow" pitchFamily="34" charset="0"/>
              </a:rPr>
              <a:t>Volunteers using their vehicle in support of a 4-H activity or event must have auto liability insurance.</a:t>
            </a:r>
          </a:p>
          <a:p>
            <a:pPr>
              <a:lnSpc>
                <a:spcPct val="80000"/>
              </a:lnSpc>
              <a:buFontTx/>
              <a:buChar char="•"/>
            </a:pPr>
            <a:r>
              <a:rPr lang="en-US" altLang="en-US" sz="800">
                <a:latin typeface="Arial Narrow" pitchFamily="34" charset="0"/>
              </a:rPr>
              <a:t>Vehicles should be safe and in sound condition.</a:t>
            </a:r>
          </a:p>
          <a:p>
            <a:pPr>
              <a:lnSpc>
                <a:spcPct val="80000"/>
              </a:lnSpc>
              <a:buFontTx/>
              <a:buChar char="•"/>
            </a:pPr>
            <a:r>
              <a:rPr lang="en-US" altLang="en-US" sz="800">
                <a:latin typeface="Arial Narrow" pitchFamily="34" charset="0"/>
              </a:rPr>
              <a:t>There must be a functioning seat belt for everyone being transported. At no time and under any circumstance should youth be seated in the back of a pickup or in a trailer.  (Only exception a Parade and in this instance all youth and adults should receive very specific safety instructions about what is not acceptable.)</a:t>
            </a:r>
          </a:p>
          <a:p>
            <a:pPr>
              <a:lnSpc>
                <a:spcPct val="80000"/>
              </a:lnSpc>
              <a:buFontTx/>
              <a:buChar char="•"/>
            </a:pPr>
            <a:r>
              <a:rPr lang="en-US" altLang="en-US" sz="800">
                <a:latin typeface="Arial Narrow" pitchFamily="34" charset="0"/>
              </a:rPr>
              <a:t>OSU’s self insurance can be used when transporting individuals solely as part of a sanctioned/organized 4-H function of a club, county, district or state program.  This why it is extremely important to have on file “Activity and Intent Forms” when and activity or event is being conducted outside the local club meeting and that you as a volunteer receive adequate instruction/position description in advance.</a:t>
            </a:r>
          </a:p>
          <a:p>
            <a:pPr>
              <a:lnSpc>
                <a:spcPct val="80000"/>
              </a:lnSpc>
            </a:pPr>
            <a:endParaRPr lang="en-US" altLang="en-US" sz="800">
              <a:latin typeface="Arial Narrow" pitchFamily="34" charset="0"/>
            </a:endParaRPr>
          </a:p>
          <a:p>
            <a:pPr>
              <a:lnSpc>
                <a:spcPct val="80000"/>
              </a:lnSpc>
            </a:pPr>
            <a:endParaRPr lang="en-US" altLang="en-US" sz="800">
              <a:latin typeface="Arial Narrow"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62044-5FC6-4753-8119-E6BC9FFC65C4}" type="slidenum">
              <a:rPr lang="en-US" altLang="en-US"/>
              <a:pPr/>
              <a:t>18</a:t>
            </a:fld>
            <a:endParaRPr lang="en-US" alt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pPr>
              <a:lnSpc>
                <a:spcPct val="80000"/>
              </a:lnSpc>
            </a:pPr>
            <a:r>
              <a:rPr lang="en-US" altLang="en-US" sz="1000" b="1" dirty="0">
                <a:latin typeface="Arial Narrow" pitchFamily="34" charset="0"/>
              </a:rPr>
              <a:t>Risk Management Terms</a:t>
            </a:r>
          </a:p>
          <a:p>
            <a:pPr>
              <a:lnSpc>
                <a:spcPct val="80000"/>
              </a:lnSpc>
            </a:pPr>
            <a:r>
              <a:rPr lang="en-US" altLang="en-US" sz="800" u="sng" dirty="0">
                <a:latin typeface="Arial Narrow" pitchFamily="34" charset="0"/>
              </a:rPr>
              <a:t>Risk</a:t>
            </a:r>
            <a:r>
              <a:rPr lang="en-US" altLang="en-US" sz="800" dirty="0">
                <a:latin typeface="Arial Narrow" pitchFamily="34" charset="0"/>
              </a:rPr>
              <a:t> - An act which has probability of causing negative outcomes.</a:t>
            </a:r>
          </a:p>
          <a:p>
            <a:pPr>
              <a:lnSpc>
                <a:spcPct val="80000"/>
              </a:lnSpc>
            </a:pPr>
            <a:r>
              <a:rPr lang="en-US" altLang="en-US" sz="800" u="sng" dirty="0">
                <a:latin typeface="Arial Narrow" pitchFamily="34" charset="0"/>
              </a:rPr>
              <a:t>Assets</a:t>
            </a:r>
            <a:r>
              <a:rPr lang="en-US" altLang="en-US" sz="800" dirty="0">
                <a:latin typeface="Arial Narrow" pitchFamily="34" charset="0"/>
              </a:rPr>
              <a:t> - Things of value held by an organization. </a:t>
            </a:r>
          </a:p>
          <a:p>
            <a:pPr>
              <a:lnSpc>
                <a:spcPct val="80000"/>
              </a:lnSpc>
            </a:pPr>
            <a:r>
              <a:rPr lang="en-US" altLang="en-US" sz="800" u="sng" dirty="0">
                <a:latin typeface="Arial Narrow" pitchFamily="34" charset="0"/>
              </a:rPr>
              <a:t>Risk Management</a:t>
            </a:r>
            <a:r>
              <a:rPr lang="en-US" altLang="en-US" sz="800" dirty="0">
                <a:latin typeface="Arial Narrow" pitchFamily="34" charset="0"/>
              </a:rPr>
              <a:t> - Protecting assets by minimizing the potential for negative outcomes.</a:t>
            </a:r>
          </a:p>
          <a:p>
            <a:pPr>
              <a:lnSpc>
                <a:spcPct val="80000"/>
              </a:lnSpc>
            </a:pPr>
            <a:r>
              <a:rPr lang="en-US" altLang="en-US" sz="800" u="sng" dirty="0">
                <a:latin typeface="Arial Narrow" pitchFamily="34" charset="0"/>
              </a:rPr>
              <a:t>Liability</a:t>
            </a:r>
            <a:r>
              <a:rPr lang="en-US" altLang="en-US" sz="800" dirty="0">
                <a:latin typeface="Arial Narrow" pitchFamily="34" charset="0"/>
              </a:rPr>
              <a:t> - Being responsible or accountable.</a:t>
            </a:r>
          </a:p>
          <a:p>
            <a:pPr>
              <a:lnSpc>
                <a:spcPct val="80000"/>
              </a:lnSpc>
            </a:pPr>
            <a:endParaRPr lang="en-US" altLang="en-US" sz="800" b="1" dirty="0">
              <a:latin typeface="Arial Narrow" pitchFamily="34" charset="0"/>
            </a:endParaRPr>
          </a:p>
          <a:p>
            <a:pPr>
              <a:lnSpc>
                <a:spcPct val="80000"/>
              </a:lnSpc>
            </a:pPr>
            <a:r>
              <a:rPr lang="en-US" altLang="en-US" sz="1000" b="1" dirty="0">
                <a:latin typeface="Arial Narrow" pitchFamily="34" charset="0"/>
              </a:rPr>
              <a:t>Kinds of Tort</a:t>
            </a:r>
          </a:p>
          <a:p>
            <a:pPr>
              <a:lnSpc>
                <a:spcPct val="80000"/>
              </a:lnSpc>
            </a:pPr>
            <a:r>
              <a:rPr lang="en-US" altLang="en-US" sz="800" dirty="0">
                <a:latin typeface="Arial Narrow" pitchFamily="34" charset="0"/>
              </a:rPr>
              <a:t>Tort as it relates to Law, is defined as:</a:t>
            </a:r>
            <a:r>
              <a:rPr lang="en-US" altLang="en-US" sz="800" dirty="0">
                <a:solidFill>
                  <a:srgbClr val="009900"/>
                </a:solidFill>
                <a:latin typeface="Arial Narrow" pitchFamily="34" charset="0"/>
              </a:rPr>
              <a:t> </a:t>
            </a:r>
            <a:r>
              <a:rPr lang="en-US" altLang="en-US" sz="800" dirty="0">
                <a:latin typeface="Arial Narrow" pitchFamily="34" charset="0"/>
              </a:rPr>
              <a:t>“wrongful act, injury or damage (not involving breaking a written contract) for which a civil action can be brought.</a:t>
            </a:r>
          </a:p>
          <a:p>
            <a:pPr>
              <a:lnSpc>
                <a:spcPct val="80000"/>
              </a:lnSpc>
            </a:pPr>
            <a:r>
              <a:rPr lang="en-US" altLang="en-US" sz="800" dirty="0">
                <a:latin typeface="Arial Narrow" pitchFamily="34" charset="0"/>
              </a:rPr>
              <a:t>Forms of tort:</a:t>
            </a:r>
          </a:p>
          <a:p>
            <a:pPr lvl="1">
              <a:lnSpc>
                <a:spcPct val="80000"/>
              </a:lnSpc>
              <a:buFontTx/>
              <a:buChar char="•"/>
            </a:pPr>
            <a:r>
              <a:rPr lang="en-US" altLang="en-US" sz="800" dirty="0">
                <a:latin typeface="Arial Narrow" pitchFamily="34" charset="0"/>
              </a:rPr>
              <a:t>Abuse</a:t>
            </a:r>
          </a:p>
          <a:p>
            <a:pPr lvl="1">
              <a:lnSpc>
                <a:spcPct val="80000"/>
              </a:lnSpc>
              <a:buFontTx/>
              <a:buChar char="•"/>
            </a:pPr>
            <a:r>
              <a:rPr lang="en-US" altLang="en-US" sz="800" dirty="0">
                <a:latin typeface="Arial Narrow" pitchFamily="34" charset="0"/>
              </a:rPr>
              <a:t>Assault and Battery</a:t>
            </a:r>
          </a:p>
          <a:p>
            <a:pPr lvl="1">
              <a:lnSpc>
                <a:spcPct val="80000"/>
              </a:lnSpc>
              <a:buFontTx/>
              <a:buChar char="•"/>
            </a:pPr>
            <a:r>
              <a:rPr lang="en-US" altLang="en-US" sz="800" dirty="0">
                <a:latin typeface="Arial Narrow" pitchFamily="34" charset="0"/>
              </a:rPr>
              <a:t>Negligence</a:t>
            </a:r>
          </a:p>
          <a:p>
            <a:pPr lvl="1">
              <a:lnSpc>
                <a:spcPct val="80000"/>
              </a:lnSpc>
              <a:buFontTx/>
              <a:buChar char="•"/>
            </a:pPr>
            <a:r>
              <a:rPr lang="en-US" altLang="en-US" sz="800" dirty="0">
                <a:latin typeface="Arial Narrow" pitchFamily="34" charset="0"/>
              </a:rPr>
              <a:t>Fraud</a:t>
            </a:r>
          </a:p>
          <a:p>
            <a:pPr lvl="1">
              <a:lnSpc>
                <a:spcPct val="80000"/>
              </a:lnSpc>
              <a:buFontTx/>
              <a:buChar char="•"/>
            </a:pPr>
            <a:r>
              <a:rPr lang="en-US" altLang="en-US" sz="800" dirty="0">
                <a:latin typeface="Arial Narrow" pitchFamily="34" charset="0"/>
              </a:rPr>
              <a:t>Slander and Libel</a:t>
            </a:r>
          </a:p>
          <a:p>
            <a:pPr lvl="1">
              <a:lnSpc>
                <a:spcPct val="80000"/>
              </a:lnSpc>
              <a:buFontTx/>
              <a:buChar char="•"/>
            </a:pPr>
            <a:r>
              <a:rPr lang="en-US" altLang="en-US" sz="800" dirty="0">
                <a:latin typeface="Arial Narrow" pitchFamily="34" charset="0"/>
              </a:rPr>
              <a:t>Trespass</a:t>
            </a:r>
          </a:p>
          <a:p>
            <a:pPr lvl="1">
              <a:lnSpc>
                <a:spcPct val="80000"/>
              </a:lnSpc>
              <a:buFontTx/>
              <a:buChar char="•"/>
            </a:pPr>
            <a:r>
              <a:rPr lang="en-US" altLang="en-US" sz="800" dirty="0">
                <a:latin typeface="Arial Narrow" pitchFamily="34" charset="0"/>
              </a:rPr>
              <a:t>Violation of Civil Rights</a:t>
            </a:r>
          </a:p>
          <a:p>
            <a:pPr>
              <a:lnSpc>
                <a:spcPct val="80000"/>
              </a:lnSpc>
            </a:pPr>
            <a:endParaRPr lang="en-US" altLang="en-US" sz="800" dirty="0">
              <a:latin typeface="Arial Narrow" pitchFamily="34" charset="0"/>
            </a:endParaRPr>
          </a:p>
          <a:p>
            <a:pPr>
              <a:lnSpc>
                <a:spcPct val="80000"/>
              </a:lnSpc>
            </a:pPr>
            <a:r>
              <a:rPr lang="en-US" altLang="en-US" sz="1000" b="1" dirty="0">
                <a:latin typeface="Arial Narrow" pitchFamily="34" charset="0"/>
              </a:rPr>
              <a:t>Automobile liability</a:t>
            </a:r>
          </a:p>
          <a:p>
            <a:pPr>
              <a:lnSpc>
                <a:spcPct val="80000"/>
              </a:lnSpc>
            </a:pPr>
            <a:r>
              <a:rPr lang="en-US" altLang="en-US" sz="900" b="1" dirty="0">
                <a:latin typeface="Arial Narrow" pitchFamily="34" charset="0"/>
              </a:rPr>
              <a:t>Volunteer Owned Vehicle</a:t>
            </a:r>
          </a:p>
          <a:p>
            <a:pPr>
              <a:lnSpc>
                <a:spcPct val="80000"/>
              </a:lnSpc>
              <a:buFontTx/>
              <a:buChar char="•"/>
            </a:pPr>
            <a:r>
              <a:rPr lang="en-US" altLang="en-US" sz="800" dirty="0">
                <a:latin typeface="Arial Narrow" pitchFamily="34" charset="0"/>
              </a:rPr>
              <a:t>All drivers by state law are required to have liability insurance.</a:t>
            </a:r>
          </a:p>
          <a:p>
            <a:pPr>
              <a:lnSpc>
                <a:spcPct val="80000"/>
              </a:lnSpc>
              <a:buFontTx/>
              <a:buChar char="•"/>
            </a:pPr>
            <a:r>
              <a:rPr lang="en-US" altLang="en-US" sz="800" dirty="0">
                <a:latin typeface="Arial Narrow" pitchFamily="34" charset="0"/>
              </a:rPr>
              <a:t>Volunteers using their vehicle in support of a 4-H activity or event must have auto liability insurance.</a:t>
            </a:r>
          </a:p>
          <a:p>
            <a:pPr>
              <a:lnSpc>
                <a:spcPct val="80000"/>
              </a:lnSpc>
              <a:buFontTx/>
              <a:buChar char="•"/>
            </a:pPr>
            <a:r>
              <a:rPr lang="en-US" altLang="en-US" sz="800" dirty="0">
                <a:latin typeface="Arial Narrow" pitchFamily="34" charset="0"/>
              </a:rPr>
              <a:t>Vehicles should be safe and in sound condition.</a:t>
            </a:r>
          </a:p>
          <a:p>
            <a:pPr>
              <a:lnSpc>
                <a:spcPct val="80000"/>
              </a:lnSpc>
              <a:buFontTx/>
              <a:buChar char="•"/>
            </a:pPr>
            <a:r>
              <a:rPr lang="en-US" altLang="en-US" sz="800" dirty="0">
                <a:latin typeface="Arial Narrow" pitchFamily="34" charset="0"/>
              </a:rPr>
              <a:t>There must be a functioning seat belt for everyone being transported. At no time and under any circumstance should youth be seated in the back of a pickup or in a trailer.  (Only exception a Parade and in this instance all youth and adults should receive very specific safety instructions about what is not acceptable.)</a:t>
            </a:r>
          </a:p>
          <a:p>
            <a:pPr>
              <a:lnSpc>
                <a:spcPct val="80000"/>
              </a:lnSpc>
              <a:buFontTx/>
              <a:buChar char="•"/>
            </a:pPr>
            <a:r>
              <a:rPr lang="en-US" altLang="en-US" sz="800" dirty="0">
                <a:latin typeface="Arial Narrow" pitchFamily="34" charset="0"/>
              </a:rPr>
              <a:t>OSU’s self insurance can be used when transporting individuals solely as part of a sanctioned/organized 4-H function of a club, county, district or state program.  This why it is extremely important to have on file “Activity and Intent Forms” when and activity or event is being conducted outside the local club meeting and that you as a volunteer receive adequate instruction/position description in advance.</a:t>
            </a:r>
          </a:p>
          <a:p>
            <a:pPr>
              <a:lnSpc>
                <a:spcPct val="80000"/>
              </a:lnSpc>
            </a:pPr>
            <a:endParaRPr lang="en-US" altLang="en-US" sz="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43861-7E82-41C0-BEE7-C9662C2491B3}" type="slidenum">
              <a:rPr lang="en-US" altLang="en-US"/>
              <a:pPr/>
              <a:t>19</a:t>
            </a:fld>
            <a:endParaRPr lang="en-US" alt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r>
              <a:rPr lang="en-US" altLang="en-US" dirty="0" smtClean="0"/>
              <a:t>Reference 4HVOL112 for additional details.</a:t>
            </a:r>
          </a:p>
          <a:p>
            <a:endParaRPr lang="en-US" dirty="0" smtClean="0"/>
          </a:p>
          <a:p>
            <a:r>
              <a:rPr lang="en-US" altLang="en-US" dirty="0" smtClean="0">
                <a:latin typeface="Arial Narrow" pitchFamily="34" charset="0"/>
              </a:rPr>
              <a:t>Volunteer Position</a:t>
            </a:r>
            <a:r>
              <a:rPr lang="en-US" altLang="en-US" baseline="0" dirty="0" smtClean="0">
                <a:latin typeface="Arial Narrow" pitchFamily="34" charset="0"/>
              </a:rPr>
              <a:t> Descriptions posted at 4h.okstate.edu.  (2019)</a:t>
            </a:r>
            <a:endParaRPr lang="en-US" dirty="0" smtClean="0"/>
          </a:p>
          <a:p>
            <a:pPr marL="171450" indent="-171450">
              <a:buFont typeface="Arial" panose="020B0604020202020204" pitchFamily="34" charset="0"/>
              <a:buChar char="•"/>
            </a:pPr>
            <a:r>
              <a:rPr lang="en-US" dirty="0" smtClean="0">
                <a:latin typeface="Arial Narrow" panose="020B0606020202030204" pitchFamily="34" charset="0"/>
              </a:rPr>
              <a:t>Cloverbud Leader Agreement - new 2015</a:t>
            </a:r>
          </a:p>
          <a:p>
            <a:pPr marL="171450" indent="-171450">
              <a:buFont typeface="Arial" panose="020B0604020202020204" pitchFamily="34" charset="0"/>
              <a:buChar char="•"/>
            </a:pPr>
            <a:r>
              <a:rPr lang="en-US" dirty="0" smtClean="0">
                <a:latin typeface="Arial Narrow" panose="020B0606020202030204" pitchFamily="34" charset="0"/>
              </a:rPr>
              <a:t>Club Leader Agreement - revised 2015</a:t>
            </a:r>
          </a:p>
          <a:p>
            <a:pPr marL="171450" indent="-171450">
              <a:buFont typeface="Arial" panose="020B0604020202020204" pitchFamily="34" charset="0"/>
              <a:buChar char="•"/>
            </a:pPr>
            <a:r>
              <a:rPr lang="en-US" dirty="0" smtClean="0">
                <a:latin typeface="Arial Narrow" panose="020B0606020202030204" pitchFamily="34" charset="0"/>
              </a:rPr>
              <a:t>General Volunteer/Leader</a:t>
            </a:r>
          </a:p>
          <a:p>
            <a:pPr marL="171450" indent="-171450">
              <a:buFont typeface="Arial" panose="020B0604020202020204" pitchFamily="34" charset="0"/>
              <a:buChar char="•"/>
            </a:pPr>
            <a:r>
              <a:rPr lang="en-US" dirty="0" smtClean="0">
                <a:latin typeface="Arial Narrow" panose="020B0606020202030204" pitchFamily="34" charset="0"/>
              </a:rPr>
              <a:t>Project Leader - revised 2015</a:t>
            </a:r>
          </a:p>
          <a:p>
            <a:pPr marL="171450" indent="-171450">
              <a:buFont typeface="Arial" panose="020B0604020202020204" pitchFamily="34" charset="0"/>
              <a:buChar char="•"/>
            </a:pPr>
            <a:r>
              <a:rPr lang="en-US" dirty="0" smtClean="0">
                <a:latin typeface="Arial Narrow" panose="020B0606020202030204" pitchFamily="34" charset="0"/>
              </a:rPr>
              <a:t>Activity Leader - revised 2015</a:t>
            </a:r>
          </a:p>
          <a:p>
            <a:pPr marL="171450" indent="-171450">
              <a:buFont typeface="Arial" panose="020B0604020202020204" pitchFamily="34" charset="0"/>
              <a:buChar char="•"/>
            </a:pPr>
            <a:r>
              <a:rPr lang="en-US" dirty="0" smtClean="0">
                <a:latin typeface="Arial Narrow" panose="020B0606020202030204" pitchFamily="34" charset="0"/>
              </a:rPr>
              <a:t>Teen Leader - revised 2015</a:t>
            </a:r>
          </a:p>
          <a:p>
            <a:pPr marL="171450" indent="-171450">
              <a:buFont typeface="Arial" panose="020B0604020202020204" pitchFamily="34" charset="0"/>
              <a:buChar char="•"/>
            </a:pPr>
            <a:r>
              <a:rPr lang="en-US" dirty="0" smtClean="0">
                <a:latin typeface="Arial Narrow" panose="020B0606020202030204" pitchFamily="34" charset="0"/>
              </a:rPr>
              <a:t>Parent-Volunteer Association Officer/Board Member - revised 2015</a:t>
            </a:r>
          </a:p>
          <a:p>
            <a:pPr marL="171450" indent="-171450">
              <a:buFont typeface="Arial" panose="020B0604020202020204" pitchFamily="34" charset="0"/>
              <a:buChar char="•"/>
            </a:pPr>
            <a:r>
              <a:rPr lang="en-US" dirty="0" smtClean="0">
                <a:latin typeface="Arial Narrow" panose="020B0606020202030204" pitchFamily="34" charset="0"/>
              </a:rPr>
              <a:t>Template - Positions Description</a:t>
            </a:r>
          </a:p>
          <a:p>
            <a:pPr marL="171450" indent="-171450">
              <a:buFont typeface="Arial" panose="020B0604020202020204" pitchFamily="34" charset="0"/>
              <a:buChar char="•"/>
            </a:pPr>
            <a:r>
              <a:rPr lang="en-US" dirty="0" smtClean="0">
                <a:latin typeface="Arial Narrow" panose="020B0606020202030204" pitchFamily="34" charset="0"/>
              </a:rPr>
              <a:t>Chaperone - Day Event</a:t>
            </a:r>
          </a:p>
          <a:p>
            <a:pPr marL="171450" indent="-171450">
              <a:buFont typeface="Arial" panose="020B0604020202020204" pitchFamily="34" charset="0"/>
              <a:buChar char="•"/>
            </a:pPr>
            <a:r>
              <a:rPr lang="en-US" dirty="0" smtClean="0">
                <a:latin typeface="Arial Narrow" panose="020B0606020202030204" pitchFamily="34" charset="0"/>
              </a:rPr>
              <a:t>Chaperone - Overnight</a:t>
            </a:r>
            <a:endParaRPr lang="en-US" dirty="0">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770DE-3D23-4605-9720-4CEA6BB5604A}" type="slidenum">
              <a:rPr lang="en-US" altLang="en-US"/>
              <a:pPr/>
              <a:t>2</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en-US" altLang="en-US" dirty="0">
                <a:latin typeface="Arial Narrow" pitchFamily="34" charset="0"/>
              </a:rPr>
              <a:t>Review Volunteer Development Series 4H.VOL.112 Benefits of Volunteer Certification; 4H.VOL.113 Risk Management in preparation for this section of unit 3.</a:t>
            </a:r>
          </a:p>
          <a:p>
            <a:endParaRPr lang="en-US" altLang="en-US" dirty="0">
              <a:latin typeface="Arial Narrow" pitchFamily="34" charset="0"/>
            </a:endParaRPr>
          </a:p>
          <a:p>
            <a:r>
              <a:rPr lang="en-US" altLang="en-US" b="1" dirty="0">
                <a:latin typeface="Arial Narrow" pitchFamily="34" charset="0"/>
              </a:rPr>
              <a:t>Resource </a:t>
            </a:r>
            <a:r>
              <a:rPr lang="en-US" altLang="en-US" dirty="0">
                <a:latin typeface="Arial Narrow" pitchFamily="34" charset="0"/>
              </a:rPr>
              <a:t>– OSU Fact Sheet F-854  Tort </a:t>
            </a:r>
            <a:r>
              <a:rPr lang="en-US" altLang="en-US" dirty="0" smtClean="0">
                <a:latin typeface="Arial Narrow" pitchFamily="34" charset="0"/>
              </a:rPr>
              <a:t>Liability</a:t>
            </a:r>
            <a:endParaRPr lang="en-US" altLang="en-US" dirty="0">
              <a:latin typeface="Arial Narrow" pitchFamily="34" charset="0"/>
            </a:endParaRPr>
          </a:p>
          <a:p>
            <a:endParaRPr lang="en-US" altLang="en-US" dirty="0">
              <a:latin typeface="Arial Narrow"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99FA8-DF02-4609-BF52-2AD7D9F53B09}" type="slidenum">
              <a:rPr lang="en-US" altLang="en-US"/>
              <a:pPr/>
              <a:t>20</a:t>
            </a:fld>
            <a:endParaRPr lang="en-US" alt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ltLang="en-US" sz="1600" b="1" dirty="0">
                <a:latin typeface="Arial Narrow" pitchFamily="34" charset="0"/>
              </a:rPr>
              <a:t>Automobile liability</a:t>
            </a:r>
          </a:p>
          <a:p>
            <a:r>
              <a:rPr lang="en-US" altLang="en-US" sz="1400" b="1" dirty="0">
                <a:latin typeface="Arial Narrow" pitchFamily="34" charset="0"/>
              </a:rPr>
              <a:t>Volunteer Owned Vehicle</a:t>
            </a:r>
          </a:p>
          <a:p>
            <a:pPr>
              <a:buFontTx/>
              <a:buChar char="•"/>
            </a:pPr>
            <a:r>
              <a:rPr lang="en-US" altLang="en-US" dirty="0">
                <a:latin typeface="Arial Narrow" pitchFamily="34" charset="0"/>
              </a:rPr>
              <a:t>All drivers by state law are required to have liability insurance.</a:t>
            </a:r>
          </a:p>
          <a:p>
            <a:pPr>
              <a:buFontTx/>
              <a:buChar char="•"/>
            </a:pPr>
            <a:r>
              <a:rPr lang="en-US" altLang="en-US" dirty="0">
                <a:latin typeface="Arial Narrow" pitchFamily="34" charset="0"/>
              </a:rPr>
              <a:t>Volunteers using their vehicle in support of a 4-H activity or event must have auto liability insurance.</a:t>
            </a:r>
          </a:p>
          <a:p>
            <a:pPr>
              <a:buFontTx/>
              <a:buChar char="•"/>
            </a:pPr>
            <a:r>
              <a:rPr lang="en-US" altLang="en-US" dirty="0">
                <a:latin typeface="Arial Narrow" pitchFamily="34" charset="0"/>
              </a:rPr>
              <a:t>Vehicles should be safe and in sound condition.</a:t>
            </a:r>
          </a:p>
          <a:p>
            <a:pPr>
              <a:buFontTx/>
              <a:buChar char="•"/>
            </a:pPr>
            <a:r>
              <a:rPr lang="en-US" altLang="en-US" dirty="0">
                <a:latin typeface="Arial Narrow" pitchFamily="34" charset="0"/>
              </a:rPr>
              <a:t>There must be a functioning seat belt for everyone being transported. At no time and under any circumstance should youth be seated in the back of a pickup or in a trailer.  (Only exception a Parade and in this instance all youth and adults should receive very specific safety instructions about what is not acceptable.)</a:t>
            </a:r>
          </a:p>
          <a:p>
            <a:pPr>
              <a:buFontTx/>
              <a:buChar char="•"/>
            </a:pPr>
            <a:r>
              <a:rPr lang="en-US" altLang="en-US" dirty="0">
                <a:latin typeface="Arial Narrow" pitchFamily="34" charset="0"/>
              </a:rPr>
              <a:t>OSU’s self insurance can be used when transporting individuals solely as part of a sanctioned/organized 4-H function of a club, county, district or state program.  This why it is extremely important to have on file “Activity and Intent Forms” when and activity or event is being conducted outside the local club meeting and that you as a volunteer receive adequate instruction/position description in advance.</a:t>
            </a:r>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0275A-3FCD-4CEB-8768-F4FB5FA86496}" type="slidenum">
              <a:rPr lang="en-US" altLang="en-US"/>
              <a:pPr/>
              <a:t>21</a:t>
            </a:fld>
            <a:endParaRPr lang="en-US" altLang="en-US" dirty="0"/>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341D6-392D-4708-8B38-72E4E6DF9EE6}" type="slidenum">
              <a:rPr lang="en-US" altLang="en-US"/>
              <a:pPr/>
              <a:t>22</a:t>
            </a:fld>
            <a:endParaRPr lang="en-US" altLang="en-US" dirty="0"/>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D7546-EA9B-4A24-8142-FA8FC316C15F}" type="slidenum">
              <a:rPr lang="en-US" altLang="en-US"/>
              <a:pPr/>
              <a:t>23</a:t>
            </a:fld>
            <a:endParaRPr lang="en-US" altLang="en-US" dirty="0"/>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pPr>
              <a:lnSpc>
                <a:spcPct val="90000"/>
              </a:lnSpc>
            </a:pPr>
            <a:r>
              <a:rPr lang="en-US" altLang="en-US" b="1" dirty="0" smtClean="0">
                <a:latin typeface="Arial Narrow" pitchFamily="34" charset="0"/>
              </a:rPr>
              <a:t>Distribute position descriptions </a:t>
            </a:r>
          </a:p>
          <a:p>
            <a:pPr>
              <a:lnSpc>
                <a:spcPct val="90000"/>
              </a:lnSpc>
            </a:pPr>
            <a:r>
              <a:rPr lang="en-US" altLang="en-US" dirty="0" smtClean="0">
                <a:latin typeface="Arial Narrow" pitchFamily="34" charset="0"/>
              </a:rPr>
              <a:t>Chaperone – Day Event - http://4h.okstate.edu/for-educators/volunteer-management-system/volunteer-position-descriptions-2015-revisions/chaperone-day-event/view </a:t>
            </a:r>
          </a:p>
          <a:p>
            <a:pPr>
              <a:lnSpc>
                <a:spcPct val="90000"/>
              </a:lnSpc>
            </a:pPr>
            <a:r>
              <a:rPr lang="en-US" altLang="en-US" baseline="0" dirty="0" smtClean="0">
                <a:latin typeface="Arial Narrow" pitchFamily="34" charset="0"/>
              </a:rPr>
              <a:t>Chaperone – Overnight Event - http://4h.okstate.edu/for-educators/volunteer-management-system/volunteer-position-descriptions-2015-revisions/chaperone-overnight/view</a:t>
            </a:r>
            <a:endParaRPr lang="en-US" altLang="en-US" dirty="0">
              <a:latin typeface="Arial Narrow" pitchFamily="34" charset="0"/>
            </a:endParaRPr>
          </a:p>
          <a:p>
            <a:pPr>
              <a:lnSpc>
                <a:spcPct val="90000"/>
              </a:lnSpc>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4E46B-3FEE-45EA-B380-A64BC70A2B69}" type="slidenum">
              <a:rPr lang="en-US" altLang="en-US"/>
              <a:pPr/>
              <a:t>24</a:t>
            </a:fld>
            <a:endParaRPr lang="en-US" alt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lnSpc>
                <a:spcPct val="90000"/>
              </a:lnSpc>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Transporting or Chaperoning</a:t>
            </a:r>
            <a:r>
              <a:rPr lang="en-US" baseline="0" dirty="0" smtClean="0"/>
              <a:t> Kids</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25</a:t>
            </a:fld>
            <a:endParaRPr lang="en-US"/>
          </a:p>
        </p:txBody>
      </p:sp>
    </p:spTree>
    <p:extLst>
      <p:ext uri="{BB962C8B-B14F-4D97-AF65-F5344CB8AC3E}">
        <p14:creationId xmlns:p14="http://schemas.microsoft.com/office/powerpoint/2010/main" val="675939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Trip or Tout</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26</a:t>
            </a:fld>
            <a:endParaRPr lang="en-US"/>
          </a:p>
        </p:txBody>
      </p:sp>
    </p:spTree>
    <p:extLst>
      <p:ext uri="{BB962C8B-B14F-4D97-AF65-F5344CB8AC3E}">
        <p14:creationId xmlns:p14="http://schemas.microsoft.com/office/powerpoint/2010/main" val="1606342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Horticulture</a:t>
            </a:r>
            <a:r>
              <a:rPr lang="en-US" baseline="0" dirty="0" smtClean="0"/>
              <a:t> Programming</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27</a:t>
            </a:fld>
            <a:endParaRPr lang="en-US"/>
          </a:p>
        </p:txBody>
      </p:sp>
    </p:spTree>
    <p:extLst>
      <p:ext uri="{BB962C8B-B14F-4D97-AF65-F5344CB8AC3E}">
        <p14:creationId xmlns:p14="http://schemas.microsoft.com/office/powerpoint/2010/main" val="4019580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Programming</a:t>
            </a:r>
            <a:r>
              <a:rPr lang="en-US" baseline="0" dirty="0" smtClean="0"/>
              <a:t> involving animals</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28</a:t>
            </a:fld>
            <a:endParaRPr lang="en-US"/>
          </a:p>
        </p:txBody>
      </p:sp>
    </p:spTree>
    <p:extLst>
      <p:ext uri="{BB962C8B-B14F-4D97-AF65-F5344CB8AC3E}">
        <p14:creationId xmlns:p14="http://schemas.microsoft.com/office/powerpoint/2010/main" val="2537161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Engineering and or Kitchen Science Programming</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29</a:t>
            </a:fld>
            <a:endParaRPr lang="en-US"/>
          </a:p>
        </p:txBody>
      </p:sp>
    </p:spTree>
    <p:extLst>
      <p:ext uri="{BB962C8B-B14F-4D97-AF65-F5344CB8AC3E}">
        <p14:creationId xmlns:p14="http://schemas.microsoft.com/office/powerpoint/2010/main" val="202422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6B6FE-F4DE-4BA0-BE8D-CF872164B52B}" type="slidenum">
              <a:rPr lang="en-US" altLang="en-US"/>
              <a:pPr/>
              <a:t>3</a:t>
            </a:fld>
            <a:endParaRPr lang="en-US" altLang="en-US"/>
          </a:p>
        </p:txBody>
      </p:sp>
      <p:sp>
        <p:nvSpPr>
          <p:cNvPr id="184322" name="Rectangle 2"/>
          <p:cNvSpPr>
            <a:spLocks noGrp="1" noRot="1" noChangeAspect="1" noChangeArrowheads="1"/>
          </p:cNvSpPr>
          <p:nvPr>
            <p:ph type="sldImg"/>
          </p:nvPr>
        </p:nvSpPr>
        <p:spPr bwMode="auto">
          <a:xfrm>
            <a:off x="1217613" y="7239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3" name="Rectangle 3"/>
          <p:cNvSpPr>
            <a:spLocks noGrp="1" noChangeArrowheads="1"/>
          </p:cNvSpPr>
          <p:nvPr>
            <p:ph type="body" idx="1"/>
          </p:nvPr>
        </p:nvSpPr>
        <p:spPr bwMode="auto">
          <a:xfrm>
            <a:off x="934721" y="4387136"/>
            <a:ext cx="5140960" cy="41337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52" tIns="46377" rIns="92752" bIns="46377"/>
          <a:lstStyle/>
          <a:p>
            <a:r>
              <a:rPr lang="en-US" altLang="en-US" dirty="0">
                <a:latin typeface="Arial Narrow" pitchFamily="34" charset="0"/>
              </a:rPr>
              <a:t>Review Volunteer Development Series 4H.VOL.112 Benefits of Volunteer Certification; 4H.VOL.113 Risk Management in preparation for this section of unit 3.</a:t>
            </a:r>
          </a:p>
          <a:p>
            <a:endParaRPr lang="en-US" altLang="en-US" dirty="0">
              <a:latin typeface="Arial Narrow" pitchFamily="34" charset="0"/>
            </a:endParaRPr>
          </a:p>
          <a:p>
            <a:pPr>
              <a:buClr>
                <a:schemeClr val="tx1"/>
              </a:buClr>
              <a:buFont typeface="Monotype Sorts" pitchFamily="2" charset="2"/>
              <a:buNone/>
            </a:pPr>
            <a:r>
              <a:rPr lang="en-US" altLang="en-US" sz="1600" dirty="0">
                <a:latin typeface="Arial Narrow" pitchFamily="34" charset="0"/>
              </a:rPr>
              <a:t>To ensure a safe environment for youth involved in Oklahoma 4-H.</a:t>
            </a:r>
          </a:p>
          <a:p>
            <a:pPr>
              <a:buClr>
                <a:schemeClr val="tx1"/>
              </a:buClr>
              <a:buFont typeface="Monotype Sorts" pitchFamily="2" charset="2"/>
              <a:buNone/>
            </a:pPr>
            <a:endParaRPr lang="en-US" altLang="en-US" sz="1600" dirty="0">
              <a:solidFill>
                <a:srgbClr val="009900"/>
              </a:solidFill>
              <a:latin typeface="Arial Narrow" pitchFamily="34" charset="0"/>
            </a:endParaRPr>
          </a:p>
          <a:p>
            <a:pPr>
              <a:buClr>
                <a:schemeClr val="tx1"/>
              </a:buClr>
              <a:buFont typeface="Monotype Sorts" pitchFamily="2" charset="2"/>
              <a:buNone/>
            </a:pPr>
            <a:r>
              <a:rPr lang="en-US" altLang="en-US" sz="1600" dirty="0">
                <a:latin typeface="Arial Narrow" pitchFamily="34" charset="0"/>
              </a:rPr>
              <a:t>To provide documentation for volunteer activities and to strengthen liability coverage for volunteers under the State Tort Claims Act.</a:t>
            </a:r>
          </a:p>
          <a:p>
            <a:pPr>
              <a:buClr>
                <a:schemeClr val="tx1"/>
              </a:buClr>
              <a:buFont typeface="Monotype Sorts" pitchFamily="2" charset="2"/>
              <a:buNone/>
            </a:pPr>
            <a:endParaRPr lang="en-US" altLang="en-US" sz="1600" dirty="0">
              <a:latin typeface="Arial Narrow" pitchFamily="34" charset="0"/>
            </a:endParaRPr>
          </a:p>
          <a:p>
            <a:pPr>
              <a:buClr>
                <a:schemeClr val="tx1"/>
              </a:buClr>
              <a:buFont typeface="Monotype Sorts" pitchFamily="2" charset="2"/>
              <a:buNone/>
            </a:pPr>
            <a:r>
              <a:rPr lang="en-US" altLang="en-US" sz="1600" dirty="0">
                <a:latin typeface="Arial Narrow" pitchFamily="34" charset="0"/>
              </a:rPr>
              <a:t>To assist in the selection, education, tracking and placement of volunteers.</a:t>
            </a:r>
          </a:p>
          <a:p>
            <a:pPr>
              <a:buClr>
                <a:schemeClr val="tx1"/>
              </a:buClr>
              <a:buFont typeface="Monotype Sorts" pitchFamily="2" charset="2"/>
              <a:buNone/>
            </a:pPr>
            <a:endParaRPr lang="en-US" altLang="en-US" sz="1600" dirty="0">
              <a:latin typeface="Arial Narrow" pitchFamily="34" charset="0"/>
            </a:endParaRPr>
          </a:p>
          <a:p>
            <a:pPr>
              <a:buClr>
                <a:schemeClr val="tx1"/>
              </a:buClr>
              <a:buFont typeface="Monotype Sorts" pitchFamily="2" charset="2"/>
              <a:buNone/>
            </a:pPr>
            <a:r>
              <a:rPr lang="en-US" altLang="en-US" sz="1600" dirty="0">
                <a:latin typeface="Arial Narrow" pitchFamily="34" charset="0"/>
              </a:rPr>
              <a:t>To develop 4-H Volunteer competencies through continuing education activities.</a:t>
            </a:r>
          </a:p>
          <a:p>
            <a:endParaRPr lang="en-US" altLang="en-US" dirty="0">
              <a:latin typeface="Arial Narrow" pitchFamily="34" charset="0"/>
            </a:endParaRPr>
          </a:p>
          <a:p>
            <a:endParaRPr lang="en-US" altLang="en-US" dirty="0">
              <a:latin typeface="Arial Narrow"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a:t>
            </a:r>
            <a:r>
              <a:rPr lang="en-US" baseline="0" dirty="0" smtClean="0"/>
              <a:t> involving food – prepared, brought, etc.</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30</a:t>
            </a:fld>
            <a:endParaRPr lang="en-US"/>
          </a:p>
        </p:txBody>
      </p:sp>
    </p:spTree>
    <p:extLst>
      <p:ext uri="{BB962C8B-B14F-4D97-AF65-F5344CB8AC3E}">
        <p14:creationId xmlns:p14="http://schemas.microsoft.com/office/powerpoint/2010/main" val="1227143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Creative</a:t>
            </a:r>
            <a:r>
              <a:rPr lang="en-US" baseline="0" dirty="0" smtClean="0"/>
              <a:t> Programming – arts, crafts, sewing, painting, weaving, etc.</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31</a:t>
            </a:fld>
            <a:endParaRPr lang="en-US"/>
          </a:p>
        </p:txBody>
      </p:sp>
    </p:spTree>
    <p:extLst>
      <p:ext uri="{BB962C8B-B14F-4D97-AF65-F5344CB8AC3E}">
        <p14:creationId xmlns:p14="http://schemas.microsoft.com/office/powerpoint/2010/main" val="74598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6B6FE-F4DE-4BA0-BE8D-CF872164B52B}" type="slidenum">
              <a:rPr lang="en-US" altLang="en-US"/>
              <a:pPr/>
              <a:t>4</a:t>
            </a:fld>
            <a:endParaRPr lang="en-US" altLang="en-US"/>
          </a:p>
        </p:txBody>
      </p:sp>
      <p:sp>
        <p:nvSpPr>
          <p:cNvPr id="184322" name="Rectangle 2"/>
          <p:cNvSpPr>
            <a:spLocks noGrp="1" noRot="1" noChangeAspect="1" noChangeArrowheads="1"/>
          </p:cNvSpPr>
          <p:nvPr>
            <p:ph type="sldImg"/>
          </p:nvPr>
        </p:nvSpPr>
        <p:spPr bwMode="auto">
          <a:xfrm>
            <a:off x="1217613" y="7239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3" name="Rectangle 3"/>
          <p:cNvSpPr>
            <a:spLocks noGrp="1" noChangeArrowheads="1"/>
          </p:cNvSpPr>
          <p:nvPr>
            <p:ph type="body" idx="1"/>
          </p:nvPr>
        </p:nvSpPr>
        <p:spPr bwMode="auto">
          <a:xfrm>
            <a:off x="934721" y="4387136"/>
            <a:ext cx="5140960" cy="41337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52" tIns="46377" rIns="92752" bIns="46377"/>
          <a:lstStyle/>
          <a:p>
            <a:r>
              <a:rPr lang="en-US" altLang="en-US" dirty="0">
                <a:latin typeface="Arial Narrow" pitchFamily="34" charset="0"/>
              </a:rPr>
              <a:t>Review Volunteer Development Series 4H.VOL.112 Benefits of Volunteer Certification; </a:t>
            </a:r>
            <a:r>
              <a:rPr lang="en-US" altLang="en-US" dirty="0" smtClean="0">
                <a:latin typeface="Arial Narrow" pitchFamily="34" charset="0"/>
              </a:rPr>
              <a:t>unit </a:t>
            </a:r>
            <a:r>
              <a:rPr lang="en-US" altLang="en-US" dirty="0">
                <a:latin typeface="Arial Narrow" pitchFamily="34" charset="0"/>
              </a:rPr>
              <a:t>3</a:t>
            </a:r>
            <a:r>
              <a:rPr lang="en-US" altLang="en-US" dirty="0" smtClean="0">
                <a:latin typeface="Arial Narrow" pitchFamily="34" charset="0"/>
              </a:rPr>
              <a:t>.</a:t>
            </a:r>
          </a:p>
          <a:p>
            <a:endParaRPr lang="en-US" altLang="en-US" dirty="0" smtClean="0">
              <a:latin typeface="Arial Narrow" pitchFamily="34" charset="0"/>
            </a:endParaRPr>
          </a:p>
          <a:p>
            <a:r>
              <a:rPr lang="en-US" altLang="en-US" dirty="0" smtClean="0">
                <a:latin typeface="Arial Narrow" pitchFamily="34" charset="0"/>
              </a:rPr>
              <a:t>Volunteer Position</a:t>
            </a:r>
            <a:r>
              <a:rPr lang="en-US" altLang="en-US" baseline="0" dirty="0" smtClean="0">
                <a:latin typeface="Arial Narrow" pitchFamily="34" charset="0"/>
              </a:rPr>
              <a:t> Descriptions posted at 4h.okstate.edu.  (2019)</a:t>
            </a:r>
            <a:endParaRPr lang="en-US" dirty="0"/>
          </a:p>
          <a:p>
            <a:pPr marL="171450" indent="-171450">
              <a:buFont typeface="Arial" panose="020B0604020202020204" pitchFamily="34" charset="0"/>
              <a:buChar char="•"/>
            </a:pPr>
            <a:r>
              <a:rPr lang="en-US" dirty="0">
                <a:latin typeface="Arial Narrow" panose="020B0606020202030204" pitchFamily="34" charset="0"/>
              </a:rPr>
              <a:t>Cloverbud Leader Agreement - new 2015</a:t>
            </a:r>
          </a:p>
          <a:p>
            <a:pPr marL="171450" indent="-171450">
              <a:buFont typeface="Arial" panose="020B0604020202020204" pitchFamily="34" charset="0"/>
              <a:buChar char="•"/>
            </a:pPr>
            <a:r>
              <a:rPr lang="en-US" dirty="0">
                <a:latin typeface="Arial Narrow" panose="020B0606020202030204" pitchFamily="34" charset="0"/>
              </a:rPr>
              <a:t>Club Leader Agreement - revised 2015</a:t>
            </a:r>
          </a:p>
          <a:p>
            <a:pPr marL="171450" indent="-171450">
              <a:buFont typeface="Arial" panose="020B0604020202020204" pitchFamily="34" charset="0"/>
              <a:buChar char="•"/>
            </a:pPr>
            <a:r>
              <a:rPr lang="en-US" dirty="0">
                <a:latin typeface="Arial Narrow" panose="020B0606020202030204" pitchFamily="34" charset="0"/>
              </a:rPr>
              <a:t>General Volunteer/Leader</a:t>
            </a:r>
          </a:p>
          <a:p>
            <a:pPr marL="171450" indent="-171450">
              <a:buFont typeface="Arial" panose="020B0604020202020204" pitchFamily="34" charset="0"/>
              <a:buChar char="•"/>
            </a:pPr>
            <a:r>
              <a:rPr lang="en-US" dirty="0">
                <a:latin typeface="Arial Narrow" panose="020B0606020202030204" pitchFamily="34" charset="0"/>
              </a:rPr>
              <a:t>Project Leader - revised 2015</a:t>
            </a:r>
          </a:p>
          <a:p>
            <a:pPr marL="171450" indent="-171450">
              <a:buFont typeface="Arial" panose="020B0604020202020204" pitchFamily="34" charset="0"/>
              <a:buChar char="•"/>
            </a:pPr>
            <a:r>
              <a:rPr lang="en-US" dirty="0">
                <a:latin typeface="Arial Narrow" panose="020B0606020202030204" pitchFamily="34" charset="0"/>
              </a:rPr>
              <a:t>Activity Leader - revised 2015</a:t>
            </a:r>
          </a:p>
          <a:p>
            <a:pPr marL="171450" indent="-171450">
              <a:buFont typeface="Arial" panose="020B0604020202020204" pitchFamily="34" charset="0"/>
              <a:buChar char="•"/>
            </a:pPr>
            <a:r>
              <a:rPr lang="en-US" dirty="0">
                <a:latin typeface="Arial Narrow" panose="020B0606020202030204" pitchFamily="34" charset="0"/>
              </a:rPr>
              <a:t>Teen Leader - revised 2015</a:t>
            </a:r>
          </a:p>
          <a:p>
            <a:pPr marL="171450" indent="-171450">
              <a:buFont typeface="Arial" panose="020B0604020202020204" pitchFamily="34" charset="0"/>
              <a:buChar char="•"/>
            </a:pPr>
            <a:r>
              <a:rPr lang="en-US" dirty="0">
                <a:latin typeface="Arial Narrow" panose="020B0606020202030204" pitchFamily="34" charset="0"/>
              </a:rPr>
              <a:t>Parent-Volunteer Association Officer/Board Member - revised 2015</a:t>
            </a:r>
          </a:p>
          <a:p>
            <a:pPr marL="171450" indent="-171450">
              <a:buFont typeface="Arial" panose="020B0604020202020204" pitchFamily="34" charset="0"/>
              <a:buChar char="•"/>
            </a:pPr>
            <a:r>
              <a:rPr lang="en-US" dirty="0">
                <a:latin typeface="Arial Narrow" panose="020B0606020202030204" pitchFamily="34" charset="0"/>
              </a:rPr>
              <a:t>Template - Positions Description</a:t>
            </a:r>
          </a:p>
          <a:p>
            <a:pPr marL="171450" indent="-171450">
              <a:buFont typeface="Arial" panose="020B0604020202020204" pitchFamily="34" charset="0"/>
              <a:buChar char="•"/>
            </a:pPr>
            <a:r>
              <a:rPr lang="en-US" dirty="0">
                <a:latin typeface="Arial Narrow" panose="020B0606020202030204" pitchFamily="34" charset="0"/>
              </a:rPr>
              <a:t>Chaperone - Day Event</a:t>
            </a:r>
          </a:p>
          <a:p>
            <a:pPr marL="171450" indent="-171450">
              <a:buFont typeface="Arial" panose="020B0604020202020204" pitchFamily="34" charset="0"/>
              <a:buChar char="•"/>
            </a:pPr>
            <a:r>
              <a:rPr lang="en-US" dirty="0">
                <a:latin typeface="Arial Narrow" panose="020B0606020202030204" pitchFamily="34" charset="0"/>
              </a:rPr>
              <a:t>Chaperone - Overnight</a:t>
            </a:r>
          </a:p>
        </p:txBody>
      </p:sp>
    </p:spTree>
    <p:extLst>
      <p:ext uri="{BB962C8B-B14F-4D97-AF65-F5344CB8AC3E}">
        <p14:creationId xmlns:p14="http://schemas.microsoft.com/office/powerpoint/2010/main" val="351035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FC374-71EF-4EAC-B0E4-655A7557E0F0}" type="slidenum">
              <a:rPr lang="en-US" altLang="en-US"/>
              <a:pPr/>
              <a:t>5</a:t>
            </a:fld>
            <a:endParaRPr lang="en-US" altLang="en-US"/>
          </a:p>
        </p:txBody>
      </p:sp>
      <p:sp>
        <p:nvSpPr>
          <p:cNvPr id="186370" name="Rectangle 2"/>
          <p:cNvSpPr>
            <a:spLocks noGrp="1" noRot="1" noChangeAspect="1" noChangeArrowheads="1"/>
          </p:cNvSpPr>
          <p:nvPr>
            <p:ph type="sldImg"/>
          </p:nvPr>
        </p:nvSpPr>
        <p:spPr bwMode="auto">
          <a:xfrm>
            <a:off x="1219200" y="723900"/>
            <a:ext cx="4572000" cy="34290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934721" y="4387136"/>
            <a:ext cx="5140960" cy="4133785"/>
          </a:xfrm>
          <a:prstGeom prst="rect">
            <a:avLst/>
          </a:prstGeom>
          <a:solidFill>
            <a:srgbClr val="FFFFFF"/>
          </a:solidFill>
          <a:ln>
            <a:solidFill>
              <a:srgbClr val="000000"/>
            </a:solidFill>
            <a:miter lim="800000"/>
            <a:headEnd/>
            <a:tailEnd/>
          </a:ln>
        </p:spPr>
        <p:txBody>
          <a:bodyPr lIns="92112" tIns="46056" rIns="92112" bIns="46056"/>
          <a:lstStyle/>
          <a:p>
            <a:pPr marL="0" indent="0">
              <a:buFont typeface="Arial" panose="020B0604020202020204" pitchFamily="34" charset="0"/>
              <a:buNone/>
            </a:pPr>
            <a:r>
              <a:rPr lang="en-US" sz="1200" kern="1200" dirty="0" smtClean="0">
                <a:solidFill>
                  <a:schemeClr val="tx1"/>
                </a:solidFill>
                <a:effectLst/>
                <a:latin typeface="Times New Roman" pitchFamily="18" charset="0"/>
                <a:ea typeface="+mn-ea"/>
                <a:cs typeface="+mn-cs"/>
              </a:rPr>
              <a:t>See Page 2 4HVOL 112</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All adult volunteers (21 or older) who will be in contact with youth one-on-one without the immediate supervision of a certified 4-H volunteer(s) or Extension Employee.  This includes but is not limited to: Club/Cloverbud/Project/Activity Leaders and/or General Club Volunteer, chaperones, and adults transporting youth.</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Teen Leader—Youth under the age of 18.  If interested in working with 4-H youth as a teen leader, a project or activity leader, a camp counselor, workshop instructor, district or state 4-H officer or in any situation that is unsupervised by staff or a certified volunteer, the teen must be certified.  No background checks will be completed on a minor. </a:t>
            </a:r>
          </a:p>
          <a:p>
            <a:r>
              <a:rPr lang="en-US" sz="1200" kern="1200" dirty="0" smtClean="0">
                <a:solidFill>
                  <a:schemeClr val="tx1"/>
                </a:solidFill>
                <a:effectLst/>
                <a:latin typeface="Times New Roman" pitchFamily="18" charset="0"/>
                <a:ea typeface="+mn-ea"/>
                <a:cs typeface="+mn-cs"/>
              </a:rPr>
              <a:t> </a:t>
            </a:r>
          </a:p>
          <a:p>
            <a:pPr marL="0" indent="0">
              <a:buFont typeface="Arial" panose="020B0604020202020204" pitchFamily="34" charset="0"/>
              <a:buNone/>
            </a:pP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36431-3EB1-4C8B-8162-F11FF1640246}" type="slidenum">
              <a:rPr lang="en-US" altLang="en-US"/>
              <a:pPr/>
              <a:t>6</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pPr>
              <a:lnSpc>
                <a:spcPct val="90000"/>
              </a:lnSpc>
            </a:pPr>
            <a:r>
              <a:rPr lang="en-US" altLang="en-US" dirty="0" smtClean="0">
                <a:latin typeface="Arial Narrow" pitchFamily="34" charset="0"/>
              </a:rPr>
              <a:t>Reference</a:t>
            </a:r>
            <a:r>
              <a:rPr lang="en-US" altLang="en-US" baseline="0" dirty="0" smtClean="0">
                <a:latin typeface="Arial Narrow" pitchFamily="34" charset="0"/>
              </a:rPr>
              <a:t> - 4-H Volunteer Background Check FAQ for additional information.</a:t>
            </a:r>
            <a:endParaRPr lang="en-US" altLang="en-US" dirty="0">
              <a:latin typeface="Arial Narrow" pitchFamily="34" charset="0"/>
            </a:endParaRPr>
          </a:p>
        </p:txBody>
      </p:sp>
    </p:spTree>
    <p:extLst>
      <p:ext uri="{BB962C8B-B14F-4D97-AF65-F5344CB8AC3E}">
        <p14:creationId xmlns:p14="http://schemas.microsoft.com/office/powerpoint/2010/main" val="15624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36431-3EB1-4C8B-8162-F11FF1640246}" type="slidenum">
              <a:rPr lang="en-US" altLang="en-US"/>
              <a:pPr/>
              <a:t>7</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Review Process: The Extension educators will annually conduct individual visits with club/Cloverbud leaders and any other volunteer(s) (as needed) to review successes, continue commitment for an additional year, performance and responsibilities to the club/county 4-H program.  The written appraisal will be signed by both parties and kept on file.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 volunteer who does not meet the minimum standards for maintaining certification will be placed on a one-year probation with a plan of improvement.  At the end of the probationary year they will either be returned to active status or their services will be concluded.</a:t>
            </a:r>
          </a:p>
          <a:p>
            <a:r>
              <a:rPr lang="en-US" sz="1200" kern="1200" dirty="0" smtClean="0">
                <a:solidFill>
                  <a:schemeClr val="tx1"/>
                </a:solidFill>
                <a:effectLst/>
                <a:latin typeface="Times New Roman" pitchFamily="18" charset="0"/>
                <a:ea typeface="+mn-ea"/>
                <a:cs typeface="+mn-cs"/>
              </a:rPr>
              <a:t> </a:t>
            </a:r>
          </a:p>
          <a:p>
            <a:pPr>
              <a:lnSpc>
                <a:spcPct val="90000"/>
              </a:lnSpc>
            </a:pPr>
            <a:endParaRPr lang="en-US" altLang="en-US" dirty="0">
              <a:latin typeface="Arial Narrow"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2C2A8-2DA8-4B73-9409-FF4EC8A09F7E}" type="slidenum">
              <a:rPr lang="en-US" altLang="en-US"/>
              <a:pPr/>
              <a:t>8</a:t>
            </a:fld>
            <a:endParaRPr lang="en-US" altLang="en-US"/>
          </a:p>
        </p:txBody>
      </p:sp>
      <p:sp>
        <p:nvSpPr>
          <p:cNvPr id="191490" name="Rectangle 2"/>
          <p:cNvSpPr>
            <a:spLocks noGrp="1" noRot="1" noChangeAspect="1" noChangeArrowheads="1"/>
          </p:cNvSpPr>
          <p:nvPr>
            <p:ph type="sldImg"/>
          </p:nvPr>
        </p:nvSpPr>
        <p:spPr bwMode="auto">
          <a:xfrm>
            <a:off x="1219200" y="723900"/>
            <a:ext cx="4572000" cy="3429000"/>
          </a:xfrm>
          <a:prstGeom prst="rect">
            <a:avLst/>
          </a:prstGeom>
          <a:solidFill>
            <a:srgbClr val="FFFFFF"/>
          </a:solidFill>
          <a:ln>
            <a:solidFill>
              <a:srgbClr val="000000"/>
            </a:solidFill>
            <a:miter lim="800000"/>
            <a:headEnd/>
            <a:tailEnd/>
          </a:ln>
        </p:spPr>
      </p:sp>
      <p:sp>
        <p:nvSpPr>
          <p:cNvPr id="191491" name="Rectangle 3"/>
          <p:cNvSpPr>
            <a:spLocks noGrp="1" noChangeArrowheads="1"/>
          </p:cNvSpPr>
          <p:nvPr>
            <p:ph type="body" idx="1"/>
          </p:nvPr>
        </p:nvSpPr>
        <p:spPr bwMode="auto">
          <a:xfrm>
            <a:off x="934721" y="4387136"/>
            <a:ext cx="5140960" cy="4133785"/>
          </a:xfrm>
          <a:prstGeom prst="rect">
            <a:avLst/>
          </a:prstGeom>
          <a:solidFill>
            <a:srgbClr val="FFFFFF"/>
          </a:solidFill>
          <a:ln>
            <a:solidFill>
              <a:srgbClr val="000000"/>
            </a:solidFill>
            <a:miter lim="800000"/>
            <a:headEnd/>
            <a:tailEnd/>
          </a:ln>
        </p:spPr>
        <p:txBody>
          <a:bodyPr lIns="92112" tIns="46056" rIns="92112" bIns="46056"/>
          <a:lstStyle/>
          <a:p>
            <a:r>
              <a:rPr lang="en-US" altLang="en-US" dirty="0" smtClean="0"/>
              <a:t>Page 4 of 4HVOL112</a:t>
            </a:r>
            <a:r>
              <a:rPr lang="en-US" altLang="en-US" baseline="0" dirty="0" smtClean="0"/>
              <a:t> contains the complete Behavioral Guidelines.</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F14D6-C0BB-46BD-B5F4-850319AD7582}" type="slidenum">
              <a:rPr lang="en-US" altLang="en-US"/>
              <a:pPr/>
              <a:t>9</a:t>
            </a:fld>
            <a:endParaRPr lang="en-US" altLang="en-US"/>
          </a:p>
        </p:txBody>
      </p:sp>
      <p:sp>
        <p:nvSpPr>
          <p:cNvPr id="309250" name="Rectangle 2"/>
          <p:cNvSpPr>
            <a:spLocks noGrp="1" noRot="1" noChangeAspect="1" noChangeArrowheads="1"/>
          </p:cNvSpPr>
          <p:nvPr>
            <p:ph type="sldImg"/>
          </p:nvPr>
        </p:nvSpPr>
        <p:spPr bwMode="auto">
          <a:xfrm>
            <a:off x="1219200" y="723900"/>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34721" y="4387136"/>
            <a:ext cx="5140960" cy="4133785"/>
          </a:xfrm>
          <a:prstGeom prst="rect">
            <a:avLst/>
          </a:prstGeom>
          <a:solidFill>
            <a:srgbClr val="FFFFFF"/>
          </a:solidFill>
          <a:ln>
            <a:solidFill>
              <a:srgbClr val="000000"/>
            </a:solidFill>
            <a:miter lim="800000"/>
            <a:headEnd/>
            <a:tailEnd/>
          </a:ln>
        </p:spPr>
        <p:txBody>
          <a:bodyPr lIns="92112" tIns="46056" rIns="92112" bIns="46056"/>
          <a:lstStyle/>
          <a:p>
            <a:r>
              <a:rPr lang="en-US" altLang="en-US" dirty="0" smtClean="0"/>
              <a:t>Page 4 of 4HVOL112</a:t>
            </a:r>
            <a:r>
              <a:rPr lang="en-US" altLang="en-US" baseline="0" dirty="0" smtClean="0"/>
              <a:t> contains the complete Behavioral Guidelines.</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8605339-31D8-46DC-A9A2-A4AC0D36F036}" type="slidenum">
              <a:rPr lang="en-US" altLang="en-US"/>
              <a:pPr/>
              <a:t>‹#›</a:t>
            </a:fld>
            <a:endParaRPr lang="en-US" altLang="en-US"/>
          </a:p>
        </p:txBody>
      </p:sp>
    </p:spTree>
    <p:extLst>
      <p:ext uri="{BB962C8B-B14F-4D97-AF65-F5344CB8AC3E}">
        <p14:creationId xmlns:p14="http://schemas.microsoft.com/office/powerpoint/2010/main" val="285969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802380"/>
                <a:ext cx="6172200" cy="1157683"/>
              </a:xfrm>
              <a:prstGeom prst="rect">
                <a:avLst/>
              </a:prstGeom>
              <a:noFill/>
            </p:spPr>
            <p:txBody>
              <a:bodyPr wrap="square" rtlCol="0" anchor="ctr">
                <a:spAutoFit/>
              </a:bodyPr>
              <a:lstStyle/>
              <a:p>
                <a:pPr algn="r"/>
                <a:r>
                  <a:rPr lang="en-US" sz="3600" b="1" dirty="0" smtClean="0">
                    <a:ln w="18415" cmpd="sng">
                      <a:solidFill>
                        <a:srgbClr val="FFFFFF"/>
                      </a:solidFill>
                      <a:prstDash val="solid"/>
                    </a:ln>
                    <a:solidFill>
                      <a:srgbClr val="FFFFFF"/>
                    </a:solidFill>
                  </a:rPr>
                  <a:t>Volunteer Certification </a:t>
                </a:r>
              </a:p>
              <a:p>
                <a:pPr algn="r"/>
                <a:r>
                  <a:rPr lang="en-US" sz="3600" b="1" dirty="0" smtClean="0">
                    <a:ln w="18415" cmpd="sng">
                      <a:solidFill>
                        <a:srgbClr val="FFFFFF"/>
                      </a:solidFill>
                      <a:prstDash val="solid"/>
                    </a:ln>
                    <a:solidFill>
                      <a:srgbClr val="FFFFFF"/>
                    </a:solidFill>
                  </a:rPr>
                  <a:t>and Risk Management</a:t>
                </a:r>
                <a:endParaRPr lang="en-US" sz="36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920279"/>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450255"/>
            <a:ext cx="6172200" cy="523220"/>
          </a:xfrm>
          <a:prstGeom prst="rect">
            <a:avLst/>
          </a:prstGeom>
          <a:noFill/>
        </p:spPr>
        <p:txBody>
          <a:bodyPr wrap="square" rtlCol="0" anchor="ctr">
            <a:spAutoFit/>
          </a:bodyPr>
          <a:lstStyle/>
          <a:p>
            <a:pPr algn="r"/>
            <a:r>
              <a:rPr lang="en-US" sz="2800" dirty="0" smtClean="0">
                <a:ln w="18415" cmpd="sng">
                  <a:solidFill>
                    <a:srgbClr val="FFFFFF"/>
                  </a:solidFill>
                  <a:prstDash val="solid"/>
                </a:ln>
                <a:solidFill>
                  <a:srgbClr val="FFFFFF"/>
                </a:solidFill>
              </a:rPr>
              <a:t>Ready, Set…Volunteer</a:t>
            </a:r>
            <a:endParaRPr lang="en-US" sz="28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E2EAD6A-8494-44C6-822E-4061A10ACBD3}" type="slidenum">
              <a:rPr lang="en-US" altLang="en-US"/>
              <a:pPr/>
              <a:t>10</a:t>
            </a:fld>
            <a:endParaRPr lang="en-US" altLang="en-US"/>
          </a:p>
        </p:txBody>
      </p:sp>
      <p:sp>
        <p:nvSpPr>
          <p:cNvPr id="310275" name="Rectangle 3"/>
          <p:cNvSpPr>
            <a:spLocks noGrp="1" noChangeArrowheads="1"/>
          </p:cNvSpPr>
          <p:nvPr>
            <p:ph type="body" idx="1"/>
          </p:nvPr>
        </p:nvSpPr>
        <p:spPr>
          <a:xfrm>
            <a:off x="533400" y="1617345"/>
            <a:ext cx="8077200" cy="3411855"/>
          </a:xfrm>
        </p:spPr>
        <p:txBody>
          <a:bodyPr>
            <a:normAutofit/>
          </a:bodyPr>
          <a:lstStyle/>
          <a:p>
            <a:pPr>
              <a:lnSpc>
                <a:spcPct val="90000"/>
              </a:lnSpc>
              <a:buClr>
                <a:schemeClr val="tx2"/>
              </a:buClr>
              <a:buFont typeface="Wingdings 2" pitchFamily="18" charset="2"/>
              <a:buBlip>
                <a:blip r:embed="rId3"/>
              </a:buBlip>
            </a:pPr>
            <a:r>
              <a:rPr lang="en-US" altLang="en-US" sz="2100" dirty="0">
                <a:solidFill>
                  <a:schemeClr val="tx1"/>
                </a:solidFill>
                <a:cs typeface="Times New Roman" pitchFamily="18" charset="0"/>
              </a:rPr>
              <a:t>Competencies have been identified as the minimal skills and behavioral </a:t>
            </a:r>
            <a:r>
              <a:rPr lang="en-US" altLang="en-US" sz="2100" dirty="0" smtClean="0">
                <a:solidFill>
                  <a:schemeClr val="tx1"/>
                </a:solidFill>
                <a:cs typeface="Times New Roman" pitchFamily="18" charset="0"/>
              </a:rPr>
              <a:t>indicators </a:t>
            </a:r>
            <a:r>
              <a:rPr lang="en-US" altLang="en-US" sz="2100" dirty="0">
                <a:solidFill>
                  <a:schemeClr val="tx1"/>
                </a:solidFill>
                <a:cs typeface="Times New Roman" pitchFamily="18" charset="0"/>
              </a:rPr>
              <a:t>4-H volunteers need to effectively carry out assigned roles and responsibilities in planning, conducting, and evaluating an individual, local and/or county program.</a:t>
            </a:r>
          </a:p>
          <a:p>
            <a:pPr>
              <a:lnSpc>
                <a:spcPct val="90000"/>
              </a:lnSpc>
              <a:buClr>
                <a:schemeClr val="tx2"/>
              </a:buClr>
              <a:buFont typeface="Wingdings 2" pitchFamily="18" charset="2"/>
              <a:buBlip>
                <a:blip r:embed="rId3"/>
              </a:buBlip>
            </a:pPr>
            <a:r>
              <a:rPr lang="en-US" altLang="en-US" sz="2100" dirty="0">
                <a:solidFill>
                  <a:schemeClr val="tx1"/>
                </a:solidFill>
                <a:cs typeface="Times New Roman" pitchFamily="18" charset="0"/>
              </a:rPr>
              <a:t>Through subject matter education volunteers are provided fundamental knowledge about 4-H which in turn provides an understanding of 4-H and assist in creating a stronger foundation for </a:t>
            </a:r>
            <a:r>
              <a:rPr lang="en-US" altLang="en-US" sz="2100" dirty="0" smtClean="0">
                <a:solidFill>
                  <a:schemeClr val="tx1"/>
                </a:solidFill>
                <a:cs typeface="Times New Roman" pitchFamily="18" charset="0"/>
              </a:rPr>
              <a:t>quality 4-H </a:t>
            </a:r>
            <a:r>
              <a:rPr lang="en-US" altLang="en-US" sz="2100" dirty="0">
                <a:solidFill>
                  <a:schemeClr val="tx1"/>
                </a:solidFill>
                <a:cs typeface="Times New Roman" pitchFamily="18" charset="0"/>
              </a:rPr>
              <a:t>programming.</a:t>
            </a:r>
            <a:endParaRPr lang="en-US" altLang="en-US" sz="2100" dirty="0">
              <a:solidFill>
                <a:schemeClr val="tx1"/>
              </a:solidFill>
            </a:endParaRPr>
          </a:p>
        </p:txBody>
      </p:sp>
      <p:sp>
        <p:nvSpPr>
          <p:cNvPr id="310289" name="Rectangle 17"/>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Volunteer Core </a:t>
            </a:r>
            <a:r>
              <a:rPr lang="en-US" altLang="en-US" sz="3200" b="1" dirty="0">
                <a:solidFill>
                  <a:schemeClr val="accent6"/>
                </a:solidFill>
                <a:latin typeface="+mn-lt"/>
              </a:rPr>
              <a:t>Competencies</a:t>
            </a:r>
          </a:p>
        </p:txBody>
      </p:sp>
    </p:spTree>
    <p:extLst>
      <p:ext uri="{BB962C8B-B14F-4D97-AF65-F5344CB8AC3E}">
        <p14:creationId xmlns:p14="http://schemas.microsoft.com/office/powerpoint/2010/main" val="142068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checkerboard(across)">
                                      <p:cBhvr>
                                        <p:cTn id="7" dur="500"/>
                                        <p:tgtEl>
                                          <p:spTgt spid="310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0275">
                                            <p:txEl>
                                              <p:pRg st="1" end="1"/>
                                            </p:txEl>
                                          </p:spTgt>
                                        </p:tgtEl>
                                        <p:attrNameLst>
                                          <p:attrName>style.visibility</p:attrName>
                                        </p:attrNameLst>
                                      </p:cBhvr>
                                      <p:to>
                                        <p:strVal val="visible"/>
                                      </p:to>
                                    </p:set>
                                    <p:animEffect transition="in" filter="checkerboard(across)">
                                      <p:cBhvr>
                                        <p:cTn id="12" dur="500"/>
                                        <p:tgtEl>
                                          <p:spTgt spid="310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a:bodyPr>
          <a:lstStyle/>
          <a:p>
            <a:r>
              <a:rPr lang="en-US" dirty="0" smtClean="0"/>
              <a:t>Blue Ribbon Volunteer</a:t>
            </a:r>
            <a:endParaRPr lang="en-US" dirty="0"/>
          </a:p>
        </p:txBody>
      </p:sp>
      <p:pic>
        <p:nvPicPr>
          <p:cNvPr id="5" name="Picture 4" descr="Children's | Harris County Public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28600"/>
            <a:ext cx="2743200" cy="2743200"/>
          </a:xfrm>
          <a:prstGeom prst="rect">
            <a:avLst/>
          </a:prstGeom>
        </p:spPr>
      </p:pic>
    </p:spTree>
    <p:extLst>
      <p:ext uri="{BB962C8B-B14F-4D97-AF65-F5344CB8AC3E}">
        <p14:creationId xmlns:p14="http://schemas.microsoft.com/office/powerpoint/2010/main" val="300890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2EBF3E0-E1CA-4491-A637-42FBABA879EC}" type="slidenum">
              <a:rPr lang="en-US" altLang="en-US"/>
              <a:pPr/>
              <a:t>12</a:t>
            </a:fld>
            <a:endParaRPr lang="en-US" altLang="en-US"/>
          </a:p>
        </p:txBody>
      </p:sp>
      <p:sp>
        <p:nvSpPr>
          <p:cNvPr id="311299" name="Rectangle 1027"/>
          <p:cNvSpPr>
            <a:spLocks noGrp="1" noChangeArrowheads="1"/>
          </p:cNvSpPr>
          <p:nvPr>
            <p:ph type="body" idx="1"/>
          </p:nvPr>
        </p:nvSpPr>
        <p:spPr>
          <a:xfrm>
            <a:off x="533400" y="1524000"/>
            <a:ext cx="3657600" cy="3429000"/>
          </a:xfrm>
        </p:spPr>
        <p:txBody>
          <a:bodyPr>
            <a:normAutofit/>
          </a:bodyPr>
          <a:lstStyle/>
          <a:p>
            <a:pPr>
              <a:buClr>
                <a:schemeClr val="tx2"/>
              </a:buClr>
              <a:buFont typeface="Wingdings 2" pitchFamily="18" charset="2"/>
              <a:buBlip>
                <a:blip r:embed="rId3"/>
              </a:buBlip>
            </a:pPr>
            <a:r>
              <a:rPr lang="en-US" altLang="en-US" dirty="0">
                <a:solidFill>
                  <a:schemeClr val="tx1"/>
                </a:solidFill>
                <a:cs typeface="Times New Roman" pitchFamily="18" charset="0"/>
              </a:rPr>
              <a:t>Communication Skills</a:t>
            </a:r>
          </a:p>
          <a:p>
            <a:pPr>
              <a:buClr>
                <a:schemeClr val="tx2"/>
              </a:buClr>
              <a:buFont typeface="Wingdings 2" pitchFamily="18" charset="2"/>
              <a:buBlip>
                <a:blip r:embed="rId3"/>
              </a:buBlip>
            </a:pPr>
            <a:r>
              <a:rPr lang="en-US" altLang="en-US" dirty="0">
                <a:solidFill>
                  <a:schemeClr val="tx1"/>
                </a:solidFill>
                <a:cs typeface="Times New Roman" pitchFamily="18" charset="0"/>
              </a:rPr>
              <a:t>Interpersonal Skills</a:t>
            </a:r>
          </a:p>
          <a:p>
            <a:pPr>
              <a:buClr>
                <a:schemeClr val="tx2"/>
              </a:buClr>
              <a:buFont typeface="Wingdings 2" pitchFamily="18" charset="2"/>
              <a:buBlip>
                <a:blip r:embed="rId3"/>
              </a:buBlip>
            </a:pPr>
            <a:r>
              <a:rPr lang="en-US" altLang="en-US" dirty="0">
                <a:solidFill>
                  <a:schemeClr val="tx1"/>
                </a:solidFill>
                <a:cs typeface="Times New Roman" pitchFamily="18" charset="0"/>
              </a:rPr>
              <a:t>Flexibility</a:t>
            </a:r>
          </a:p>
          <a:p>
            <a:pPr>
              <a:buClr>
                <a:schemeClr val="tx2"/>
              </a:buClr>
              <a:buFont typeface="Wingdings 2" pitchFamily="18" charset="2"/>
              <a:buBlip>
                <a:blip r:embed="rId3"/>
              </a:buBlip>
            </a:pPr>
            <a:r>
              <a:rPr lang="en-US" altLang="en-US" dirty="0">
                <a:solidFill>
                  <a:schemeClr val="tx1"/>
                </a:solidFill>
                <a:cs typeface="Times New Roman" pitchFamily="18" charset="0"/>
              </a:rPr>
              <a:t>Decisiveness</a:t>
            </a:r>
          </a:p>
          <a:p>
            <a:pPr>
              <a:buClr>
                <a:schemeClr val="tx2"/>
              </a:buClr>
              <a:buFont typeface="Wingdings 2" pitchFamily="18" charset="2"/>
              <a:buBlip>
                <a:blip r:embed="rId3"/>
              </a:buBlip>
            </a:pPr>
            <a:r>
              <a:rPr lang="en-US" altLang="en-US" dirty="0">
                <a:solidFill>
                  <a:schemeClr val="tx1"/>
                </a:solidFill>
                <a:cs typeface="Times New Roman" pitchFamily="18" charset="0"/>
              </a:rPr>
              <a:t>Initiative</a:t>
            </a:r>
          </a:p>
        </p:txBody>
      </p:sp>
      <p:sp>
        <p:nvSpPr>
          <p:cNvPr id="311309" name="Rectangle 1037"/>
          <p:cNvSpPr>
            <a:spLocks noChangeArrowheads="1"/>
          </p:cNvSpPr>
          <p:nvPr/>
        </p:nvSpPr>
        <p:spPr bwMode="auto">
          <a:xfrm>
            <a:off x="4953000" y="1498600"/>
            <a:ext cx="3657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a:spcBef>
                <a:spcPct val="20000"/>
              </a:spcBef>
              <a:buFont typeface="Wingdings 2" pitchFamily="18" charset="2"/>
              <a:buBlip>
                <a:blip r:embed="rId3"/>
              </a:buBlip>
            </a:pPr>
            <a:r>
              <a:rPr lang="en-US" altLang="en-US" dirty="0">
                <a:effectLst/>
                <a:latin typeface="+mj-lt"/>
              </a:rPr>
              <a:t>Organizational Skills</a:t>
            </a:r>
          </a:p>
          <a:p>
            <a:pPr algn="l">
              <a:spcBef>
                <a:spcPct val="20000"/>
              </a:spcBef>
              <a:buFont typeface="Wingdings 2" pitchFamily="18" charset="2"/>
              <a:buBlip>
                <a:blip r:embed="rId3"/>
              </a:buBlip>
            </a:pPr>
            <a:r>
              <a:rPr lang="en-US" altLang="en-US" dirty="0">
                <a:effectLst/>
                <a:latin typeface="+mj-lt"/>
              </a:rPr>
              <a:t>Service Orientation</a:t>
            </a:r>
          </a:p>
          <a:p>
            <a:pPr algn="l">
              <a:spcBef>
                <a:spcPct val="20000"/>
              </a:spcBef>
              <a:buFont typeface="Wingdings 2" pitchFamily="18" charset="2"/>
              <a:buBlip>
                <a:blip r:embed="rId3"/>
              </a:buBlip>
            </a:pPr>
            <a:r>
              <a:rPr lang="en-US" altLang="en-US" dirty="0">
                <a:effectLst/>
                <a:latin typeface="+mj-lt"/>
              </a:rPr>
              <a:t>Teamwork</a:t>
            </a:r>
          </a:p>
          <a:p>
            <a:pPr algn="l">
              <a:spcBef>
                <a:spcPct val="20000"/>
              </a:spcBef>
              <a:buFont typeface="Wingdings 2" pitchFamily="18" charset="2"/>
              <a:buBlip>
                <a:blip r:embed="rId3"/>
              </a:buBlip>
            </a:pPr>
            <a:r>
              <a:rPr lang="en-US" altLang="en-US" dirty="0">
                <a:effectLst/>
                <a:latin typeface="+mj-lt"/>
              </a:rPr>
              <a:t>Institutional Systems</a:t>
            </a:r>
          </a:p>
        </p:txBody>
      </p:sp>
      <p:sp>
        <p:nvSpPr>
          <p:cNvPr id="311315" name="Rectangle 1043"/>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smtClean="0">
                <a:solidFill>
                  <a:schemeClr val="hlink"/>
                </a:solidFill>
                <a:effectLst/>
                <a:latin typeface="+mn-lt"/>
              </a:rPr>
              <a:t>Oklahoma </a:t>
            </a:r>
            <a:r>
              <a:rPr lang="en-US" altLang="en-US" sz="1600" b="1" dirty="0">
                <a:solidFill>
                  <a:schemeClr val="hlink"/>
                </a:solidFill>
                <a:effectLst/>
                <a:latin typeface="+mn-lt"/>
              </a:rPr>
              <a:t>4-H</a:t>
            </a:r>
            <a:r>
              <a:rPr lang="en-US" altLang="en-US" sz="1600" b="1" dirty="0">
                <a:solidFill>
                  <a:schemeClr val="tx2"/>
                </a:solidFill>
                <a:latin typeface="+mn-lt"/>
              </a:rPr>
              <a:t/>
            </a:r>
            <a:br>
              <a:rPr lang="en-US" altLang="en-US" sz="1600" b="1" dirty="0">
                <a:solidFill>
                  <a:schemeClr val="tx2"/>
                </a:solidFill>
                <a:latin typeface="+mn-lt"/>
              </a:rPr>
            </a:br>
            <a:r>
              <a:rPr lang="en-US" altLang="en-US" sz="3200" b="1" dirty="0" smtClean="0">
                <a:solidFill>
                  <a:schemeClr val="accent6"/>
                </a:solidFill>
                <a:latin typeface="+mn-lt"/>
              </a:rPr>
              <a:t>Competency </a:t>
            </a:r>
            <a:r>
              <a:rPr lang="en-US" altLang="en-US" sz="3200" b="1" dirty="0">
                <a:solidFill>
                  <a:schemeClr val="accent6"/>
                </a:solidFill>
                <a:latin typeface="+mn-lt"/>
              </a:rPr>
              <a:t>Skills</a:t>
            </a:r>
          </a:p>
        </p:txBody>
      </p:sp>
    </p:spTree>
    <p:extLst>
      <p:ext uri="{BB962C8B-B14F-4D97-AF65-F5344CB8AC3E}">
        <p14:creationId xmlns:p14="http://schemas.microsoft.com/office/powerpoint/2010/main" val="2933418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checkerboard(across)">
                                      <p:cBhvr>
                                        <p:cTn id="7" dur="500"/>
                                        <p:tgtEl>
                                          <p:spTgt spid="31129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11299">
                                            <p:txEl>
                                              <p:pRg st="1" end="1"/>
                                            </p:txEl>
                                          </p:spTgt>
                                        </p:tgtEl>
                                        <p:attrNameLst>
                                          <p:attrName>style.visibility</p:attrName>
                                        </p:attrNameLst>
                                      </p:cBhvr>
                                      <p:to>
                                        <p:strVal val="visible"/>
                                      </p:to>
                                    </p:set>
                                    <p:animEffect transition="in" filter="checkerboard(across)">
                                      <p:cBhvr>
                                        <p:cTn id="11" dur="500"/>
                                        <p:tgtEl>
                                          <p:spTgt spid="31129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11299">
                                            <p:txEl>
                                              <p:pRg st="2" end="2"/>
                                            </p:txEl>
                                          </p:spTgt>
                                        </p:tgtEl>
                                        <p:attrNameLst>
                                          <p:attrName>style.visibility</p:attrName>
                                        </p:attrNameLst>
                                      </p:cBhvr>
                                      <p:to>
                                        <p:strVal val="visible"/>
                                      </p:to>
                                    </p:set>
                                    <p:animEffect transition="in" filter="checkerboard(across)">
                                      <p:cBhvr>
                                        <p:cTn id="15" dur="500"/>
                                        <p:tgtEl>
                                          <p:spTgt spid="31129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11299">
                                            <p:txEl>
                                              <p:pRg st="3" end="3"/>
                                            </p:txEl>
                                          </p:spTgt>
                                        </p:tgtEl>
                                        <p:attrNameLst>
                                          <p:attrName>style.visibility</p:attrName>
                                        </p:attrNameLst>
                                      </p:cBhvr>
                                      <p:to>
                                        <p:strVal val="visible"/>
                                      </p:to>
                                    </p:set>
                                    <p:animEffect transition="in" filter="checkerboard(across)">
                                      <p:cBhvr>
                                        <p:cTn id="19" dur="500"/>
                                        <p:tgtEl>
                                          <p:spTgt spid="311299">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11299">
                                            <p:txEl>
                                              <p:pRg st="4" end="4"/>
                                            </p:txEl>
                                          </p:spTgt>
                                        </p:tgtEl>
                                        <p:attrNameLst>
                                          <p:attrName>style.visibility</p:attrName>
                                        </p:attrNameLst>
                                      </p:cBhvr>
                                      <p:to>
                                        <p:strVal val="visible"/>
                                      </p:to>
                                    </p:set>
                                    <p:animEffect transition="in" filter="checkerboard(across)">
                                      <p:cBhvr>
                                        <p:cTn id="23" dur="500"/>
                                        <p:tgtEl>
                                          <p:spTgt spid="311299">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11309">
                                            <p:txEl>
                                              <p:pRg st="0" end="0"/>
                                            </p:txEl>
                                          </p:spTgt>
                                        </p:tgtEl>
                                        <p:attrNameLst>
                                          <p:attrName>style.visibility</p:attrName>
                                        </p:attrNameLst>
                                      </p:cBhvr>
                                      <p:to>
                                        <p:strVal val="visible"/>
                                      </p:to>
                                    </p:set>
                                    <p:animEffect transition="in" filter="checkerboard(across)">
                                      <p:cBhvr>
                                        <p:cTn id="27" dur="500"/>
                                        <p:tgtEl>
                                          <p:spTgt spid="311309">
                                            <p:txEl>
                                              <p:pRg st="0" end="0"/>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11309">
                                            <p:txEl>
                                              <p:pRg st="1" end="1"/>
                                            </p:txEl>
                                          </p:spTgt>
                                        </p:tgtEl>
                                        <p:attrNameLst>
                                          <p:attrName>style.visibility</p:attrName>
                                        </p:attrNameLst>
                                      </p:cBhvr>
                                      <p:to>
                                        <p:strVal val="visible"/>
                                      </p:to>
                                    </p:set>
                                    <p:animEffect transition="in" filter="checkerboard(across)">
                                      <p:cBhvr>
                                        <p:cTn id="31" dur="500"/>
                                        <p:tgtEl>
                                          <p:spTgt spid="311309">
                                            <p:txEl>
                                              <p:pRg st="1" end="1"/>
                                            </p:txEl>
                                          </p:spTgt>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311309">
                                            <p:txEl>
                                              <p:pRg st="2" end="2"/>
                                            </p:txEl>
                                          </p:spTgt>
                                        </p:tgtEl>
                                        <p:attrNameLst>
                                          <p:attrName>style.visibility</p:attrName>
                                        </p:attrNameLst>
                                      </p:cBhvr>
                                      <p:to>
                                        <p:strVal val="visible"/>
                                      </p:to>
                                    </p:set>
                                    <p:animEffect transition="in" filter="checkerboard(across)">
                                      <p:cBhvr>
                                        <p:cTn id="35" dur="500"/>
                                        <p:tgtEl>
                                          <p:spTgt spid="311309">
                                            <p:txEl>
                                              <p:pRg st="2" end="2"/>
                                            </p:txEl>
                                          </p:spTgt>
                                        </p:tgtEl>
                                      </p:cBhvr>
                                    </p:animEffect>
                                  </p:childTnLst>
                                </p:cTn>
                              </p:par>
                            </p:childTnLst>
                          </p:cTn>
                        </p:par>
                        <p:par>
                          <p:cTn id="36" fill="hold" nodeType="afterGroup">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311309">
                                            <p:txEl>
                                              <p:pRg st="3" end="3"/>
                                            </p:txEl>
                                          </p:spTgt>
                                        </p:tgtEl>
                                        <p:attrNameLst>
                                          <p:attrName>style.visibility</p:attrName>
                                        </p:attrNameLst>
                                      </p:cBhvr>
                                      <p:to>
                                        <p:strVal val="visible"/>
                                      </p:to>
                                    </p:set>
                                    <p:animEffect transition="in" filter="checkerboard(across)">
                                      <p:cBhvr>
                                        <p:cTn id="39" dur="500"/>
                                        <p:tgtEl>
                                          <p:spTgt spid="3113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advAuto="0"/>
      <p:bldP spid="31130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9901707C-ABE1-4EB8-90BD-14D2D013B43D}" type="slidenum">
              <a:rPr lang="en-US" altLang="en-US"/>
              <a:pPr/>
              <a:t>13</a:t>
            </a:fld>
            <a:endParaRPr lang="en-US" altLang="en-US"/>
          </a:p>
        </p:txBody>
      </p:sp>
      <p:sp>
        <p:nvSpPr>
          <p:cNvPr id="13314" name="Rectangle 2"/>
          <p:cNvSpPr>
            <a:spLocks noGrp="1" noChangeArrowheads="1"/>
          </p:cNvSpPr>
          <p:nvPr>
            <p:ph type="ctrTitle"/>
          </p:nvPr>
        </p:nvSpPr>
        <p:spPr>
          <a:xfrm>
            <a:off x="1752600" y="2590800"/>
            <a:ext cx="7162800" cy="1143000"/>
          </a:xfrm>
        </p:spPr>
        <p:txBody>
          <a:bodyPr/>
          <a:lstStyle/>
          <a:p>
            <a:r>
              <a:rPr lang="en-US" altLang="en-US" sz="4800" b="1" dirty="0" smtClean="0">
                <a:solidFill>
                  <a:schemeClr val="accent6"/>
                </a:solidFill>
                <a:latin typeface="+mj-lt"/>
              </a:rPr>
              <a:t>Risk Management</a:t>
            </a:r>
            <a:endParaRPr lang="en-US" altLang="en-US" sz="4000" b="1" dirty="0">
              <a:solidFill>
                <a:srgbClr val="FF3300"/>
              </a:solidFill>
              <a:effectLst/>
              <a:latin typeface="+mj-lt"/>
            </a:endParaRPr>
          </a:p>
        </p:txBody>
      </p:sp>
      <p:sp>
        <p:nvSpPr>
          <p:cNvPr id="13317" name="Text Box 5"/>
          <p:cNvSpPr txBox="1">
            <a:spLocks noChangeArrowheads="1"/>
          </p:cNvSpPr>
          <p:nvPr/>
        </p:nvSpPr>
        <p:spPr bwMode="auto">
          <a:xfrm>
            <a:off x="3124200" y="4038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FontTx/>
              <a:buNone/>
            </a:pPr>
            <a:r>
              <a:rPr lang="en-US" altLang="en-US" sz="2800" b="1" dirty="0">
                <a:latin typeface="+mj-lt"/>
              </a:rPr>
              <a:t>Core Competencies Unit 3</a:t>
            </a:r>
            <a:endParaRPr lang="en-US" altLang="en-US" sz="1400" dirty="0">
              <a:latin typeface="+mj-lt"/>
            </a:endParaRPr>
          </a:p>
        </p:txBody>
      </p:sp>
      <p:grpSp>
        <p:nvGrpSpPr>
          <p:cNvPr id="13319" name="Group 7"/>
          <p:cNvGrpSpPr>
            <a:grpSpLocks/>
          </p:cNvGrpSpPr>
          <p:nvPr/>
        </p:nvGrpSpPr>
        <p:grpSpPr bwMode="auto">
          <a:xfrm>
            <a:off x="152400" y="320675"/>
            <a:ext cx="8229600" cy="1317625"/>
            <a:chOff x="96" y="202"/>
            <a:chExt cx="5184" cy="830"/>
          </a:xfrm>
        </p:grpSpPr>
        <p:sp>
          <p:nvSpPr>
            <p:cNvPr id="13320" name="Text Box 8"/>
            <p:cNvSpPr txBox="1">
              <a:spLocks noChangeArrowheads="1"/>
            </p:cNvSpPr>
            <p:nvPr/>
          </p:nvSpPr>
          <p:spPr bwMode="auto">
            <a:xfrm>
              <a:off x="1205" y="317"/>
              <a:ext cx="407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FontTx/>
                <a:buNone/>
              </a:pPr>
              <a:r>
                <a:rPr lang="en-US" altLang="en-US" sz="2400" b="1" dirty="0">
                  <a:solidFill>
                    <a:srgbClr val="00B050"/>
                  </a:solidFill>
                  <a:latin typeface="+mn-lt"/>
                </a:rPr>
                <a:t>Oklahoma 4-H Youth Development</a:t>
              </a:r>
            </a:p>
            <a:p>
              <a:pPr eaLnBrk="0" hangingPunct="0">
                <a:lnSpc>
                  <a:spcPct val="100000"/>
                </a:lnSpc>
                <a:spcBef>
                  <a:spcPct val="0"/>
                </a:spcBef>
                <a:buClrTx/>
                <a:buFontTx/>
                <a:buNone/>
              </a:pPr>
              <a:r>
                <a:rPr lang="en-US" altLang="en-US" sz="3200" b="1" dirty="0">
                  <a:solidFill>
                    <a:srgbClr val="00B050"/>
                  </a:solidFill>
                  <a:latin typeface="+mn-lt"/>
                </a:rPr>
                <a:t>Parent-Volunteer Education</a:t>
              </a:r>
            </a:p>
          </p:txBody>
        </p:sp>
        <p:pic>
          <p:nvPicPr>
            <p:cNvPr id="13321" name="Picture 9" descr="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02"/>
              <a:ext cx="836" cy="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76647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4208FE4-1E8C-4A06-B5A8-E0C5DAD42F42}" type="slidenum">
              <a:rPr lang="en-US" altLang="en-US"/>
              <a:pPr/>
              <a:t>14</a:t>
            </a:fld>
            <a:endParaRPr lang="en-US" altLang="en-US"/>
          </a:p>
        </p:txBody>
      </p:sp>
      <p:sp>
        <p:nvSpPr>
          <p:cNvPr id="208898" name="Rectangle 2"/>
          <p:cNvSpPr>
            <a:spLocks noChangeArrowheads="1"/>
          </p:cNvSpPr>
          <p:nvPr/>
        </p:nvSpPr>
        <p:spPr bwMode="auto">
          <a:xfrm>
            <a:off x="609600" y="1410764"/>
            <a:ext cx="7923213" cy="369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00000"/>
              </a:lnSpc>
              <a:spcBef>
                <a:spcPct val="0"/>
              </a:spcBef>
              <a:buClrTx/>
              <a:buFontTx/>
              <a:buNone/>
            </a:pPr>
            <a:r>
              <a:rPr lang="en-US" altLang="en-US" sz="3600" dirty="0">
                <a:solidFill>
                  <a:srgbClr val="009900"/>
                </a:solidFill>
                <a:effectLst/>
                <a:latin typeface="+mj-lt"/>
              </a:rPr>
              <a:t>“And </a:t>
            </a:r>
            <a:r>
              <a:rPr lang="en-US" altLang="en-US" sz="3600" dirty="0" err="1">
                <a:solidFill>
                  <a:srgbClr val="009900"/>
                </a:solidFill>
                <a:effectLst/>
                <a:latin typeface="+mj-lt"/>
              </a:rPr>
              <a:t>Eeyore</a:t>
            </a:r>
            <a:r>
              <a:rPr lang="en-US" altLang="en-US" sz="3600" dirty="0">
                <a:solidFill>
                  <a:srgbClr val="009900"/>
                </a:solidFill>
                <a:effectLst/>
                <a:latin typeface="+mj-lt"/>
              </a:rPr>
              <a:t> whispered back: ‘I am not saying there won’t be an Accident, mind you.  They’re funny things, Accidents.  You never have them till you’re having them.”</a:t>
            </a:r>
          </a:p>
          <a:p>
            <a:pPr algn="r" eaLnBrk="0" hangingPunct="0">
              <a:lnSpc>
                <a:spcPct val="100000"/>
              </a:lnSpc>
              <a:spcBef>
                <a:spcPct val="0"/>
              </a:spcBef>
              <a:buClrTx/>
              <a:buFontTx/>
              <a:buNone/>
            </a:pPr>
            <a:endParaRPr lang="en-US" altLang="en-US" sz="1600" dirty="0" smtClean="0">
              <a:solidFill>
                <a:srgbClr val="009900"/>
              </a:solidFill>
              <a:effectLst/>
              <a:latin typeface="+mj-lt"/>
            </a:endParaRPr>
          </a:p>
          <a:p>
            <a:pPr algn="r" eaLnBrk="0" hangingPunct="0">
              <a:lnSpc>
                <a:spcPct val="100000"/>
              </a:lnSpc>
              <a:spcBef>
                <a:spcPct val="0"/>
              </a:spcBef>
              <a:buClrTx/>
              <a:buFontTx/>
              <a:buNone/>
            </a:pPr>
            <a:r>
              <a:rPr lang="en-US" altLang="en-US" sz="1600" dirty="0" smtClean="0">
                <a:solidFill>
                  <a:srgbClr val="009900"/>
                </a:solidFill>
                <a:effectLst/>
                <a:latin typeface="+mj-lt"/>
              </a:rPr>
              <a:t>A.A</a:t>
            </a:r>
            <a:r>
              <a:rPr lang="en-US" altLang="en-US" sz="1600" dirty="0">
                <a:solidFill>
                  <a:srgbClr val="009900"/>
                </a:solidFill>
                <a:effectLst/>
                <a:latin typeface="+mj-lt"/>
              </a:rPr>
              <a:t>. Milne, 1928 “ The House at Pooh Corner”</a:t>
            </a:r>
          </a:p>
        </p:txBody>
      </p:sp>
      <p:sp>
        <p:nvSpPr>
          <p:cNvPr id="208904" name="Rectangle 8"/>
          <p:cNvSpPr>
            <a:spLocks noChangeArrowheads="1"/>
          </p:cNvSpPr>
          <p:nvPr/>
        </p:nvSpPr>
        <p:spPr bwMode="auto">
          <a:xfrm>
            <a:off x="6096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600" b="1" dirty="0">
                <a:solidFill>
                  <a:schemeClr val="accent6"/>
                </a:solidFill>
                <a:latin typeface="+mn-lt"/>
              </a:rPr>
              <a:t>Accidents</a:t>
            </a:r>
          </a:p>
        </p:txBody>
      </p:sp>
    </p:spTree>
    <p:extLst>
      <p:ext uri="{BB962C8B-B14F-4D97-AF65-F5344CB8AC3E}">
        <p14:creationId xmlns:p14="http://schemas.microsoft.com/office/powerpoint/2010/main" val="31989071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685040F5-537D-4051-8C3D-FDDE3EB204CD}" type="slidenum">
              <a:rPr lang="en-US" altLang="en-US"/>
              <a:pPr/>
              <a:t>15</a:t>
            </a:fld>
            <a:endParaRPr lang="en-US" altLang="en-US"/>
          </a:p>
        </p:txBody>
      </p:sp>
      <p:sp>
        <p:nvSpPr>
          <p:cNvPr id="210947" name="Rectangle 3"/>
          <p:cNvSpPr>
            <a:spLocks noGrp="1" noChangeArrowheads="1"/>
          </p:cNvSpPr>
          <p:nvPr>
            <p:ph type="body" idx="1"/>
          </p:nvPr>
        </p:nvSpPr>
        <p:spPr>
          <a:xfrm>
            <a:off x="533400" y="1528829"/>
            <a:ext cx="8229600" cy="3190743"/>
          </a:xfrm>
        </p:spPr>
        <p:txBody>
          <a:bodyPr/>
          <a:lstStyle/>
          <a:p>
            <a:pPr marL="0" indent="0">
              <a:buFontTx/>
              <a:buNone/>
            </a:pPr>
            <a:r>
              <a:rPr lang="en-US" altLang="en-US" dirty="0">
                <a:solidFill>
                  <a:schemeClr val="tx1"/>
                </a:solidFill>
              </a:rPr>
              <a:t>“…any person who is authorized to act in behalf of a political subdivision or the state whether that person is acting on a permanent or temporary basis, with or without being compensated on a full-time or part-time basis.” (51 O.S. 1991, 152</a:t>
            </a:r>
            <a:r>
              <a:rPr lang="en-US" altLang="en-US" sz="2800" dirty="0">
                <a:solidFill>
                  <a:schemeClr val="tx1"/>
                </a:solidFill>
              </a:rPr>
              <a:t>)</a:t>
            </a:r>
          </a:p>
        </p:txBody>
      </p:sp>
      <p:sp>
        <p:nvSpPr>
          <p:cNvPr id="210948" name="Text Box 4"/>
          <p:cNvSpPr txBox="1">
            <a:spLocks noChangeArrowheads="1"/>
          </p:cNvSpPr>
          <p:nvPr/>
        </p:nvSpPr>
        <p:spPr bwMode="auto">
          <a:xfrm>
            <a:off x="457200" y="3804764"/>
            <a:ext cx="8305800" cy="163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50000"/>
              </a:spcBef>
              <a:buClrTx/>
              <a:buFontTx/>
              <a:buNone/>
            </a:pPr>
            <a:r>
              <a:rPr lang="en-US" altLang="en-US" i="1" dirty="0">
                <a:effectLst/>
                <a:latin typeface="+mj-lt"/>
              </a:rPr>
              <a:t>OCES views volunteers as an extended employee when they are acting in the scope of their duties as a sanctioned volunteer for an approved/official 4-H activity.</a:t>
            </a:r>
          </a:p>
        </p:txBody>
      </p:sp>
      <p:sp>
        <p:nvSpPr>
          <p:cNvPr id="210953" name="Rectangle 9"/>
          <p:cNvSpPr>
            <a:spLocks noChangeArrowheads="1"/>
          </p:cNvSpPr>
          <p:nvPr/>
        </p:nvSpPr>
        <p:spPr bwMode="auto">
          <a:xfrm>
            <a:off x="533400" y="3810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200" b="1" dirty="0" smtClean="0">
                <a:solidFill>
                  <a:schemeClr val="accent6"/>
                </a:solidFill>
                <a:latin typeface="+mn-lt"/>
              </a:rPr>
              <a:t>“Employee” - Oklahoma </a:t>
            </a:r>
            <a:r>
              <a:rPr lang="en-US" altLang="en-US" sz="3200" b="1" dirty="0">
                <a:solidFill>
                  <a:schemeClr val="accent6"/>
                </a:solidFill>
                <a:latin typeface="+mn-lt"/>
              </a:rPr>
              <a:t>Law</a:t>
            </a:r>
          </a:p>
        </p:txBody>
      </p:sp>
      <p:pic>
        <p:nvPicPr>
          <p:cNvPr id="3" name="Picture 2" descr="Colorful 3D | Quick experimentation with C4D (a litt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276600"/>
            <a:ext cx="4170642" cy="2345986"/>
          </a:xfrm>
          <a:prstGeom prst="rect">
            <a:avLst/>
          </a:prstGeom>
        </p:spPr>
      </p:pic>
    </p:spTree>
    <p:extLst>
      <p:ext uri="{BB962C8B-B14F-4D97-AF65-F5344CB8AC3E}">
        <p14:creationId xmlns:p14="http://schemas.microsoft.com/office/powerpoint/2010/main" val="3579019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checkerboard(across)">
                                      <p:cBhvr>
                                        <p:cTn id="7" dur="500"/>
                                        <p:tgtEl>
                                          <p:spTgt spid="21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a:bodyPr>
          <a:lstStyle/>
          <a:p>
            <a:r>
              <a:rPr lang="en-US" dirty="0" smtClean="0"/>
              <a:t>Where’s the risk? </a:t>
            </a:r>
            <a:endParaRPr lang="en-US" dirty="0"/>
          </a:p>
        </p:txBody>
      </p:sp>
      <p:pic>
        <p:nvPicPr>
          <p:cNvPr id="8194" name="Picture 2" descr="Image result for photo - transporting kids by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500354"/>
            <a:ext cx="5861050" cy="227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4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514A6FD-063B-4525-B804-1A1AEFCC5928}" type="slidenum">
              <a:rPr lang="en-US" altLang="en-US"/>
              <a:pPr/>
              <a:t>17</a:t>
            </a:fld>
            <a:endParaRPr lang="en-US" altLang="en-US"/>
          </a:p>
        </p:txBody>
      </p:sp>
      <p:sp>
        <p:nvSpPr>
          <p:cNvPr id="209923" name="Rectangle 3"/>
          <p:cNvSpPr>
            <a:spLocks noGrp="1" noChangeArrowheads="1"/>
          </p:cNvSpPr>
          <p:nvPr>
            <p:ph type="body" idx="1"/>
          </p:nvPr>
        </p:nvSpPr>
        <p:spPr>
          <a:xfrm>
            <a:off x="609600" y="1523999"/>
            <a:ext cx="8001000" cy="3581401"/>
          </a:xfrm>
        </p:spPr>
        <p:txBody>
          <a:bodyPr>
            <a:normAutofit/>
          </a:bodyPr>
          <a:lstStyle/>
          <a:p>
            <a:pPr>
              <a:lnSpc>
                <a:spcPct val="90000"/>
              </a:lnSpc>
              <a:buFontTx/>
              <a:buBlip>
                <a:blip r:embed="rId3"/>
              </a:buBlip>
            </a:pPr>
            <a:r>
              <a:rPr lang="en-US" altLang="en-US" sz="2000" dirty="0">
                <a:solidFill>
                  <a:schemeClr val="tx1"/>
                </a:solidFill>
              </a:rPr>
              <a:t>An ounce of prevention is worth a ton of cure!</a:t>
            </a:r>
          </a:p>
          <a:p>
            <a:pPr>
              <a:lnSpc>
                <a:spcPct val="90000"/>
              </a:lnSpc>
              <a:buFontTx/>
              <a:buBlip>
                <a:blip r:embed="rId3"/>
              </a:buBlip>
            </a:pPr>
            <a:r>
              <a:rPr lang="en-US" altLang="en-US" sz="2000" dirty="0">
                <a:solidFill>
                  <a:schemeClr val="tx1"/>
                </a:solidFill>
              </a:rPr>
              <a:t>All volunteers should be given proper and sufficient training and information regarding  responsibilities and expectations, especially in the area of supervising minors.</a:t>
            </a:r>
          </a:p>
          <a:p>
            <a:pPr>
              <a:lnSpc>
                <a:spcPct val="90000"/>
              </a:lnSpc>
              <a:buFontTx/>
              <a:buBlip>
                <a:blip r:embed="rId3"/>
              </a:buBlip>
            </a:pPr>
            <a:r>
              <a:rPr lang="en-US" altLang="en-US" sz="2000" dirty="0">
                <a:solidFill>
                  <a:schemeClr val="tx1"/>
                </a:solidFill>
              </a:rPr>
              <a:t>Extension Educators will keep records of volunteers  who are trained and informed about responsibilities and expectations.</a:t>
            </a:r>
          </a:p>
          <a:p>
            <a:pPr>
              <a:lnSpc>
                <a:spcPct val="90000"/>
              </a:lnSpc>
              <a:buFontTx/>
              <a:buBlip>
                <a:blip r:embed="rId3"/>
              </a:buBlip>
            </a:pPr>
            <a:r>
              <a:rPr lang="en-US" altLang="en-US" sz="2000" dirty="0">
                <a:solidFill>
                  <a:schemeClr val="tx1"/>
                </a:solidFill>
              </a:rPr>
              <a:t>Volunteers deserve clear and specific responsibilities and expectations from Extension Educators.</a:t>
            </a:r>
          </a:p>
          <a:p>
            <a:pPr>
              <a:lnSpc>
                <a:spcPct val="90000"/>
              </a:lnSpc>
              <a:buFontTx/>
              <a:buBlip>
                <a:blip r:embed="rId3"/>
              </a:buBlip>
            </a:pPr>
            <a:r>
              <a:rPr lang="en-US" altLang="en-US" sz="2000" dirty="0">
                <a:solidFill>
                  <a:schemeClr val="tx1"/>
                </a:solidFill>
              </a:rPr>
              <a:t>Always act prudently – meaning act with foresight, avoid error or danger using practical discretion.</a:t>
            </a:r>
          </a:p>
        </p:txBody>
      </p:sp>
      <p:sp>
        <p:nvSpPr>
          <p:cNvPr id="209933" name="Rectangle 13"/>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Liability and Risk</a:t>
            </a:r>
            <a:r>
              <a:rPr lang="en-US" altLang="en-US" sz="4000" b="1" dirty="0">
                <a:solidFill>
                  <a:schemeClr val="tx2"/>
                </a:solidFill>
                <a:effectLst/>
                <a:latin typeface="+mn-lt"/>
              </a:rPr>
              <a:t/>
            </a:r>
            <a:br>
              <a:rPr lang="en-US" altLang="en-US" sz="4000" b="1" dirty="0">
                <a:solidFill>
                  <a:schemeClr val="tx2"/>
                </a:solidFill>
                <a:effectLst/>
                <a:latin typeface="+mn-lt"/>
              </a:rPr>
            </a:br>
            <a:r>
              <a:rPr lang="en-US" altLang="en-US" sz="4000" b="1" dirty="0">
                <a:solidFill>
                  <a:schemeClr val="tx2"/>
                </a:solidFill>
                <a:latin typeface="+mn-lt"/>
              </a:rPr>
              <a:t> </a:t>
            </a:r>
            <a:r>
              <a:rPr lang="en-US" altLang="en-US" sz="3600" b="1" dirty="0">
                <a:solidFill>
                  <a:schemeClr val="accent6"/>
                </a:solidFill>
                <a:latin typeface="+mn-lt"/>
              </a:rPr>
              <a:t>In a “Nut Shell”</a:t>
            </a:r>
          </a:p>
        </p:txBody>
      </p:sp>
    </p:spTree>
    <p:extLst>
      <p:ext uri="{BB962C8B-B14F-4D97-AF65-F5344CB8AC3E}">
        <p14:creationId xmlns:p14="http://schemas.microsoft.com/office/powerpoint/2010/main" val="4080830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checkerboard(across)">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checkerboard(across)">
                                      <p:cBhvr>
                                        <p:cTn id="12" dur="500"/>
                                        <p:tgtEl>
                                          <p:spTgt spid="209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checkerboard(across)">
                                      <p:cBhvr>
                                        <p:cTn id="17" dur="500"/>
                                        <p:tgtEl>
                                          <p:spTgt spid="209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checkerboard(across)">
                                      <p:cBhvr>
                                        <p:cTn id="22" dur="500"/>
                                        <p:tgtEl>
                                          <p:spTgt spid="209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checkerboard(across)">
                                      <p:cBhvr>
                                        <p:cTn id="27"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4346F8B-9CDB-42B1-96C0-C6F6169649B2}" type="slidenum">
              <a:rPr lang="en-US" altLang="en-US"/>
              <a:pPr/>
              <a:t>18</a:t>
            </a:fld>
            <a:endParaRPr lang="en-US" altLang="en-US"/>
          </a:p>
        </p:txBody>
      </p:sp>
      <p:sp>
        <p:nvSpPr>
          <p:cNvPr id="211971" name="Rectangle 3"/>
          <p:cNvSpPr>
            <a:spLocks noGrp="1" noChangeArrowheads="1"/>
          </p:cNvSpPr>
          <p:nvPr>
            <p:ph type="body" idx="1"/>
          </p:nvPr>
        </p:nvSpPr>
        <p:spPr>
          <a:xfrm>
            <a:off x="609600" y="1524000"/>
            <a:ext cx="3810000" cy="3657600"/>
          </a:xfrm>
        </p:spPr>
        <p:txBody>
          <a:bodyPr>
            <a:normAutofit/>
          </a:bodyPr>
          <a:lstStyle/>
          <a:p>
            <a:pPr>
              <a:lnSpc>
                <a:spcPct val="90000"/>
              </a:lnSpc>
              <a:buFontTx/>
              <a:buBlip>
                <a:blip r:embed="rId3"/>
              </a:buBlip>
            </a:pPr>
            <a:r>
              <a:rPr lang="en-US" altLang="en-US" sz="3200" dirty="0">
                <a:solidFill>
                  <a:schemeClr val="tx1"/>
                </a:solidFill>
              </a:rPr>
              <a:t>Risk </a:t>
            </a:r>
            <a:endParaRPr lang="en-US" altLang="en-US" sz="3200" dirty="0" smtClean="0">
              <a:solidFill>
                <a:schemeClr val="tx1"/>
              </a:solidFill>
            </a:endParaRPr>
          </a:p>
          <a:p>
            <a:pPr>
              <a:lnSpc>
                <a:spcPct val="90000"/>
              </a:lnSpc>
              <a:buFontTx/>
              <a:buBlip>
                <a:blip r:embed="rId3"/>
              </a:buBlip>
            </a:pPr>
            <a:r>
              <a:rPr lang="en-US" altLang="en-US" sz="3200" dirty="0" smtClean="0">
                <a:solidFill>
                  <a:schemeClr val="tx1"/>
                </a:solidFill>
              </a:rPr>
              <a:t>Assets</a:t>
            </a:r>
            <a:endParaRPr lang="en-US" altLang="en-US" sz="3200" dirty="0">
              <a:solidFill>
                <a:schemeClr val="tx1"/>
              </a:solidFill>
            </a:endParaRPr>
          </a:p>
          <a:p>
            <a:pPr>
              <a:lnSpc>
                <a:spcPct val="90000"/>
              </a:lnSpc>
              <a:buFontTx/>
              <a:buBlip>
                <a:blip r:embed="rId3"/>
              </a:buBlip>
            </a:pPr>
            <a:r>
              <a:rPr lang="en-US" altLang="en-US" sz="3200" dirty="0">
                <a:solidFill>
                  <a:schemeClr val="tx1"/>
                </a:solidFill>
              </a:rPr>
              <a:t>Risk </a:t>
            </a:r>
            <a:r>
              <a:rPr lang="en-US" altLang="en-US" sz="3200" dirty="0" smtClean="0">
                <a:solidFill>
                  <a:schemeClr val="tx1"/>
                </a:solidFill>
              </a:rPr>
              <a:t>Management</a:t>
            </a:r>
            <a:endParaRPr lang="en-US" altLang="en-US" sz="3200" dirty="0">
              <a:solidFill>
                <a:schemeClr val="tx1"/>
              </a:solidFill>
            </a:endParaRPr>
          </a:p>
          <a:p>
            <a:pPr>
              <a:lnSpc>
                <a:spcPct val="90000"/>
              </a:lnSpc>
              <a:buFontTx/>
              <a:buBlip>
                <a:blip r:embed="rId3"/>
              </a:buBlip>
            </a:pPr>
            <a:r>
              <a:rPr lang="en-US" altLang="en-US" sz="3200" dirty="0" smtClean="0">
                <a:solidFill>
                  <a:schemeClr val="tx1"/>
                </a:solidFill>
              </a:rPr>
              <a:t>Liability</a:t>
            </a:r>
            <a:endParaRPr lang="en-US" altLang="en-US" sz="3200" dirty="0">
              <a:solidFill>
                <a:schemeClr val="tx1"/>
              </a:solidFill>
            </a:endParaRPr>
          </a:p>
        </p:txBody>
      </p:sp>
      <p:sp>
        <p:nvSpPr>
          <p:cNvPr id="211976" name="Rectangle 8"/>
          <p:cNvSpPr>
            <a:spLocks noChangeArrowheads="1"/>
          </p:cNvSpPr>
          <p:nvPr/>
        </p:nvSpPr>
        <p:spPr bwMode="auto">
          <a:xfrm>
            <a:off x="6096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200" b="1" dirty="0">
                <a:solidFill>
                  <a:schemeClr val="accent6"/>
                </a:solidFill>
                <a:latin typeface="+mn-lt"/>
              </a:rPr>
              <a:t>Risk Management Terms</a:t>
            </a:r>
          </a:p>
        </p:txBody>
      </p:sp>
      <p:pic>
        <p:nvPicPr>
          <p:cNvPr id="2" name="Picture 1" descr="D.Lgs. 231/2001: i modelli organizzativi e il &lt;strong&gt;risk&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664" y="2057401"/>
            <a:ext cx="4812348" cy="2389716"/>
          </a:xfrm>
          <a:prstGeom prst="rect">
            <a:avLst/>
          </a:prstGeom>
        </p:spPr>
      </p:pic>
    </p:spTree>
    <p:extLst>
      <p:ext uri="{BB962C8B-B14F-4D97-AF65-F5344CB8AC3E}">
        <p14:creationId xmlns:p14="http://schemas.microsoft.com/office/powerpoint/2010/main" val="1924210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checkerboard(across)">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checkerboard(across)">
                                      <p:cBhvr>
                                        <p:cTn id="12" dur="500"/>
                                        <p:tgtEl>
                                          <p:spTgt spid="211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1971">
                                            <p:txEl>
                                              <p:pRg st="2" end="2"/>
                                            </p:txEl>
                                          </p:spTgt>
                                        </p:tgtEl>
                                        <p:attrNameLst>
                                          <p:attrName>style.visibility</p:attrName>
                                        </p:attrNameLst>
                                      </p:cBhvr>
                                      <p:to>
                                        <p:strVal val="visible"/>
                                      </p:to>
                                    </p:set>
                                    <p:animEffect transition="in" filter="checkerboard(across)">
                                      <p:cBhvr>
                                        <p:cTn id="17" dur="500"/>
                                        <p:tgtEl>
                                          <p:spTgt spid="211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1971">
                                            <p:txEl>
                                              <p:pRg st="3" end="3"/>
                                            </p:txEl>
                                          </p:spTgt>
                                        </p:tgtEl>
                                        <p:attrNameLst>
                                          <p:attrName>style.visibility</p:attrName>
                                        </p:attrNameLst>
                                      </p:cBhvr>
                                      <p:to>
                                        <p:strVal val="visible"/>
                                      </p:to>
                                    </p:set>
                                    <p:animEffect transition="in" filter="checkerboard(across)">
                                      <p:cBhvr>
                                        <p:cTn id="22" dur="500"/>
                                        <p:tgtEl>
                                          <p:spTgt spid="211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6478FCF-7A37-41E5-A014-CD5C73D9769C}" type="slidenum">
              <a:rPr lang="en-US" altLang="en-US"/>
              <a:pPr/>
              <a:t>19</a:t>
            </a:fld>
            <a:endParaRPr lang="en-US" altLang="en-US"/>
          </a:p>
        </p:txBody>
      </p:sp>
      <p:sp>
        <p:nvSpPr>
          <p:cNvPr id="214019" name="Rectangle 3"/>
          <p:cNvSpPr>
            <a:spLocks noGrp="1" noChangeArrowheads="1"/>
          </p:cNvSpPr>
          <p:nvPr>
            <p:ph type="body" idx="1"/>
          </p:nvPr>
        </p:nvSpPr>
        <p:spPr>
          <a:xfrm>
            <a:off x="609600" y="1295401"/>
            <a:ext cx="8001000" cy="3810000"/>
          </a:xfrm>
        </p:spPr>
        <p:txBody>
          <a:bodyPr>
            <a:normAutofit fontScale="92500" lnSpcReduction="10000"/>
          </a:bodyPr>
          <a:lstStyle/>
          <a:p>
            <a:pPr>
              <a:lnSpc>
                <a:spcPct val="90000"/>
              </a:lnSpc>
              <a:buBlip>
                <a:blip r:embed="rId3"/>
              </a:buBlip>
            </a:pPr>
            <a:r>
              <a:rPr lang="en-US" altLang="en-US" sz="2200" dirty="0">
                <a:solidFill>
                  <a:schemeClr val="tx1"/>
                </a:solidFill>
              </a:rPr>
              <a:t>Avoid situations of negligence by being prepared.</a:t>
            </a:r>
          </a:p>
          <a:p>
            <a:pPr>
              <a:lnSpc>
                <a:spcPct val="90000"/>
              </a:lnSpc>
              <a:buFontTx/>
              <a:buBlip>
                <a:blip r:embed="rId3"/>
              </a:buBlip>
            </a:pPr>
            <a:r>
              <a:rPr lang="en-US" altLang="en-US" sz="2200" dirty="0" smtClean="0">
                <a:solidFill>
                  <a:schemeClr val="tx1"/>
                </a:solidFill>
              </a:rPr>
              <a:t>Identify potential </a:t>
            </a:r>
            <a:r>
              <a:rPr lang="en-US" altLang="en-US" sz="2200" dirty="0">
                <a:solidFill>
                  <a:schemeClr val="tx1"/>
                </a:solidFill>
              </a:rPr>
              <a:t>risks, </a:t>
            </a:r>
            <a:r>
              <a:rPr lang="en-US" altLang="en-US" sz="2200" dirty="0" smtClean="0">
                <a:solidFill>
                  <a:schemeClr val="tx1"/>
                </a:solidFill>
              </a:rPr>
              <a:t>report </a:t>
            </a:r>
            <a:r>
              <a:rPr lang="en-US" altLang="en-US" sz="2200" dirty="0">
                <a:solidFill>
                  <a:schemeClr val="tx1"/>
                </a:solidFill>
              </a:rPr>
              <a:t>them and/or correct the </a:t>
            </a:r>
            <a:r>
              <a:rPr lang="en-US" altLang="en-US" sz="2200" dirty="0" smtClean="0">
                <a:solidFill>
                  <a:schemeClr val="tx1"/>
                </a:solidFill>
              </a:rPr>
              <a:t>risk(s), familiarize participants with risk.</a:t>
            </a:r>
            <a:endParaRPr lang="en-US" altLang="en-US" sz="2200" dirty="0">
              <a:solidFill>
                <a:schemeClr val="tx1"/>
              </a:solidFill>
            </a:endParaRPr>
          </a:p>
          <a:p>
            <a:pPr>
              <a:lnSpc>
                <a:spcPct val="90000"/>
              </a:lnSpc>
              <a:buFontTx/>
              <a:buBlip>
                <a:blip r:embed="rId3"/>
              </a:buBlip>
            </a:pPr>
            <a:r>
              <a:rPr lang="en-US" altLang="en-US" sz="2200" dirty="0" smtClean="0">
                <a:solidFill>
                  <a:schemeClr val="tx1"/>
                </a:solidFill>
              </a:rPr>
              <a:t>Insurance – purchase group insurance, check home owner policy, ask facilities about their insurance.</a:t>
            </a:r>
          </a:p>
          <a:p>
            <a:pPr>
              <a:lnSpc>
                <a:spcPct val="90000"/>
              </a:lnSpc>
              <a:buBlip>
                <a:blip r:embed="rId3"/>
              </a:buBlip>
            </a:pPr>
            <a:r>
              <a:rPr lang="en-US" altLang="en-US" sz="2200" dirty="0">
                <a:solidFill>
                  <a:schemeClr val="tx1"/>
                </a:solidFill>
              </a:rPr>
              <a:t>Participate in health and safety training</a:t>
            </a:r>
            <a:r>
              <a:rPr lang="en-US" altLang="en-US" sz="2200" dirty="0" smtClean="0">
                <a:solidFill>
                  <a:schemeClr val="tx1"/>
                </a:solidFill>
              </a:rPr>
              <a:t>.</a:t>
            </a:r>
          </a:p>
          <a:p>
            <a:pPr>
              <a:lnSpc>
                <a:spcPct val="90000"/>
              </a:lnSpc>
              <a:buBlip>
                <a:blip r:embed="rId3"/>
              </a:buBlip>
            </a:pPr>
            <a:r>
              <a:rPr lang="en-US" altLang="en-US" sz="2200" dirty="0" smtClean="0">
                <a:solidFill>
                  <a:schemeClr val="tx1"/>
                </a:solidFill>
              </a:rPr>
              <a:t>Provide position description or communicate volunteers’ duties/role associated with the activity.</a:t>
            </a:r>
          </a:p>
          <a:p>
            <a:pPr>
              <a:lnSpc>
                <a:spcPct val="90000"/>
              </a:lnSpc>
              <a:buBlip>
                <a:blip r:embed="rId3"/>
              </a:buBlip>
            </a:pPr>
            <a:r>
              <a:rPr lang="en-US" altLang="en-US" sz="2200" dirty="0">
                <a:solidFill>
                  <a:schemeClr val="tx1"/>
                </a:solidFill>
              </a:rPr>
              <a:t>Check health forms for special needs and allergies.</a:t>
            </a:r>
          </a:p>
          <a:p>
            <a:pPr>
              <a:lnSpc>
                <a:spcPct val="90000"/>
              </a:lnSpc>
              <a:buBlip>
                <a:blip r:embed="rId3"/>
              </a:buBlip>
            </a:pPr>
            <a:r>
              <a:rPr lang="en-US" altLang="en-US" sz="2200" dirty="0" smtClean="0">
                <a:solidFill>
                  <a:schemeClr val="tx1"/>
                </a:solidFill>
              </a:rPr>
              <a:t>Complete Activity and Event Form 7 and file with the Extension Office prior to the event.</a:t>
            </a:r>
          </a:p>
          <a:p>
            <a:pPr>
              <a:lnSpc>
                <a:spcPct val="90000"/>
              </a:lnSpc>
              <a:buFontTx/>
              <a:buBlip>
                <a:blip r:embed="rId3"/>
              </a:buBlip>
            </a:pPr>
            <a:r>
              <a:rPr lang="en-US" altLang="en-US" sz="2200" dirty="0" smtClean="0">
                <a:solidFill>
                  <a:schemeClr val="tx1"/>
                </a:solidFill>
              </a:rPr>
              <a:t>Complete and file Form 8 for any accident or incident during the activity.</a:t>
            </a:r>
            <a:endParaRPr lang="en-US" altLang="en-US" sz="2200" dirty="0">
              <a:solidFill>
                <a:schemeClr val="tx1"/>
              </a:solidFill>
            </a:endParaRPr>
          </a:p>
        </p:txBody>
      </p:sp>
      <p:sp>
        <p:nvSpPr>
          <p:cNvPr id="214024" name="Rectangle 8"/>
          <p:cNvSpPr>
            <a:spLocks noChangeArrowheads="1"/>
          </p:cNvSpPr>
          <p:nvPr/>
        </p:nvSpPr>
        <p:spPr bwMode="auto">
          <a:xfrm>
            <a:off x="457200" y="315384"/>
            <a:ext cx="77724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600" b="1" dirty="0">
                <a:solidFill>
                  <a:schemeClr val="accent6"/>
                </a:solidFill>
                <a:latin typeface="+mn-lt"/>
              </a:rPr>
              <a:t>Everyday Operations</a:t>
            </a:r>
          </a:p>
        </p:txBody>
      </p:sp>
    </p:spTree>
    <p:extLst>
      <p:ext uri="{BB962C8B-B14F-4D97-AF65-F5344CB8AC3E}">
        <p14:creationId xmlns:p14="http://schemas.microsoft.com/office/powerpoint/2010/main" val="219798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checkerboard(across)">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checkerboard(across)">
                                      <p:cBhvr>
                                        <p:cTn id="12" dur="500"/>
                                        <p:tgtEl>
                                          <p:spTgt spid="214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checkerboard(across)">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checkerboard(across)">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checkerboard(across)">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4019">
                                            <p:txEl>
                                              <p:pRg st="5" end="5"/>
                                            </p:txEl>
                                          </p:spTgt>
                                        </p:tgtEl>
                                        <p:attrNameLst>
                                          <p:attrName>style.visibility</p:attrName>
                                        </p:attrNameLst>
                                      </p:cBhvr>
                                      <p:to>
                                        <p:strVal val="visible"/>
                                      </p:to>
                                    </p:set>
                                    <p:animEffect transition="in" filter="checkerboard(across)">
                                      <p:cBhvr>
                                        <p:cTn id="32" dur="500"/>
                                        <p:tgtEl>
                                          <p:spTgt spid="2140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4019">
                                            <p:txEl>
                                              <p:pRg st="6" end="6"/>
                                            </p:txEl>
                                          </p:spTgt>
                                        </p:tgtEl>
                                        <p:attrNameLst>
                                          <p:attrName>style.visibility</p:attrName>
                                        </p:attrNameLst>
                                      </p:cBhvr>
                                      <p:to>
                                        <p:strVal val="visible"/>
                                      </p:to>
                                    </p:set>
                                    <p:animEffect transition="in" filter="checkerboard(across)">
                                      <p:cBhvr>
                                        <p:cTn id="37" dur="500"/>
                                        <p:tgtEl>
                                          <p:spTgt spid="2140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4019">
                                            <p:txEl>
                                              <p:pRg st="7" end="7"/>
                                            </p:txEl>
                                          </p:spTgt>
                                        </p:tgtEl>
                                        <p:attrNameLst>
                                          <p:attrName>style.visibility</p:attrName>
                                        </p:attrNameLst>
                                      </p:cBhvr>
                                      <p:to>
                                        <p:strVal val="visible"/>
                                      </p:to>
                                    </p:set>
                                    <p:animEffect transition="in" filter="checkerboard(across)">
                                      <p:cBhvr>
                                        <p:cTn id="42" dur="500"/>
                                        <p:tgtEl>
                                          <p:spTgt spid="214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9901707C-ABE1-4EB8-90BD-14D2D013B43D}" type="slidenum">
              <a:rPr lang="en-US" altLang="en-US"/>
              <a:pPr/>
              <a:t>2</a:t>
            </a:fld>
            <a:endParaRPr lang="en-US" altLang="en-US"/>
          </a:p>
        </p:txBody>
      </p:sp>
      <p:sp>
        <p:nvSpPr>
          <p:cNvPr id="13314" name="Rectangle 2"/>
          <p:cNvSpPr>
            <a:spLocks noGrp="1" noChangeArrowheads="1"/>
          </p:cNvSpPr>
          <p:nvPr>
            <p:ph type="ctrTitle"/>
          </p:nvPr>
        </p:nvSpPr>
        <p:spPr>
          <a:xfrm>
            <a:off x="1828800" y="2286000"/>
            <a:ext cx="7162800" cy="1143000"/>
          </a:xfrm>
        </p:spPr>
        <p:txBody>
          <a:bodyPr/>
          <a:lstStyle/>
          <a:p>
            <a:r>
              <a:rPr lang="en-US" altLang="en-US" sz="4800" dirty="0">
                <a:solidFill>
                  <a:schemeClr val="accent6"/>
                </a:solidFill>
                <a:latin typeface="+mj-lt"/>
              </a:rPr>
              <a:t>Volunteer Certification Paves the Way</a:t>
            </a:r>
            <a:endParaRPr lang="en-US" altLang="en-US" sz="4000" dirty="0">
              <a:solidFill>
                <a:schemeClr val="accent6"/>
              </a:solidFill>
              <a:latin typeface="+mj-lt"/>
            </a:endParaRPr>
          </a:p>
        </p:txBody>
      </p:sp>
      <p:sp>
        <p:nvSpPr>
          <p:cNvPr id="13317" name="Text Box 5"/>
          <p:cNvSpPr txBox="1">
            <a:spLocks noChangeArrowheads="1"/>
          </p:cNvSpPr>
          <p:nvPr/>
        </p:nvSpPr>
        <p:spPr bwMode="auto">
          <a:xfrm>
            <a:off x="3124200" y="4038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FontTx/>
              <a:buNone/>
            </a:pPr>
            <a:r>
              <a:rPr lang="en-US" altLang="en-US" sz="2800" b="1" dirty="0">
                <a:latin typeface="+mj-lt"/>
              </a:rPr>
              <a:t>Core Competencies Unit 3</a:t>
            </a:r>
            <a:endParaRPr lang="en-US" altLang="en-US" sz="1400" dirty="0">
              <a:latin typeface="+mj-lt"/>
            </a:endParaRPr>
          </a:p>
        </p:txBody>
      </p:sp>
      <p:grpSp>
        <p:nvGrpSpPr>
          <p:cNvPr id="13319" name="Group 7"/>
          <p:cNvGrpSpPr>
            <a:grpSpLocks/>
          </p:cNvGrpSpPr>
          <p:nvPr/>
        </p:nvGrpSpPr>
        <p:grpSpPr bwMode="auto">
          <a:xfrm>
            <a:off x="152400" y="320675"/>
            <a:ext cx="8229600" cy="1317625"/>
            <a:chOff x="96" y="202"/>
            <a:chExt cx="5184" cy="830"/>
          </a:xfrm>
        </p:grpSpPr>
        <p:sp>
          <p:nvSpPr>
            <p:cNvPr id="13320" name="Text Box 8"/>
            <p:cNvSpPr txBox="1">
              <a:spLocks noChangeArrowheads="1"/>
            </p:cNvSpPr>
            <p:nvPr/>
          </p:nvSpPr>
          <p:spPr bwMode="auto">
            <a:xfrm>
              <a:off x="1205" y="317"/>
              <a:ext cx="407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FontTx/>
                <a:buNone/>
              </a:pPr>
              <a:r>
                <a:rPr lang="en-US" altLang="en-US" sz="2400" b="1" dirty="0">
                  <a:solidFill>
                    <a:srgbClr val="00B050"/>
                  </a:solidFill>
                  <a:latin typeface="+mn-lt"/>
                </a:rPr>
                <a:t>Oklahoma 4-H Youth Development</a:t>
              </a:r>
            </a:p>
            <a:p>
              <a:pPr eaLnBrk="0" hangingPunct="0">
                <a:lnSpc>
                  <a:spcPct val="100000"/>
                </a:lnSpc>
                <a:spcBef>
                  <a:spcPct val="0"/>
                </a:spcBef>
                <a:buClrTx/>
                <a:buFontTx/>
                <a:buNone/>
              </a:pPr>
              <a:r>
                <a:rPr lang="en-US" altLang="en-US" sz="3200" b="1" dirty="0">
                  <a:solidFill>
                    <a:srgbClr val="00B050"/>
                  </a:solidFill>
                  <a:latin typeface="+mn-lt"/>
                </a:rPr>
                <a:t>Parent-Volunteer Education</a:t>
              </a:r>
            </a:p>
          </p:txBody>
        </p:sp>
        <p:pic>
          <p:nvPicPr>
            <p:cNvPr id="13321" name="Picture 9" descr="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02"/>
              <a:ext cx="836" cy="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3486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16B316A-6986-4212-9E6F-B565DDF253FE}" type="slidenum">
              <a:rPr lang="en-US" altLang="en-US"/>
              <a:pPr/>
              <a:t>20</a:t>
            </a:fld>
            <a:endParaRPr lang="en-US" altLang="en-US" dirty="0"/>
          </a:p>
        </p:txBody>
      </p:sp>
      <p:sp>
        <p:nvSpPr>
          <p:cNvPr id="203779" name="Rectangle 3"/>
          <p:cNvSpPr>
            <a:spLocks noGrp="1" noChangeArrowheads="1"/>
          </p:cNvSpPr>
          <p:nvPr>
            <p:ph type="body" idx="1"/>
          </p:nvPr>
        </p:nvSpPr>
        <p:spPr>
          <a:xfrm>
            <a:off x="609600" y="1371600"/>
            <a:ext cx="8001000" cy="3733800"/>
          </a:xfrm>
        </p:spPr>
        <p:txBody>
          <a:bodyPr>
            <a:normAutofit/>
          </a:bodyPr>
          <a:lstStyle/>
          <a:p>
            <a:pPr>
              <a:lnSpc>
                <a:spcPct val="90000"/>
              </a:lnSpc>
              <a:buFontTx/>
              <a:buBlip>
                <a:blip r:embed="rId3"/>
              </a:buBlip>
            </a:pPr>
            <a:r>
              <a:rPr lang="en-US" altLang="en-US" sz="3200" dirty="0">
                <a:solidFill>
                  <a:schemeClr val="tx1"/>
                </a:solidFill>
              </a:rPr>
              <a:t>All drivers </a:t>
            </a:r>
            <a:r>
              <a:rPr lang="en-US" altLang="en-US" sz="3200" dirty="0" smtClean="0">
                <a:solidFill>
                  <a:schemeClr val="tx1"/>
                </a:solidFill>
              </a:rPr>
              <a:t>have valid drivers license.</a:t>
            </a:r>
            <a:endParaRPr lang="en-US" altLang="en-US" sz="3200" dirty="0">
              <a:solidFill>
                <a:schemeClr val="tx1"/>
              </a:solidFill>
            </a:endParaRPr>
          </a:p>
          <a:p>
            <a:pPr>
              <a:lnSpc>
                <a:spcPct val="90000"/>
              </a:lnSpc>
              <a:buFontTx/>
              <a:buBlip>
                <a:blip r:embed="rId3"/>
              </a:buBlip>
            </a:pPr>
            <a:r>
              <a:rPr lang="en-US" altLang="en-US" sz="3200" dirty="0" smtClean="0">
                <a:solidFill>
                  <a:schemeClr val="tx1"/>
                </a:solidFill>
              </a:rPr>
              <a:t>Volunteer’s vehicle has auto </a:t>
            </a:r>
            <a:r>
              <a:rPr lang="en-US" altLang="en-US" sz="3200" dirty="0">
                <a:solidFill>
                  <a:schemeClr val="tx1"/>
                </a:solidFill>
              </a:rPr>
              <a:t>insurance.</a:t>
            </a:r>
          </a:p>
          <a:p>
            <a:pPr>
              <a:lnSpc>
                <a:spcPct val="90000"/>
              </a:lnSpc>
              <a:buFontTx/>
              <a:buBlip>
                <a:blip r:embed="rId3"/>
              </a:buBlip>
            </a:pPr>
            <a:r>
              <a:rPr lang="en-US" altLang="en-US" sz="3200" dirty="0">
                <a:solidFill>
                  <a:schemeClr val="tx1"/>
                </a:solidFill>
              </a:rPr>
              <a:t>Vehicles should be safe and in sound condition.</a:t>
            </a:r>
          </a:p>
          <a:p>
            <a:pPr>
              <a:lnSpc>
                <a:spcPct val="90000"/>
              </a:lnSpc>
              <a:buFontTx/>
              <a:buBlip>
                <a:blip r:embed="rId3"/>
              </a:buBlip>
            </a:pPr>
            <a:r>
              <a:rPr lang="en-US" altLang="en-US" sz="3200" dirty="0" smtClean="0">
                <a:solidFill>
                  <a:schemeClr val="tx1"/>
                </a:solidFill>
              </a:rPr>
              <a:t>Functioning </a:t>
            </a:r>
            <a:r>
              <a:rPr lang="en-US" altLang="en-US" sz="3200" dirty="0">
                <a:solidFill>
                  <a:schemeClr val="tx1"/>
                </a:solidFill>
              </a:rPr>
              <a:t>seat belt for </a:t>
            </a:r>
            <a:r>
              <a:rPr lang="en-US" altLang="en-US" sz="3200" dirty="0" smtClean="0">
                <a:solidFill>
                  <a:schemeClr val="tx1"/>
                </a:solidFill>
              </a:rPr>
              <a:t>everyone in the automobile. </a:t>
            </a:r>
            <a:endParaRPr lang="en-US" altLang="en-US" sz="3200" dirty="0">
              <a:solidFill>
                <a:schemeClr val="tx1"/>
              </a:solidFill>
            </a:endParaRPr>
          </a:p>
        </p:txBody>
      </p:sp>
      <p:sp>
        <p:nvSpPr>
          <p:cNvPr id="203784" name="Rectangle 8"/>
          <p:cNvSpPr>
            <a:spLocks noChangeArrowheads="1"/>
          </p:cNvSpPr>
          <p:nvPr/>
        </p:nvSpPr>
        <p:spPr bwMode="auto">
          <a:xfrm>
            <a:off x="7239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200" b="1" dirty="0" smtClean="0">
                <a:solidFill>
                  <a:schemeClr val="accent6"/>
                </a:solidFill>
                <a:latin typeface="+mn-lt"/>
              </a:rPr>
              <a:t>Volunteer Owned Vehicles</a:t>
            </a:r>
            <a:endParaRPr lang="en-US" altLang="en-US" sz="3200" b="1" dirty="0">
              <a:solidFill>
                <a:schemeClr val="accent6"/>
              </a:solidFill>
              <a:latin typeface="+mn-lt"/>
            </a:endParaRPr>
          </a:p>
        </p:txBody>
      </p:sp>
    </p:spTree>
    <p:extLst>
      <p:ext uri="{BB962C8B-B14F-4D97-AF65-F5344CB8AC3E}">
        <p14:creationId xmlns:p14="http://schemas.microsoft.com/office/powerpoint/2010/main" val="247081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checkerboard(across)">
                                      <p:cBhvr>
                                        <p:cTn id="7" dur="500"/>
                                        <p:tgtEl>
                                          <p:spTgt spid="203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checkerboard(across)">
                                      <p:cBhvr>
                                        <p:cTn id="12" dur="500"/>
                                        <p:tgtEl>
                                          <p:spTgt spid="203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Effect transition="in" filter="checkerboard(across)">
                                      <p:cBhvr>
                                        <p:cTn id="17" dur="500"/>
                                        <p:tgtEl>
                                          <p:spTgt spid="203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3779">
                                            <p:txEl>
                                              <p:pRg st="3" end="3"/>
                                            </p:txEl>
                                          </p:spTgt>
                                        </p:tgtEl>
                                        <p:attrNameLst>
                                          <p:attrName>style.visibility</p:attrName>
                                        </p:attrNameLst>
                                      </p:cBhvr>
                                      <p:to>
                                        <p:strVal val="visible"/>
                                      </p:to>
                                    </p:set>
                                    <p:animEffect transition="in" filter="checkerboard(across)">
                                      <p:cBhvr>
                                        <p:cTn id="22" dur="500"/>
                                        <p:tgtEl>
                                          <p:spTgt spid="203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78F443C3-8631-413E-90A4-48C33558E234}" type="slidenum">
              <a:rPr lang="en-US" altLang="en-US"/>
              <a:pPr/>
              <a:t>21</a:t>
            </a:fld>
            <a:endParaRPr lang="en-US" altLang="en-US" dirty="0"/>
          </a:p>
        </p:txBody>
      </p:sp>
      <p:sp>
        <p:nvSpPr>
          <p:cNvPr id="204803" name="Rectangle 3"/>
          <p:cNvSpPr>
            <a:spLocks noGrp="1" noChangeArrowheads="1"/>
          </p:cNvSpPr>
          <p:nvPr>
            <p:ph type="body" idx="1"/>
          </p:nvPr>
        </p:nvSpPr>
        <p:spPr>
          <a:xfrm>
            <a:off x="457200" y="1100667"/>
            <a:ext cx="3810000" cy="4080933"/>
          </a:xfrm>
        </p:spPr>
        <p:txBody>
          <a:bodyPr>
            <a:normAutofit/>
          </a:bodyPr>
          <a:lstStyle/>
          <a:p>
            <a:pPr marL="233363" indent="-233363">
              <a:lnSpc>
                <a:spcPct val="90000"/>
              </a:lnSpc>
              <a:buFontTx/>
              <a:buBlip>
                <a:blip r:embed="rId3"/>
              </a:buBlip>
            </a:pPr>
            <a:r>
              <a:rPr lang="en-US" altLang="en-US" sz="1900" dirty="0" smtClean="0">
                <a:solidFill>
                  <a:schemeClr val="tx1"/>
                </a:solidFill>
              </a:rPr>
              <a:t>A </a:t>
            </a:r>
            <a:r>
              <a:rPr lang="en-US" altLang="en-US" sz="1900" dirty="0">
                <a:solidFill>
                  <a:schemeClr val="tx1"/>
                </a:solidFill>
              </a:rPr>
              <a:t>good driving </a:t>
            </a:r>
            <a:r>
              <a:rPr lang="en-US" altLang="en-US" sz="1900" dirty="0" smtClean="0">
                <a:solidFill>
                  <a:schemeClr val="tx1"/>
                </a:solidFill>
              </a:rPr>
              <a:t>record</a:t>
            </a:r>
          </a:p>
          <a:p>
            <a:pPr marL="233363" indent="-233363">
              <a:lnSpc>
                <a:spcPct val="90000"/>
              </a:lnSpc>
              <a:buFontTx/>
              <a:buBlip>
                <a:blip r:embed="rId3"/>
              </a:buBlip>
            </a:pPr>
            <a:r>
              <a:rPr lang="en-US" altLang="en-US" sz="1900" dirty="0" smtClean="0">
                <a:solidFill>
                  <a:schemeClr val="tx1"/>
                </a:solidFill>
              </a:rPr>
              <a:t>Attentive to your driving</a:t>
            </a:r>
          </a:p>
          <a:p>
            <a:pPr marL="233363" indent="-233363">
              <a:lnSpc>
                <a:spcPct val="90000"/>
              </a:lnSpc>
              <a:buBlip>
                <a:blip r:embed="rId3"/>
              </a:buBlip>
            </a:pPr>
            <a:r>
              <a:rPr lang="en-US" sz="1900" dirty="0" smtClean="0">
                <a:solidFill>
                  <a:schemeClr val="tx1"/>
                </a:solidFill>
              </a:rPr>
              <a:t>It </a:t>
            </a:r>
            <a:r>
              <a:rPr lang="en-US" sz="1900" dirty="0">
                <a:solidFill>
                  <a:schemeClr val="tx1"/>
                </a:solidFill>
              </a:rPr>
              <a:t>is not advised to be alone in a car with a minor, who is not your child.  </a:t>
            </a:r>
            <a:endParaRPr lang="en-US" altLang="en-US" sz="1900" dirty="0" smtClean="0">
              <a:solidFill>
                <a:schemeClr val="tx1"/>
              </a:solidFill>
            </a:endParaRPr>
          </a:p>
          <a:p>
            <a:pPr marL="233363" indent="-233363">
              <a:lnSpc>
                <a:spcPct val="90000"/>
              </a:lnSpc>
              <a:buFontTx/>
              <a:buBlip>
                <a:blip r:embed="rId3"/>
              </a:buBlip>
            </a:pPr>
            <a:r>
              <a:rPr lang="en-US" altLang="en-US" sz="1900" dirty="0" smtClean="0">
                <a:solidFill>
                  <a:schemeClr val="tx1"/>
                </a:solidFill>
              </a:rPr>
              <a:t>Medical Form for </a:t>
            </a:r>
            <a:r>
              <a:rPr lang="en-US" altLang="en-US" sz="1900" dirty="0">
                <a:solidFill>
                  <a:schemeClr val="tx1"/>
                </a:solidFill>
              </a:rPr>
              <a:t>passengers, other than your own children/family members.</a:t>
            </a:r>
          </a:p>
          <a:p>
            <a:pPr marL="233363" indent="-233363">
              <a:lnSpc>
                <a:spcPct val="90000"/>
              </a:lnSpc>
              <a:buFontTx/>
              <a:buBlip>
                <a:blip r:embed="rId3"/>
              </a:buBlip>
            </a:pPr>
            <a:r>
              <a:rPr lang="en-US" altLang="en-US" sz="1900" dirty="0">
                <a:solidFill>
                  <a:schemeClr val="tx1"/>
                </a:solidFill>
              </a:rPr>
              <a:t>An itinerary </a:t>
            </a:r>
            <a:r>
              <a:rPr lang="en-US" altLang="en-US" sz="1900" dirty="0" smtClean="0">
                <a:solidFill>
                  <a:schemeClr val="tx1"/>
                </a:solidFill>
              </a:rPr>
              <a:t>– location, </a:t>
            </a:r>
            <a:r>
              <a:rPr lang="en-US" altLang="en-US" sz="1900" dirty="0">
                <a:solidFill>
                  <a:schemeClr val="tx1"/>
                </a:solidFill>
              </a:rPr>
              <a:t>the route to be traveled and scheduled stops</a:t>
            </a:r>
            <a:r>
              <a:rPr lang="en-US" altLang="en-US" sz="1900" dirty="0" smtClean="0">
                <a:solidFill>
                  <a:schemeClr val="tx1"/>
                </a:solidFill>
              </a:rPr>
              <a:t>. (Form 7)</a:t>
            </a:r>
            <a:endParaRPr lang="en-US" altLang="en-US" sz="1900" dirty="0">
              <a:solidFill>
                <a:schemeClr val="tx1"/>
              </a:solidFill>
            </a:endParaRPr>
          </a:p>
        </p:txBody>
      </p:sp>
      <p:sp>
        <p:nvSpPr>
          <p:cNvPr id="204804" name="Rectangle 4"/>
          <p:cNvSpPr>
            <a:spLocks noChangeArrowheads="1"/>
          </p:cNvSpPr>
          <p:nvPr/>
        </p:nvSpPr>
        <p:spPr bwMode="auto">
          <a:xfrm>
            <a:off x="4724400" y="1100667"/>
            <a:ext cx="3886200" cy="408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233363" indent="-233363">
              <a:spcBef>
                <a:spcPct val="0"/>
              </a:spcBef>
              <a:defRPr sz="2400">
                <a:solidFill>
                  <a:schemeClr val="tx1"/>
                </a:solidFill>
                <a:latin typeface="Comic Sans MS" pitchFamily="66" charset="0"/>
              </a:defRPr>
            </a:lvl1pPr>
            <a:lvl2pPr marL="742950" indent="-395288">
              <a:spcBef>
                <a:spcPct val="0"/>
              </a:spcBef>
              <a:defRPr sz="2400">
                <a:solidFill>
                  <a:schemeClr val="tx1"/>
                </a:solidFill>
                <a:latin typeface="Comic Sans MS" pitchFamily="66" charset="0"/>
              </a:defRPr>
            </a:lvl2pPr>
            <a:lvl3pPr marL="85725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eaLnBrk="0" hangingPunct="0">
              <a:lnSpc>
                <a:spcPct val="100000"/>
              </a:lnSpc>
              <a:spcBef>
                <a:spcPct val="20000"/>
              </a:spcBef>
              <a:buClrTx/>
              <a:buFontTx/>
              <a:buBlip>
                <a:blip r:embed="rId3"/>
              </a:buBlip>
            </a:pPr>
            <a:r>
              <a:rPr lang="en-US" altLang="en-US" sz="1900" dirty="0" smtClean="0">
                <a:effectLst/>
                <a:latin typeface="+mj-lt"/>
              </a:rPr>
              <a:t>Chaperone/Transportation position description or some communication stating duties.</a:t>
            </a:r>
          </a:p>
          <a:p>
            <a:pPr algn="l" eaLnBrk="0" hangingPunct="0">
              <a:lnSpc>
                <a:spcPct val="100000"/>
              </a:lnSpc>
              <a:spcBef>
                <a:spcPct val="20000"/>
              </a:spcBef>
              <a:buClrTx/>
              <a:buFontTx/>
              <a:buBlip>
                <a:blip r:embed="rId3"/>
              </a:buBlip>
            </a:pPr>
            <a:r>
              <a:rPr lang="en-US" altLang="en-US" sz="1900" dirty="0" smtClean="0">
                <a:effectLst/>
                <a:latin typeface="+mj-lt"/>
              </a:rPr>
              <a:t>Orientation for drivers/chaperones/families/youth</a:t>
            </a:r>
          </a:p>
          <a:p>
            <a:pPr algn="l" eaLnBrk="0" hangingPunct="0">
              <a:lnSpc>
                <a:spcPct val="100000"/>
              </a:lnSpc>
              <a:spcBef>
                <a:spcPct val="20000"/>
              </a:spcBef>
              <a:buClrTx/>
              <a:buFontTx/>
              <a:buBlip>
                <a:blip r:embed="rId3"/>
              </a:buBlip>
            </a:pPr>
            <a:r>
              <a:rPr lang="en-US" altLang="en-US" sz="1900" dirty="0" smtClean="0">
                <a:effectLst/>
                <a:latin typeface="+mj-lt"/>
              </a:rPr>
              <a:t>File Form 8 with Extension office in the event there is an incident or accident</a:t>
            </a:r>
            <a:endParaRPr lang="en-US" altLang="en-US" sz="1900" dirty="0">
              <a:effectLst/>
              <a:latin typeface="+mj-lt"/>
            </a:endParaRPr>
          </a:p>
        </p:txBody>
      </p:sp>
      <p:sp>
        <p:nvSpPr>
          <p:cNvPr id="204805" name="Rectangle 5"/>
          <p:cNvSpPr>
            <a:spLocks noChangeArrowheads="1"/>
          </p:cNvSpPr>
          <p:nvPr/>
        </p:nvSpPr>
        <p:spPr bwMode="auto">
          <a:xfrm>
            <a:off x="5143500" y="1609725"/>
            <a:ext cx="693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eaLnBrk="0" hangingPunct="0">
              <a:lnSpc>
                <a:spcPct val="100000"/>
              </a:lnSpc>
              <a:buClrTx/>
              <a:buFontTx/>
              <a:buNone/>
            </a:pPr>
            <a:endParaRPr lang="en-US" altLang="en-US" sz="3600" dirty="0">
              <a:solidFill>
                <a:schemeClr val="tx2"/>
              </a:solidFill>
            </a:endParaRPr>
          </a:p>
        </p:txBody>
      </p:sp>
      <p:sp>
        <p:nvSpPr>
          <p:cNvPr id="204810" name="Rectangle 10"/>
          <p:cNvSpPr>
            <a:spLocks noChangeArrowheads="1"/>
          </p:cNvSpPr>
          <p:nvPr/>
        </p:nvSpPr>
        <p:spPr bwMode="auto">
          <a:xfrm>
            <a:off x="457200" y="3810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3200" b="1" dirty="0" smtClean="0">
                <a:solidFill>
                  <a:schemeClr val="accent6"/>
                </a:solidFill>
                <a:latin typeface="+mn-lt"/>
              </a:rPr>
              <a:t>Transporting Youth…</a:t>
            </a:r>
            <a:endParaRPr lang="en-US" altLang="en-US" sz="3200" b="1" dirty="0">
              <a:solidFill>
                <a:schemeClr val="accent6"/>
              </a:solidFill>
              <a:latin typeface="+mn-lt"/>
            </a:endParaRPr>
          </a:p>
        </p:txBody>
      </p:sp>
    </p:spTree>
    <p:extLst>
      <p:ext uri="{BB962C8B-B14F-4D97-AF65-F5344CB8AC3E}">
        <p14:creationId xmlns:p14="http://schemas.microsoft.com/office/powerpoint/2010/main" val="3577067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checkerboard(across)">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checkerboard(across)">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checkerboard(across)">
                                      <p:cBhvr>
                                        <p:cTn id="17" dur="500"/>
                                        <p:tgtEl>
                                          <p:spTgt spid="204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Effect transition="in" filter="checkerboard(across)">
                                      <p:cBhvr>
                                        <p:cTn id="22" dur="500"/>
                                        <p:tgtEl>
                                          <p:spTgt spid="204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803">
                                            <p:txEl>
                                              <p:pRg st="4" end="4"/>
                                            </p:txEl>
                                          </p:spTgt>
                                        </p:tgtEl>
                                        <p:attrNameLst>
                                          <p:attrName>style.visibility</p:attrName>
                                        </p:attrNameLst>
                                      </p:cBhvr>
                                      <p:to>
                                        <p:strVal val="visible"/>
                                      </p:to>
                                    </p:set>
                                    <p:animEffect transition="in" filter="checkerboard(across)">
                                      <p:cBhvr>
                                        <p:cTn id="27" dur="500"/>
                                        <p:tgtEl>
                                          <p:spTgt spid="204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4804">
                                            <p:txEl>
                                              <p:pRg st="0" end="0"/>
                                            </p:txEl>
                                          </p:spTgt>
                                        </p:tgtEl>
                                        <p:attrNameLst>
                                          <p:attrName>style.visibility</p:attrName>
                                        </p:attrNameLst>
                                      </p:cBhvr>
                                      <p:to>
                                        <p:strVal val="visible"/>
                                      </p:to>
                                    </p:set>
                                    <p:animEffect transition="in" filter="checkerboard(across)">
                                      <p:cBhvr>
                                        <p:cTn id="32" dur="500"/>
                                        <p:tgtEl>
                                          <p:spTgt spid="20480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4804">
                                            <p:txEl>
                                              <p:pRg st="1" end="1"/>
                                            </p:txEl>
                                          </p:spTgt>
                                        </p:tgtEl>
                                        <p:attrNameLst>
                                          <p:attrName>style.visibility</p:attrName>
                                        </p:attrNameLst>
                                      </p:cBhvr>
                                      <p:to>
                                        <p:strVal val="visible"/>
                                      </p:to>
                                    </p:set>
                                    <p:animEffect transition="in" filter="checkerboard(across)">
                                      <p:cBhvr>
                                        <p:cTn id="37" dur="500"/>
                                        <p:tgtEl>
                                          <p:spTgt spid="20480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4804">
                                            <p:txEl>
                                              <p:pRg st="2" end="2"/>
                                            </p:txEl>
                                          </p:spTgt>
                                        </p:tgtEl>
                                        <p:attrNameLst>
                                          <p:attrName>style.visibility</p:attrName>
                                        </p:attrNameLst>
                                      </p:cBhvr>
                                      <p:to>
                                        <p:strVal val="visible"/>
                                      </p:to>
                                    </p:set>
                                    <p:animEffect transition="in" filter="checkerboard(across)">
                                      <p:cBhvr>
                                        <p:cTn id="42" dur="500"/>
                                        <p:tgtEl>
                                          <p:spTgt spid="204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P spid="2048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8A4C8A6-9A3E-42FB-BC85-9DF756664915}" type="slidenum">
              <a:rPr lang="en-US" altLang="en-US"/>
              <a:pPr/>
              <a:t>22</a:t>
            </a:fld>
            <a:endParaRPr lang="en-US" altLang="en-US" dirty="0"/>
          </a:p>
        </p:txBody>
      </p:sp>
      <p:sp>
        <p:nvSpPr>
          <p:cNvPr id="205827" name="Rectangle 3"/>
          <p:cNvSpPr>
            <a:spLocks noGrp="1" noChangeArrowheads="1"/>
          </p:cNvSpPr>
          <p:nvPr>
            <p:ph type="body" idx="1"/>
          </p:nvPr>
        </p:nvSpPr>
        <p:spPr>
          <a:xfrm>
            <a:off x="762000" y="1114955"/>
            <a:ext cx="7696200" cy="561445"/>
          </a:xfrm>
        </p:spPr>
        <p:txBody>
          <a:bodyPr>
            <a:normAutofit/>
          </a:bodyPr>
          <a:lstStyle/>
          <a:p>
            <a:pPr algn="ctr">
              <a:buFontTx/>
              <a:buNone/>
            </a:pPr>
            <a:r>
              <a:rPr lang="en-US" altLang="en-US" sz="2000" dirty="0">
                <a:solidFill>
                  <a:srgbClr val="009900"/>
                </a:solidFill>
              </a:rPr>
              <a:t>Use great discretion and limit </a:t>
            </a:r>
            <a:r>
              <a:rPr lang="en-US" altLang="en-US" sz="2000" dirty="0" smtClean="0">
                <a:solidFill>
                  <a:srgbClr val="009900"/>
                </a:solidFill>
              </a:rPr>
              <a:t>the use of </a:t>
            </a:r>
            <a:r>
              <a:rPr lang="en-US" altLang="en-US" sz="2000" dirty="0">
                <a:solidFill>
                  <a:srgbClr val="009900"/>
                </a:solidFill>
              </a:rPr>
              <a:t>teen drivers.</a:t>
            </a:r>
          </a:p>
        </p:txBody>
      </p:sp>
      <p:sp>
        <p:nvSpPr>
          <p:cNvPr id="205833" name="Rectangle 9"/>
          <p:cNvSpPr>
            <a:spLocks noChangeArrowheads="1"/>
          </p:cNvSpPr>
          <p:nvPr/>
        </p:nvSpPr>
        <p:spPr bwMode="auto">
          <a:xfrm>
            <a:off x="571500" y="381000"/>
            <a:ext cx="80391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200" b="1" dirty="0">
                <a:solidFill>
                  <a:schemeClr val="accent6"/>
                </a:solidFill>
                <a:latin typeface="+mn-lt"/>
              </a:rPr>
              <a:t>Use of Teen Drivers</a:t>
            </a:r>
          </a:p>
        </p:txBody>
      </p:sp>
      <p:sp>
        <p:nvSpPr>
          <p:cNvPr id="205835" name="Rectangle 11"/>
          <p:cNvSpPr>
            <a:spLocks noChangeArrowheads="1"/>
          </p:cNvSpPr>
          <p:nvPr/>
        </p:nvSpPr>
        <p:spPr bwMode="auto">
          <a:xfrm>
            <a:off x="495300" y="1524000"/>
            <a:ext cx="811530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Comic Sans MS" pitchFamily="66" charset="0"/>
              </a:defRPr>
            </a:lvl1pPr>
            <a:lvl2pPr marL="571500" indent="-114300">
              <a:spcBef>
                <a:spcPct val="0"/>
              </a:spcBef>
              <a:defRPr sz="2400">
                <a:solidFill>
                  <a:schemeClr val="tx1"/>
                </a:solidFill>
                <a:latin typeface="Comic Sans MS" pitchFamily="66" charset="0"/>
              </a:defRPr>
            </a:lvl2pPr>
            <a:lvl3pPr indent="-228600">
              <a:spcBef>
                <a:spcPct val="0"/>
              </a:spcBef>
              <a:defRPr sz="2400">
                <a:solidFill>
                  <a:schemeClr val="tx1"/>
                </a:solidFill>
                <a:latin typeface="Comic Sans MS" pitchFamily="66" charset="0"/>
              </a:defRPr>
            </a:lvl3pPr>
            <a:lvl4pPr marL="1665288"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a:spcBef>
                <a:spcPct val="20000"/>
              </a:spcBef>
              <a:buClrTx/>
              <a:buFontTx/>
              <a:buNone/>
            </a:pPr>
            <a:r>
              <a:rPr lang="en-US" altLang="en-US" sz="2000" dirty="0">
                <a:effectLst/>
                <a:latin typeface="+mj-lt"/>
              </a:rPr>
              <a:t>If necessary….</a:t>
            </a:r>
          </a:p>
          <a:p>
            <a:pPr algn="l">
              <a:spcBef>
                <a:spcPct val="20000"/>
              </a:spcBef>
              <a:buClrTx/>
              <a:buFontTx/>
              <a:buChar char="•"/>
            </a:pPr>
            <a:r>
              <a:rPr lang="en-US" altLang="en-US" sz="2000" dirty="0" smtClean="0">
                <a:effectLst/>
                <a:latin typeface="+mj-lt"/>
              </a:rPr>
              <a:t>Consider Oklahoma Graduated Driving Laws</a:t>
            </a:r>
          </a:p>
          <a:p>
            <a:pPr algn="l">
              <a:spcBef>
                <a:spcPct val="20000"/>
              </a:spcBef>
              <a:buClrTx/>
              <a:buFontTx/>
              <a:buChar char="•"/>
            </a:pPr>
            <a:r>
              <a:rPr lang="en-US" altLang="en-US" sz="2000" dirty="0" smtClean="0">
                <a:effectLst/>
                <a:latin typeface="+mj-lt"/>
              </a:rPr>
              <a:t>Demonstrates reasonable caution and maturity</a:t>
            </a:r>
          </a:p>
          <a:p>
            <a:pPr algn="l">
              <a:spcBef>
                <a:spcPct val="20000"/>
              </a:spcBef>
              <a:buClrTx/>
              <a:buFontTx/>
              <a:buChar char="•"/>
            </a:pPr>
            <a:r>
              <a:rPr lang="en-US" altLang="en-US" sz="2000" dirty="0" smtClean="0">
                <a:effectLst/>
                <a:latin typeface="+mj-lt"/>
              </a:rPr>
              <a:t>Appropriate licenses and car insurance</a:t>
            </a:r>
            <a:endParaRPr lang="en-US" altLang="en-US" sz="2000" dirty="0">
              <a:effectLst/>
              <a:latin typeface="+mj-lt"/>
            </a:endParaRPr>
          </a:p>
          <a:p>
            <a:pPr algn="l">
              <a:spcBef>
                <a:spcPct val="20000"/>
              </a:spcBef>
              <a:buClrTx/>
              <a:buFontTx/>
              <a:buChar char="•"/>
            </a:pPr>
            <a:r>
              <a:rPr lang="en-US" altLang="en-US" sz="2000" dirty="0" smtClean="0">
                <a:effectLst/>
                <a:latin typeface="+mj-lt"/>
              </a:rPr>
              <a:t>Auto physically safe with seat belts</a:t>
            </a:r>
            <a:endParaRPr lang="en-US" altLang="en-US" sz="2000" dirty="0">
              <a:effectLst/>
              <a:latin typeface="+mj-lt"/>
            </a:endParaRPr>
          </a:p>
          <a:p>
            <a:pPr algn="l">
              <a:spcBef>
                <a:spcPct val="20000"/>
              </a:spcBef>
              <a:buClrTx/>
              <a:buFontTx/>
              <a:buChar char="•"/>
            </a:pPr>
            <a:r>
              <a:rPr lang="en-US" altLang="en-US" sz="2000" dirty="0">
                <a:effectLst/>
                <a:latin typeface="+mj-lt"/>
              </a:rPr>
              <a:t>Put </a:t>
            </a:r>
            <a:r>
              <a:rPr lang="en-US" altLang="en-US" sz="2000" dirty="0" smtClean="0">
                <a:effectLst/>
                <a:latin typeface="+mj-lt"/>
              </a:rPr>
              <a:t>expectations </a:t>
            </a:r>
            <a:r>
              <a:rPr lang="en-US" altLang="en-US" sz="2000" dirty="0">
                <a:effectLst/>
                <a:latin typeface="+mj-lt"/>
              </a:rPr>
              <a:t>in </a:t>
            </a:r>
            <a:r>
              <a:rPr lang="en-US" altLang="en-US" sz="2000" dirty="0" smtClean="0">
                <a:effectLst/>
                <a:latin typeface="+mj-lt"/>
              </a:rPr>
              <a:t>writing</a:t>
            </a:r>
          </a:p>
          <a:p>
            <a:pPr algn="l">
              <a:spcBef>
                <a:spcPct val="20000"/>
              </a:spcBef>
              <a:buClrTx/>
              <a:buFontTx/>
              <a:buChar char="•"/>
            </a:pPr>
            <a:r>
              <a:rPr lang="en-US" altLang="en-US" sz="2000" dirty="0" smtClean="0">
                <a:effectLst/>
                <a:latin typeface="+mj-lt"/>
              </a:rPr>
              <a:t>Parental approval of all being transported</a:t>
            </a:r>
          </a:p>
          <a:p>
            <a:pPr algn="l">
              <a:spcBef>
                <a:spcPct val="20000"/>
              </a:spcBef>
              <a:buClrTx/>
              <a:buFontTx/>
              <a:buChar char="•"/>
            </a:pPr>
            <a:r>
              <a:rPr lang="en-US" altLang="en-US" sz="2000" dirty="0" smtClean="0">
                <a:effectLst/>
                <a:latin typeface="+mj-lt"/>
              </a:rPr>
              <a:t>Car stays parked until the event is over.</a:t>
            </a:r>
          </a:p>
          <a:p>
            <a:pPr marL="0" indent="0" algn="l">
              <a:spcBef>
                <a:spcPct val="20000"/>
              </a:spcBef>
              <a:buClrTx/>
            </a:pPr>
            <a:r>
              <a:rPr lang="en-US" altLang="en-US" sz="2000" dirty="0" smtClean="0">
                <a:effectLst/>
                <a:latin typeface="+mj-lt"/>
              </a:rPr>
              <a:t>All other stated expectations</a:t>
            </a:r>
            <a:r>
              <a:rPr lang="en-US" altLang="en-US" sz="1800" dirty="0" smtClean="0">
                <a:latin typeface="+mj-lt"/>
              </a:rPr>
              <a:t>.</a:t>
            </a:r>
            <a:endParaRPr lang="en-US" altLang="en-US" sz="1800" dirty="0">
              <a:latin typeface="+mj-lt"/>
            </a:endParaRPr>
          </a:p>
        </p:txBody>
      </p:sp>
    </p:spTree>
    <p:extLst>
      <p:ext uri="{BB962C8B-B14F-4D97-AF65-F5344CB8AC3E}">
        <p14:creationId xmlns:p14="http://schemas.microsoft.com/office/powerpoint/2010/main" val="58590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checkerboard(across)">
                                      <p:cBhvr>
                                        <p:cTn id="7" dur="500"/>
                                        <p:tgtEl>
                                          <p:spTgt spid="205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835">
                                            <p:txEl>
                                              <p:pRg st="0" end="0"/>
                                            </p:txEl>
                                          </p:spTgt>
                                        </p:tgtEl>
                                        <p:attrNameLst>
                                          <p:attrName>style.visibility</p:attrName>
                                        </p:attrNameLst>
                                      </p:cBhvr>
                                      <p:to>
                                        <p:strVal val="visible"/>
                                      </p:to>
                                    </p:set>
                                    <p:animEffect transition="in" filter="checkerboard(across)">
                                      <p:cBhvr>
                                        <p:cTn id="12" dur="500"/>
                                        <p:tgtEl>
                                          <p:spTgt spid="2058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835">
                                            <p:txEl>
                                              <p:pRg st="1" end="1"/>
                                            </p:txEl>
                                          </p:spTgt>
                                        </p:tgtEl>
                                        <p:attrNameLst>
                                          <p:attrName>style.visibility</p:attrName>
                                        </p:attrNameLst>
                                      </p:cBhvr>
                                      <p:to>
                                        <p:strVal val="visible"/>
                                      </p:to>
                                    </p:set>
                                    <p:animEffect transition="in" filter="checkerboard(across)">
                                      <p:cBhvr>
                                        <p:cTn id="17" dur="500"/>
                                        <p:tgtEl>
                                          <p:spTgt spid="2058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835">
                                            <p:txEl>
                                              <p:pRg st="2" end="2"/>
                                            </p:txEl>
                                          </p:spTgt>
                                        </p:tgtEl>
                                        <p:attrNameLst>
                                          <p:attrName>style.visibility</p:attrName>
                                        </p:attrNameLst>
                                      </p:cBhvr>
                                      <p:to>
                                        <p:strVal val="visible"/>
                                      </p:to>
                                    </p:set>
                                    <p:animEffect transition="in" filter="checkerboard(across)">
                                      <p:cBhvr>
                                        <p:cTn id="22" dur="500"/>
                                        <p:tgtEl>
                                          <p:spTgt spid="2058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835">
                                            <p:txEl>
                                              <p:pRg st="3" end="3"/>
                                            </p:txEl>
                                          </p:spTgt>
                                        </p:tgtEl>
                                        <p:attrNameLst>
                                          <p:attrName>style.visibility</p:attrName>
                                        </p:attrNameLst>
                                      </p:cBhvr>
                                      <p:to>
                                        <p:strVal val="visible"/>
                                      </p:to>
                                    </p:set>
                                    <p:animEffect transition="in" filter="checkerboard(across)">
                                      <p:cBhvr>
                                        <p:cTn id="27" dur="500"/>
                                        <p:tgtEl>
                                          <p:spTgt spid="2058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5835">
                                            <p:txEl>
                                              <p:pRg st="4" end="4"/>
                                            </p:txEl>
                                          </p:spTgt>
                                        </p:tgtEl>
                                        <p:attrNameLst>
                                          <p:attrName>style.visibility</p:attrName>
                                        </p:attrNameLst>
                                      </p:cBhvr>
                                      <p:to>
                                        <p:strVal val="visible"/>
                                      </p:to>
                                    </p:set>
                                    <p:animEffect transition="in" filter="checkerboard(across)">
                                      <p:cBhvr>
                                        <p:cTn id="32" dur="500"/>
                                        <p:tgtEl>
                                          <p:spTgt spid="2058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5835">
                                            <p:txEl>
                                              <p:pRg st="5" end="5"/>
                                            </p:txEl>
                                          </p:spTgt>
                                        </p:tgtEl>
                                        <p:attrNameLst>
                                          <p:attrName>style.visibility</p:attrName>
                                        </p:attrNameLst>
                                      </p:cBhvr>
                                      <p:to>
                                        <p:strVal val="visible"/>
                                      </p:to>
                                    </p:set>
                                    <p:animEffect transition="in" filter="checkerboard(across)">
                                      <p:cBhvr>
                                        <p:cTn id="37" dur="500"/>
                                        <p:tgtEl>
                                          <p:spTgt spid="2058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5835">
                                            <p:txEl>
                                              <p:pRg st="6" end="6"/>
                                            </p:txEl>
                                          </p:spTgt>
                                        </p:tgtEl>
                                        <p:attrNameLst>
                                          <p:attrName>style.visibility</p:attrName>
                                        </p:attrNameLst>
                                      </p:cBhvr>
                                      <p:to>
                                        <p:strVal val="visible"/>
                                      </p:to>
                                    </p:set>
                                    <p:animEffect transition="in" filter="checkerboard(across)">
                                      <p:cBhvr>
                                        <p:cTn id="42" dur="500"/>
                                        <p:tgtEl>
                                          <p:spTgt spid="20583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5835">
                                            <p:txEl>
                                              <p:pRg st="7" end="7"/>
                                            </p:txEl>
                                          </p:spTgt>
                                        </p:tgtEl>
                                        <p:attrNameLst>
                                          <p:attrName>style.visibility</p:attrName>
                                        </p:attrNameLst>
                                      </p:cBhvr>
                                      <p:to>
                                        <p:strVal val="visible"/>
                                      </p:to>
                                    </p:set>
                                    <p:animEffect transition="in" filter="checkerboard(across)">
                                      <p:cBhvr>
                                        <p:cTn id="47" dur="500"/>
                                        <p:tgtEl>
                                          <p:spTgt spid="20583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05835">
                                            <p:txEl>
                                              <p:pRg st="8" end="8"/>
                                            </p:txEl>
                                          </p:spTgt>
                                        </p:tgtEl>
                                        <p:attrNameLst>
                                          <p:attrName>style.visibility</p:attrName>
                                        </p:attrNameLst>
                                      </p:cBhvr>
                                      <p:to>
                                        <p:strVal val="visible"/>
                                      </p:to>
                                    </p:set>
                                    <p:animEffect transition="in" filter="checkerboard(across)">
                                      <p:cBhvr>
                                        <p:cTn id="52" dur="500"/>
                                        <p:tgtEl>
                                          <p:spTgt spid="205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advAuto="0"/>
      <p:bldP spid="2058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2E435AE-507D-4A28-B3D3-12193216B311}" type="slidenum">
              <a:rPr lang="en-US" altLang="en-US"/>
              <a:pPr/>
              <a:t>23</a:t>
            </a:fld>
            <a:endParaRPr lang="en-US" altLang="en-US" dirty="0"/>
          </a:p>
        </p:txBody>
      </p:sp>
      <p:sp>
        <p:nvSpPr>
          <p:cNvPr id="206851" name="Rectangle 3"/>
          <p:cNvSpPr>
            <a:spLocks noGrp="1" noChangeArrowheads="1"/>
          </p:cNvSpPr>
          <p:nvPr>
            <p:ph type="body" idx="1"/>
          </p:nvPr>
        </p:nvSpPr>
        <p:spPr>
          <a:xfrm>
            <a:off x="677333" y="990601"/>
            <a:ext cx="7924800" cy="4114800"/>
          </a:xfrm>
        </p:spPr>
        <p:txBody>
          <a:bodyPr>
            <a:normAutofit/>
          </a:bodyPr>
          <a:lstStyle/>
          <a:p>
            <a:pPr>
              <a:buFontTx/>
              <a:buBlip>
                <a:blip r:embed="rId3"/>
              </a:buBlip>
            </a:pPr>
            <a:r>
              <a:rPr lang="en-US" altLang="en-US" dirty="0" smtClean="0">
                <a:solidFill>
                  <a:schemeClr val="tx1"/>
                </a:solidFill>
              </a:rPr>
              <a:t>Follow all rules, insure youth do the same</a:t>
            </a:r>
          </a:p>
          <a:p>
            <a:pPr>
              <a:buFontTx/>
              <a:buBlip>
                <a:blip r:embed="rId3"/>
              </a:buBlip>
            </a:pPr>
            <a:r>
              <a:rPr lang="en-US" altLang="en-US" dirty="0" smtClean="0">
                <a:solidFill>
                  <a:schemeClr val="tx1"/>
                </a:solidFill>
              </a:rPr>
              <a:t>Positive role model – participate and encourage youth participation</a:t>
            </a:r>
          </a:p>
          <a:p>
            <a:pPr>
              <a:buFontTx/>
              <a:buBlip>
                <a:blip r:embed="rId3"/>
              </a:buBlip>
            </a:pPr>
            <a:r>
              <a:rPr lang="en-US" altLang="en-US" dirty="0" smtClean="0">
                <a:solidFill>
                  <a:schemeClr val="tx1"/>
                </a:solidFill>
              </a:rPr>
              <a:t>Identify </a:t>
            </a:r>
            <a:r>
              <a:rPr lang="en-US" altLang="en-US" dirty="0">
                <a:solidFill>
                  <a:schemeClr val="tx1"/>
                </a:solidFill>
              </a:rPr>
              <a:t>and reduce opportunities for </a:t>
            </a:r>
            <a:r>
              <a:rPr lang="en-US" altLang="en-US" dirty="0" smtClean="0">
                <a:solidFill>
                  <a:schemeClr val="tx1"/>
                </a:solidFill>
              </a:rPr>
              <a:t>risk</a:t>
            </a:r>
            <a:endParaRPr lang="en-US" altLang="en-US" dirty="0">
              <a:solidFill>
                <a:schemeClr val="tx1"/>
              </a:solidFill>
            </a:endParaRPr>
          </a:p>
          <a:p>
            <a:pPr>
              <a:buFontTx/>
              <a:buBlip>
                <a:blip r:embed="rId3"/>
              </a:buBlip>
            </a:pPr>
            <a:r>
              <a:rPr lang="en-US" altLang="en-US" dirty="0">
                <a:solidFill>
                  <a:schemeClr val="tx1"/>
                </a:solidFill>
              </a:rPr>
              <a:t>Avoid situations of </a:t>
            </a:r>
            <a:r>
              <a:rPr lang="en-US" altLang="en-US" dirty="0" smtClean="0">
                <a:solidFill>
                  <a:schemeClr val="tx1"/>
                </a:solidFill>
              </a:rPr>
              <a:t>negligence</a:t>
            </a:r>
            <a:endParaRPr lang="en-US" altLang="en-US" dirty="0">
              <a:solidFill>
                <a:schemeClr val="tx1"/>
              </a:solidFill>
            </a:endParaRPr>
          </a:p>
          <a:p>
            <a:pPr>
              <a:buFontTx/>
              <a:buBlip>
                <a:blip r:embed="rId3"/>
              </a:buBlip>
            </a:pPr>
            <a:r>
              <a:rPr lang="en-US" altLang="en-US" dirty="0" smtClean="0">
                <a:solidFill>
                  <a:schemeClr val="tx1"/>
                </a:solidFill>
              </a:rPr>
              <a:t>Know your role – position description</a:t>
            </a:r>
            <a:endParaRPr lang="en-US" altLang="en-US" dirty="0">
              <a:solidFill>
                <a:schemeClr val="tx1"/>
              </a:solidFill>
            </a:endParaRPr>
          </a:p>
          <a:p>
            <a:pPr>
              <a:buFontTx/>
              <a:buBlip>
                <a:blip r:embed="rId3"/>
              </a:buBlip>
            </a:pPr>
            <a:r>
              <a:rPr lang="en-US" altLang="en-US" dirty="0" smtClean="0">
                <a:solidFill>
                  <a:schemeClr val="tx1"/>
                </a:solidFill>
              </a:rPr>
              <a:t>Medical </a:t>
            </a:r>
            <a:r>
              <a:rPr lang="en-US" altLang="en-US" dirty="0">
                <a:solidFill>
                  <a:schemeClr val="tx1"/>
                </a:solidFill>
              </a:rPr>
              <a:t>Release </a:t>
            </a:r>
            <a:r>
              <a:rPr lang="en-US" altLang="en-US" dirty="0" smtClean="0">
                <a:solidFill>
                  <a:schemeClr val="tx1"/>
                </a:solidFill>
              </a:rPr>
              <a:t>form(s) </a:t>
            </a:r>
            <a:r>
              <a:rPr lang="en-US" altLang="en-US" dirty="0">
                <a:solidFill>
                  <a:schemeClr val="tx1"/>
                </a:solidFill>
              </a:rPr>
              <a:t>quickly </a:t>
            </a:r>
            <a:r>
              <a:rPr lang="en-US" altLang="en-US" dirty="0" smtClean="0">
                <a:solidFill>
                  <a:schemeClr val="tx1"/>
                </a:solidFill>
              </a:rPr>
              <a:t>accessible, aware of health concerns and emergency plans, first aid kit, etc.</a:t>
            </a:r>
            <a:endParaRPr lang="en-US" altLang="en-US" dirty="0">
              <a:solidFill>
                <a:schemeClr val="tx1"/>
              </a:solidFill>
            </a:endParaRPr>
          </a:p>
          <a:p>
            <a:pPr>
              <a:buFontTx/>
              <a:buBlip>
                <a:blip r:embed="rId3"/>
              </a:buBlip>
            </a:pPr>
            <a:endParaRPr lang="en-US" altLang="en-US" dirty="0">
              <a:solidFill>
                <a:schemeClr val="tx1"/>
              </a:solidFill>
            </a:endParaRPr>
          </a:p>
        </p:txBody>
      </p:sp>
      <p:sp>
        <p:nvSpPr>
          <p:cNvPr id="206856" name="Rectangle 8"/>
          <p:cNvSpPr>
            <a:spLocks noChangeArrowheads="1"/>
          </p:cNvSpPr>
          <p:nvPr/>
        </p:nvSpPr>
        <p:spPr bwMode="auto">
          <a:xfrm>
            <a:off x="677333"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3200" b="1" dirty="0" smtClean="0">
                <a:solidFill>
                  <a:schemeClr val="accent6"/>
                </a:solidFill>
                <a:latin typeface="+mn-lt"/>
              </a:rPr>
              <a:t>As </a:t>
            </a:r>
            <a:r>
              <a:rPr lang="en-US" altLang="en-US" sz="3200" b="1" dirty="0">
                <a:solidFill>
                  <a:schemeClr val="accent6"/>
                </a:solidFill>
                <a:latin typeface="+mn-lt"/>
              </a:rPr>
              <a:t>a Chaperone</a:t>
            </a:r>
          </a:p>
        </p:txBody>
      </p:sp>
    </p:spTree>
    <p:extLst>
      <p:ext uri="{BB962C8B-B14F-4D97-AF65-F5344CB8AC3E}">
        <p14:creationId xmlns:p14="http://schemas.microsoft.com/office/powerpoint/2010/main" val="2018887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checkerboard(across)">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checkerboard(across)">
                                      <p:cBhvr>
                                        <p:cTn id="12" dur="500"/>
                                        <p:tgtEl>
                                          <p:spTgt spid="206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checkerboard(across)">
                                      <p:cBhvr>
                                        <p:cTn id="17" dur="500"/>
                                        <p:tgtEl>
                                          <p:spTgt spid="206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checkerboard(across)">
                                      <p:cBhvr>
                                        <p:cTn id="22" dur="500"/>
                                        <p:tgtEl>
                                          <p:spTgt spid="2068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checkerboard(across)">
                                      <p:cBhvr>
                                        <p:cTn id="27" dur="500"/>
                                        <p:tgtEl>
                                          <p:spTgt spid="2068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checkerboard(across)">
                                      <p:cBhvr>
                                        <p:cTn id="32" dur="500"/>
                                        <p:tgtEl>
                                          <p:spTgt spid="206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A283C6B-5789-4023-B496-C123D8037296}" type="slidenum">
              <a:rPr lang="en-US" altLang="en-US"/>
              <a:pPr/>
              <a:t>24</a:t>
            </a:fld>
            <a:endParaRPr lang="en-US" altLang="en-US" dirty="0"/>
          </a:p>
        </p:txBody>
      </p:sp>
      <p:sp>
        <p:nvSpPr>
          <p:cNvPr id="207875" name="Rectangle 3"/>
          <p:cNvSpPr>
            <a:spLocks noGrp="1" noChangeArrowheads="1"/>
          </p:cNvSpPr>
          <p:nvPr>
            <p:ph type="body" idx="1"/>
          </p:nvPr>
        </p:nvSpPr>
        <p:spPr>
          <a:xfrm>
            <a:off x="457200" y="1143000"/>
            <a:ext cx="8153400" cy="3962400"/>
          </a:xfrm>
        </p:spPr>
        <p:txBody>
          <a:bodyPr/>
          <a:lstStyle/>
          <a:p>
            <a:pPr>
              <a:buBlip>
                <a:blip r:embed="rId3"/>
              </a:buBlip>
            </a:pPr>
            <a:r>
              <a:rPr lang="en-US" altLang="en-US" dirty="0">
                <a:solidFill>
                  <a:schemeClr val="tx1"/>
                </a:solidFill>
              </a:rPr>
              <a:t>To the greatest degree possible avoid transporting one child, regardless of age or gender or being alone with a child</a:t>
            </a:r>
          </a:p>
          <a:p>
            <a:pPr>
              <a:buFontTx/>
              <a:buBlip>
                <a:blip r:embed="rId3"/>
              </a:buBlip>
            </a:pPr>
            <a:r>
              <a:rPr lang="en-US" altLang="en-US" dirty="0" smtClean="0">
                <a:solidFill>
                  <a:schemeClr val="tx1"/>
                </a:solidFill>
              </a:rPr>
              <a:t>Do </a:t>
            </a:r>
            <a:r>
              <a:rPr lang="en-US" altLang="en-US" dirty="0">
                <a:solidFill>
                  <a:schemeClr val="tx1"/>
                </a:solidFill>
              </a:rPr>
              <a:t>not leave children alone at a meeting site.  </a:t>
            </a:r>
            <a:r>
              <a:rPr lang="en-US" altLang="en-US" dirty="0" smtClean="0">
                <a:solidFill>
                  <a:schemeClr val="tx1"/>
                </a:solidFill>
              </a:rPr>
              <a:t>One or more adults should </a:t>
            </a:r>
            <a:r>
              <a:rPr lang="en-US" altLang="en-US" dirty="0">
                <a:solidFill>
                  <a:schemeClr val="tx1"/>
                </a:solidFill>
              </a:rPr>
              <a:t>be present until the last child is picked </a:t>
            </a:r>
            <a:r>
              <a:rPr lang="en-US" altLang="en-US" dirty="0" smtClean="0">
                <a:solidFill>
                  <a:schemeClr val="tx1"/>
                </a:solidFill>
              </a:rPr>
              <a:t>up</a:t>
            </a:r>
          </a:p>
          <a:p>
            <a:pPr>
              <a:buFontTx/>
              <a:buBlip>
                <a:blip r:embed="rId3"/>
              </a:buBlip>
            </a:pPr>
            <a:r>
              <a:rPr lang="en-US" altLang="en-US" dirty="0" smtClean="0">
                <a:solidFill>
                  <a:schemeClr val="tx1"/>
                </a:solidFill>
              </a:rPr>
              <a:t>Support the volunteer and/or educator responsible for the activity.</a:t>
            </a:r>
            <a:endParaRPr lang="en-US" altLang="en-US" dirty="0">
              <a:solidFill>
                <a:schemeClr val="tx1"/>
              </a:solidFill>
            </a:endParaRPr>
          </a:p>
          <a:p>
            <a:pPr marL="0" indent="0">
              <a:buNone/>
            </a:pPr>
            <a:endParaRPr lang="en-US" altLang="en-US" dirty="0">
              <a:solidFill>
                <a:schemeClr val="tx1"/>
              </a:solidFill>
            </a:endParaRPr>
          </a:p>
        </p:txBody>
      </p:sp>
      <p:sp>
        <p:nvSpPr>
          <p:cNvPr id="207880" name="Rectangle 8"/>
          <p:cNvSpPr>
            <a:spLocks noChangeArrowheads="1"/>
          </p:cNvSpPr>
          <p:nvPr/>
        </p:nvSpPr>
        <p:spPr bwMode="auto">
          <a:xfrm>
            <a:off x="609600" y="3810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200" b="1" dirty="0" smtClean="0">
                <a:solidFill>
                  <a:schemeClr val="accent6"/>
                </a:solidFill>
                <a:latin typeface="+mn-lt"/>
              </a:rPr>
              <a:t>Chaperone continued…</a:t>
            </a:r>
            <a:endParaRPr lang="en-US" altLang="en-US" sz="3200" b="1" dirty="0">
              <a:solidFill>
                <a:schemeClr val="accent6"/>
              </a:solidFill>
              <a:latin typeface="+mn-lt"/>
            </a:endParaRPr>
          </a:p>
        </p:txBody>
      </p:sp>
    </p:spTree>
    <p:extLst>
      <p:ext uri="{BB962C8B-B14F-4D97-AF65-F5344CB8AC3E}">
        <p14:creationId xmlns:p14="http://schemas.microsoft.com/office/powerpoint/2010/main" val="3261305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checkerboard(across)">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checkerboard(across)">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checkerboard(across)">
                                      <p:cBhvr>
                                        <p:cTn id="17" dur="500"/>
                                        <p:tgtEl>
                                          <p:spTgt spid="207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hoto - transporting kids by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66050" cy="30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hoto - field 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6677891" cy="452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07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tos - kids and gard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9962"/>
            <a:ext cx="6477000"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12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hotos - kids and dog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40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hotos - home work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53439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31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B6302392-C652-45A3-9F3D-759030871E36}" type="slidenum">
              <a:rPr lang="en-US" altLang="en-US"/>
              <a:pPr/>
              <a:t>3</a:t>
            </a:fld>
            <a:endParaRPr lang="en-US" altLang="en-US"/>
          </a:p>
        </p:txBody>
      </p:sp>
      <p:sp>
        <p:nvSpPr>
          <p:cNvPr id="183299" name="Rectangle 3"/>
          <p:cNvSpPr>
            <a:spLocks noGrp="1" noChangeArrowheads="1"/>
          </p:cNvSpPr>
          <p:nvPr>
            <p:ph type="body" sz="half" idx="2"/>
          </p:nvPr>
        </p:nvSpPr>
        <p:spPr>
          <a:xfrm>
            <a:off x="685800" y="1452601"/>
            <a:ext cx="7772400" cy="3500399"/>
          </a:xfrm>
          <a:ln/>
        </p:spPr>
        <p:txBody>
          <a:bodyPr lIns="92075" tIns="46038" rIns="92075" bIns="46038">
            <a:normAutofit/>
          </a:bodyPr>
          <a:lstStyle/>
          <a:p>
            <a:pPr>
              <a:buClr>
                <a:schemeClr val="tx1"/>
              </a:buClr>
              <a:buFont typeface="Monotype Sorts" pitchFamily="2" charset="2"/>
              <a:buBlip>
                <a:blip r:embed="rId3"/>
              </a:buBlip>
            </a:pPr>
            <a:r>
              <a:rPr lang="en-US" altLang="en-US" dirty="0">
                <a:solidFill>
                  <a:schemeClr val="tx1"/>
                </a:solidFill>
              </a:rPr>
              <a:t>To ensure a safe environment for youth involved in Oklahoma 4-H.</a:t>
            </a:r>
          </a:p>
          <a:p>
            <a:pPr>
              <a:buClr>
                <a:schemeClr val="tx1"/>
              </a:buClr>
              <a:buFont typeface="Monotype Sorts" pitchFamily="2" charset="2"/>
              <a:buBlip>
                <a:blip r:embed="rId3"/>
              </a:buBlip>
            </a:pPr>
            <a:r>
              <a:rPr lang="en-US" altLang="en-US" dirty="0">
                <a:solidFill>
                  <a:schemeClr val="tx1"/>
                </a:solidFill>
              </a:rPr>
              <a:t>To provide documentation for volunteer activities and to strengthen liability coverage for volunteers under the State Tort Claims Act.</a:t>
            </a:r>
          </a:p>
          <a:p>
            <a:pPr>
              <a:buClr>
                <a:schemeClr val="tx1"/>
              </a:buClr>
              <a:buFont typeface="Monotype Sorts" pitchFamily="2" charset="2"/>
              <a:buBlip>
                <a:blip r:embed="rId3"/>
              </a:buBlip>
            </a:pPr>
            <a:r>
              <a:rPr lang="en-US" altLang="en-US" dirty="0">
                <a:solidFill>
                  <a:schemeClr val="tx1"/>
                </a:solidFill>
              </a:rPr>
              <a:t>To assist in the selection, education, tracking and placement of volunteers.</a:t>
            </a:r>
          </a:p>
        </p:txBody>
      </p:sp>
      <p:sp>
        <p:nvSpPr>
          <p:cNvPr id="183322" name="Rectangle 26"/>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Purpose for </a:t>
            </a:r>
            <a:r>
              <a:rPr lang="en-US" altLang="en-US" sz="2800" b="1" dirty="0" smtClean="0">
                <a:solidFill>
                  <a:schemeClr val="accent6"/>
                </a:solidFill>
                <a:latin typeface="+mn-lt"/>
              </a:rPr>
              <a:t>Volunteer </a:t>
            </a:r>
            <a:r>
              <a:rPr lang="en-US" altLang="en-US" sz="2800" b="1" dirty="0">
                <a:solidFill>
                  <a:schemeClr val="accent6"/>
                </a:solidFill>
                <a:latin typeface="+mn-lt"/>
              </a:rPr>
              <a:t>Certification</a:t>
            </a:r>
          </a:p>
        </p:txBody>
      </p:sp>
    </p:spTree>
    <p:extLst>
      <p:ext uri="{BB962C8B-B14F-4D97-AF65-F5344CB8AC3E}">
        <p14:creationId xmlns:p14="http://schemas.microsoft.com/office/powerpoint/2010/main" val="4218990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checkerboard(across)">
                                      <p:cBhvr>
                                        <p:cTn id="7" dur="500"/>
                                        <p:tgtEl>
                                          <p:spTgt spid="183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checkerboard(across)">
                                      <p:cBhvr>
                                        <p:cTn id="12" dur="500"/>
                                        <p:tgtEl>
                                          <p:spTgt spid="183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checkerboard(across)">
                                      <p:cBhvr>
                                        <p:cTn id="17" dur="500"/>
                                        <p:tgtEl>
                                          <p:spTgt spid="183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tluck lunch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08975" cy="489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20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hotos - arts and cra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701748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1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B6302392-C652-45A3-9F3D-759030871E36}" type="slidenum">
              <a:rPr lang="en-US" altLang="en-US"/>
              <a:pPr/>
              <a:t>4</a:t>
            </a:fld>
            <a:endParaRPr lang="en-US" altLang="en-US"/>
          </a:p>
        </p:txBody>
      </p:sp>
      <p:sp>
        <p:nvSpPr>
          <p:cNvPr id="183299" name="Rectangle 3"/>
          <p:cNvSpPr>
            <a:spLocks noGrp="1" noChangeArrowheads="1"/>
          </p:cNvSpPr>
          <p:nvPr>
            <p:ph type="body" sz="half" idx="2"/>
          </p:nvPr>
        </p:nvSpPr>
        <p:spPr>
          <a:xfrm>
            <a:off x="685800" y="1452601"/>
            <a:ext cx="7772400" cy="3500399"/>
          </a:xfrm>
          <a:ln/>
        </p:spPr>
        <p:txBody>
          <a:bodyPr lIns="92075" tIns="46038" rIns="92075" bIns="46038">
            <a:normAutofit lnSpcReduction="10000"/>
          </a:bodyPr>
          <a:lstStyle/>
          <a:p>
            <a:pPr>
              <a:buClr>
                <a:schemeClr val="tx1"/>
              </a:buClr>
              <a:buFont typeface="Monotype Sorts" pitchFamily="2" charset="2"/>
              <a:buBlip>
                <a:blip r:embed="rId3"/>
              </a:buBlip>
            </a:pPr>
            <a:r>
              <a:rPr lang="en-US" altLang="en-US" dirty="0" smtClean="0">
                <a:solidFill>
                  <a:schemeClr val="tx1"/>
                </a:solidFill>
              </a:rPr>
              <a:t>Visit with Extension staff and/or a certified volunteer.</a:t>
            </a:r>
          </a:p>
          <a:p>
            <a:pPr>
              <a:buClr>
                <a:schemeClr val="tx1"/>
              </a:buClr>
              <a:buFont typeface="Monotype Sorts" pitchFamily="2" charset="2"/>
              <a:buBlip>
                <a:blip r:embed="rId3"/>
              </a:buBlip>
            </a:pPr>
            <a:r>
              <a:rPr lang="en-US" altLang="en-US" dirty="0" smtClean="0">
                <a:solidFill>
                  <a:schemeClr val="tx1"/>
                </a:solidFill>
              </a:rPr>
              <a:t>Complete enrollment and application through 4HOnline enrollment system.</a:t>
            </a:r>
          </a:p>
          <a:p>
            <a:pPr>
              <a:buClr>
                <a:schemeClr val="tx1"/>
              </a:buClr>
              <a:buFont typeface="Monotype Sorts" pitchFamily="2" charset="2"/>
              <a:buBlip>
                <a:blip r:embed="rId3"/>
              </a:buBlip>
            </a:pPr>
            <a:r>
              <a:rPr lang="en-US" altLang="en-US" dirty="0" smtClean="0">
                <a:solidFill>
                  <a:schemeClr val="tx1"/>
                </a:solidFill>
              </a:rPr>
              <a:t>Complete background check through Verified Volunteers</a:t>
            </a:r>
          </a:p>
          <a:p>
            <a:pPr>
              <a:buClr>
                <a:schemeClr val="tx1"/>
              </a:buClr>
              <a:buFont typeface="Monotype Sorts" pitchFamily="2" charset="2"/>
              <a:buBlip>
                <a:blip r:embed="rId3"/>
              </a:buBlip>
            </a:pPr>
            <a:r>
              <a:rPr lang="en-US" altLang="en-US" dirty="0" smtClean="0">
                <a:solidFill>
                  <a:schemeClr val="tx1"/>
                </a:solidFill>
              </a:rPr>
              <a:t>Complete New Volunteer Orientation</a:t>
            </a:r>
          </a:p>
          <a:p>
            <a:pPr>
              <a:buClr>
                <a:schemeClr val="tx1"/>
              </a:buClr>
              <a:buFont typeface="Monotype Sorts" pitchFamily="2" charset="2"/>
              <a:buBlip>
                <a:blip r:embed="rId3"/>
              </a:buBlip>
            </a:pPr>
            <a:r>
              <a:rPr lang="en-US" altLang="en-US" dirty="0" smtClean="0">
                <a:solidFill>
                  <a:schemeClr val="tx1"/>
                </a:solidFill>
              </a:rPr>
              <a:t>Complete Working with Minors Training</a:t>
            </a:r>
          </a:p>
          <a:p>
            <a:pPr>
              <a:buClr>
                <a:schemeClr val="tx1"/>
              </a:buClr>
              <a:buFont typeface="Monotype Sorts" pitchFamily="2" charset="2"/>
              <a:buBlip>
                <a:blip r:embed="rId3"/>
              </a:buBlip>
            </a:pPr>
            <a:r>
              <a:rPr lang="en-US" altLang="en-US" dirty="0" smtClean="0">
                <a:solidFill>
                  <a:schemeClr val="tx1"/>
                </a:solidFill>
              </a:rPr>
              <a:t>Complete Title VII &amp; IX Training</a:t>
            </a:r>
            <a:endParaRPr lang="en-US" altLang="en-US" dirty="0">
              <a:solidFill>
                <a:schemeClr val="tx1"/>
              </a:solidFill>
            </a:endParaRPr>
          </a:p>
        </p:txBody>
      </p:sp>
      <p:sp>
        <p:nvSpPr>
          <p:cNvPr id="183322" name="Rectangle 26"/>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Certification Process</a:t>
            </a:r>
            <a:endParaRPr lang="en-US" altLang="en-US" sz="2800" b="1" dirty="0">
              <a:solidFill>
                <a:schemeClr val="accent6"/>
              </a:solidFill>
              <a:latin typeface="+mn-lt"/>
            </a:endParaRPr>
          </a:p>
        </p:txBody>
      </p:sp>
    </p:spTree>
    <p:extLst>
      <p:ext uri="{BB962C8B-B14F-4D97-AF65-F5344CB8AC3E}">
        <p14:creationId xmlns:p14="http://schemas.microsoft.com/office/powerpoint/2010/main" val="3238250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checkerboard(across)">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checkerboard(across)">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checkerboard(across)">
                                      <p:cBhvr>
                                        <p:cTn id="17" dur="500"/>
                                        <p:tgtEl>
                                          <p:spTgt spid="183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checkerboard(across)">
                                      <p:cBhvr>
                                        <p:cTn id="22" dur="500"/>
                                        <p:tgtEl>
                                          <p:spTgt spid="183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checkerboard(across)">
                                      <p:cBhvr>
                                        <p:cTn id="27" dur="500"/>
                                        <p:tgtEl>
                                          <p:spTgt spid="183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checkerboard(across)">
                                      <p:cBhvr>
                                        <p:cTn id="32" dur="500"/>
                                        <p:tgtEl>
                                          <p:spTgt spid="183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0493F9C-D931-4103-8654-3A32E6A6A265}" type="slidenum">
              <a:rPr lang="en-US" altLang="en-US"/>
              <a:pPr/>
              <a:t>5</a:t>
            </a:fld>
            <a:endParaRPr lang="en-US" altLang="en-US"/>
          </a:p>
        </p:txBody>
      </p:sp>
      <p:sp>
        <p:nvSpPr>
          <p:cNvPr id="185347" name="Rectangle 3"/>
          <p:cNvSpPr>
            <a:spLocks noChangeArrowheads="1"/>
          </p:cNvSpPr>
          <p:nvPr/>
        </p:nvSpPr>
        <p:spPr bwMode="auto">
          <a:xfrm>
            <a:off x="609600" y="1447800"/>
            <a:ext cx="8077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eaLnBrk="0" hangingPunct="0">
              <a:lnSpc>
                <a:spcPct val="100000"/>
              </a:lnSpc>
              <a:spcBef>
                <a:spcPct val="20000"/>
              </a:spcBef>
              <a:buClr>
                <a:schemeClr val="tx1"/>
              </a:buClr>
              <a:buFont typeface="Monotype Sorts" pitchFamily="2" charset="2"/>
              <a:buBlip>
                <a:blip r:embed="rId3"/>
              </a:buBlip>
            </a:pPr>
            <a:r>
              <a:rPr lang="en-US" altLang="en-US" sz="2800" dirty="0" smtClean="0">
                <a:effectLst/>
                <a:latin typeface="+mj-lt"/>
              </a:rPr>
              <a:t>Adult, 21 or older who will be in contact with youth one-on-one without immediate supervision of a certified 4-H volunteer(s) or Extension employee.  </a:t>
            </a:r>
            <a:endParaRPr lang="en-US" altLang="en-US" sz="2800" dirty="0">
              <a:effectLst/>
              <a:latin typeface="+mj-lt"/>
            </a:endParaRPr>
          </a:p>
          <a:p>
            <a:pPr algn="l" eaLnBrk="0" hangingPunct="0">
              <a:lnSpc>
                <a:spcPct val="100000"/>
              </a:lnSpc>
              <a:spcBef>
                <a:spcPct val="20000"/>
              </a:spcBef>
              <a:buClr>
                <a:schemeClr val="tx1"/>
              </a:buClr>
              <a:buFont typeface="Monotype Sorts" pitchFamily="2" charset="2"/>
              <a:buBlip>
                <a:blip r:embed="rId3"/>
              </a:buBlip>
            </a:pPr>
            <a:r>
              <a:rPr lang="en-US" altLang="en-US" sz="2800" dirty="0" smtClean="0">
                <a:effectLst/>
                <a:latin typeface="+mj-lt"/>
              </a:rPr>
              <a:t>Teen Leaders – Youth under the age of 18  working directly with youth, as a camp counselor, workshop instructor, project leader, etc.</a:t>
            </a:r>
          </a:p>
        </p:txBody>
      </p:sp>
      <p:sp>
        <p:nvSpPr>
          <p:cNvPr id="185357" name="Rectangle 13"/>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Who to Certify</a:t>
            </a:r>
            <a:endParaRPr lang="en-US" altLang="en-US" sz="2800" b="1" dirty="0">
              <a:solidFill>
                <a:schemeClr val="accent6"/>
              </a:solidFill>
              <a:latin typeface="+mn-lt"/>
            </a:endParaRPr>
          </a:p>
        </p:txBody>
      </p:sp>
    </p:spTree>
    <p:extLst>
      <p:ext uri="{BB962C8B-B14F-4D97-AF65-F5344CB8AC3E}">
        <p14:creationId xmlns:p14="http://schemas.microsoft.com/office/powerpoint/2010/main" val="3064153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checkerboard(across)">
                                      <p:cBhvr>
                                        <p:cTn id="7" dur="500"/>
                                        <p:tgtEl>
                                          <p:spTgt spid="185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checkerboard(across)">
                                      <p:cBhvr>
                                        <p:cTn id="12" dur="500"/>
                                        <p:tgtEl>
                                          <p:spTgt spid="185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7A25610A-E62A-411C-8B50-6325FFAD59A5}" type="slidenum">
              <a:rPr lang="en-US" altLang="en-US"/>
              <a:pPr/>
              <a:t>6</a:t>
            </a:fld>
            <a:endParaRPr lang="en-US" altLang="en-US"/>
          </a:p>
        </p:txBody>
      </p:sp>
      <p:sp>
        <p:nvSpPr>
          <p:cNvPr id="187395" name="Rectangle 3"/>
          <p:cNvSpPr>
            <a:spLocks noChangeArrowheads="1"/>
          </p:cNvSpPr>
          <p:nvPr/>
        </p:nvSpPr>
        <p:spPr bwMode="auto">
          <a:xfrm>
            <a:off x="533400" y="1447800"/>
            <a:ext cx="8077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All adult volunteers will receive an initial background check.</a:t>
            </a: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Volunteers will be rescreened every four years unless there is a one year break in service.  At which time an additional screening will be completed.</a:t>
            </a: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Teen Volunteers under the age of 18 will not have a background check.</a:t>
            </a: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Cost is paid by the OK 4-H program.</a:t>
            </a:r>
            <a:endParaRPr lang="en-US" altLang="en-US" dirty="0">
              <a:effectLst/>
              <a:latin typeface="+mj-lt"/>
            </a:endParaRPr>
          </a:p>
        </p:txBody>
      </p:sp>
      <p:sp>
        <p:nvSpPr>
          <p:cNvPr id="187400"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Background Check/Screening</a:t>
            </a:r>
            <a:endParaRPr lang="en-US" altLang="en-US" sz="2800" b="1" dirty="0">
              <a:solidFill>
                <a:schemeClr val="accent6"/>
              </a:solidFill>
              <a:latin typeface="+mn-lt"/>
            </a:endParaRPr>
          </a:p>
        </p:txBody>
      </p:sp>
    </p:spTree>
    <p:extLst>
      <p:ext uri="{BB962C8B-B14F-4D97-AF65-F5344CB8AC3E}">
        <p14:creationId xmlns:p14="http://schemas.microsoft.com/office/powerpoint/2010/main" val="2121321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checkerboard(across)">
                                      <p:cBhvr>
                                        <p:cTn id="7" dur="500"/>
                                        <p:tgtEl>
                                          <p:spTgt spid="18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checkerboard(across)">
                                      <p:cBhvr>
                                        <p:cTn id="12" dur="500"/>
                                        <p:tgtEl>
                                          <p:spTgt spid="18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checkerboard(across)">
                                      <p:cBhvr>
                                        <p:cTn id="17" dur="500"/>
                                        <p:tgtEl>
                                          <p:spTgt spid="187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checkerboard(across)">
                                      <p:cBhvr>
                                        <p:cTn id="22" dur="500"/>
                                        <p:tgtEl>
                                          <p:spTgt spid="187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7A25610A-E62A-411C-8B50-6325FFAD59A5}" type="slidenum">
              <a:rPr lang="en-US" altLang="en-US"/>
              <a:pPr/>
              <a:t>7</a:t>
            </a:fld>
            <a:endParaRPr lang="en-US" altLang="en-US"/>
          </a:p>
        </p:txBody>
      </p:sp>
      <p:sp>
        <p:nvSpPr>
          <p:cNvPr id="187395" name="Rectangle 3"/>
          <p:cNvSpPr>
            <a:spLocks noChangeArrowheads="1"/>
          </p:cNvSpPr>
          <p:nvPr/>
        </p:nvSpPr>
        <p:spPr bwMode="auto">
          <a:xfrm>
            <a:off x="533400" y="1447800"/>
            <a:ext cx="8077200" cy="359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marL="0" indent="0" algn="l" eaLnBrk="0" hangingPunct="0">
              <a:lnSpc>
                <a:spcPct val="100000"/>
              </a:lnSpc>
              <a:spcBef>
                <a:spcPct val="20000"/>
              </a:spcBef>
              <a:buClr>
                <a:schemeClr val="tx1"/>
              </a:buClr>
            </a:pPr>
            <a:r>
              <a:rPr lang="en-US" altLang="en-US" u="sng" dirty="0" smtClean="0">
                <a:solidFill>
                  <a:schemeClr val="accent6"/>
                </a:solidFill>
                <a:effectLst/>
                <a:latin typeface="+mj-lt"/>
              </a:rPr>
              <a:t>Annually:</a:t>
            </a: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Re-enroll</a:t>
            </a: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Participate </a:t>
            </a:r>
            <a:r>
              <a:rPr lang="en-US" altLang="en-US" dirty="0">
                <a:effectLst/>
                <a:latin typeface="+mj-lt"/>
              </a:rPr>
              <a:t>in </a:t>
            </a:r>
            <a:r>
              <a:rPr lang="en-US" altLang="en-US" dirty="0" smtClean="0">
                <a:effectLst/>
                <a:latin typeface="+mj-lt"/>
              </a:rPr>
              <a:t>4 </a:t>
            </a:r>
            <a:r>
              <a:rPr lang="en-US" altLang="en-US" dirty="0">
                <a:effectLst/>
                <a:latin typeface="+mj-lt"/>
              </a:rPr>
              <a:t>continuing education </a:t>
            </a:r>
            <a:r>
              <a:rPr lang="en-US" altLang="en-US" dirty="0" smtClean="0">
                <a:effectLst/>
                <a:latin typeface="+mj-lt"/>
              </a:rPr>
              <a:t>opportunities.</a:t>
            </a:r>
            <a:endParaRPr lang="en-US" altLang="en-US" dirty="0">
              <a:effectLst/>
              <a:latin typeface="+mj-lt"/>
            </a:endParaRPr>
          </a:p>
          <a:p>
            <a:pPr algn="l" eaLnBrk="0" hangingPunct="0">
              <a:lnSpc>
                <a:spcPct val="100000"/>
              </a:lnSpc>
              <a:spcBef>
                <a:spcPct val="20000"/>
              </a:spcBef>
              <a:buClr>
                <a:schemeClr val="tx1"/>
              </a:buClr>
              <a:buFont typeface="Monotype Sorts" pitchFamily="2" charset="2"/>
              <a:buBlip>
                <a:blip r:embed="rId3"/>
              </a:buBlip>
            </a:pPr>
            <a:r>
              <a:rPr lang="en-US" altLang="en-US" dirty="0" smtClean="0">
                <a:effectLst/>
                <a:latin typeface="+mj-lt"/>
              </a:rPr>
              <a:t>Re-new Working with Minors and Title VII &amp; IX Training</a:t>
            </a:r>
          </a:p>
          <a:p>
            <a:pPr algn="l" eaLnBrk="0" hangingPunct="0">
              <a:lnSpc>
                <a:spcPct val="100000"/>
              </a:lnSpc>
              <a:spcBef>
                <a:spcPct val="20000"/>
              </a:spcBef>
              <a:buClrTx/>
              <a:buFontTx/>
              <a:buBlip>
                <a:blip r:embed="rId3"/>
              </a:buBlip>
            </a:pPr>
            <a:r>
              <a:rPr lang="en-US" altLang="en-US" dirty="0" smtClean="0">
                <a:effectLst/>
                <a:latin typeface="+mj-lt"/>
              </a:rPr>
              <a:t>Club Leaders/Cloverbud Leaders – sign position description and participate in an annual review process.</a:t>
            </a:r>
            <a:endParaRPr lang="en-US" altLang="en-US" dirty="0">
              <a:effectLst/>
              <a:latin typeface="+mj-lt"/>
            </a:endParaRPr>
          </a:p>
        </p:txBody>
      </p:sp>
      <p:sp>
        <p:nvSpPr>
          <p:cNvPr id="187400"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Maintaining </a:t>
            </a:r>
            <a:r>
              <a:rPr lang="en-US" altLang="en-US" sz="3200" b="1" dirty="0">
                <a:solidFill>
                  <a:schemeClr val="accent6"/>
                </a:solidFill>
                <a:latin typeface="+mn-lt"/>
              </a:rPr>
              <a:t>Certification</a:t>
            </a:r>
            <a:endParaRPr lang="en-US" altLang="en-US" sz="2800" b="1" dirty="0">
              <a:solidFill>
                <a:schemeClr val="accent6"/>
              </a:solidFill>
              <a:latin typeface="+mn-lt"/>
            </a:endParaRPr>
          </a:p>
        </p:txBody>
      </p:sp>
    </p:spTree>
    <p:extLst>
      <p:ext uri="{BB962C8B-B14F-4D97-AF65-F5344CB8AC3E}">
        <p14:creationId xmlns:p14="http://schemas.microsoft.com/office/powerpoint/2010/main" val="928214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checkerboard(across)">
                                      <p:cBhvr>
                                        <p:cTn id="7" dur="500"/>
                                        <p:tgtEl>
                                          <p:spTgt spid="18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checkerboard(across)">
                                      <p:cBhvr>
                                        <p:cTn id="12" dur="500"/>
                                        <p:tgtEl>
                                          <p:spTgt spid="18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checkerboard(across)">
                                      <p:cBhvr>
                                        <p:cTn id="17" dur="500"/>
                                        <p:tgtEl>
                                          <p:spTgt spid="187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checkerboard(across)">
                                      <p:cBhvr>
                                        <p:cTn id="22" dur="500"/>
                                        <p:tgtEl>
                                          <p:spTgt spid="187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Effect transition="in" filter="checkerboard(across)">
                                      <p:cBhvr>
                                        <p:cTn id="27" dur="500"/>
                                        <p:tgtEl>
                                          <p:spTgt spid="187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66DC1E8E-AAF0-4A59-B905-84896F19311E}" type="slidenum">
              <a:rPr lang="en-US" altLang="en-US"/>
              <a:pPr/>
              <a:t>8</a:t>
            </a:fld>
            <a:endParaRPr lang="en-US" altLang="en-US"/>
          </a:p>
        </p:txBody>
      </p:sp>
      <p:sp>
        <p:nvSpPr>
          <p:cNvPr id="190466" name="Rectangle 2"/>
          <p:cNvSpPr>
            <a:spLocks noChangeArrowheads="1"/>
          </p:cNvSpPr>
          <p:nvPr/>
        </p:nvSpPr>
        <p:spPr bwMode="auto">
          <a:xfrm>
            <a:off x="609600" y="13716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eaLnBrk="0" hangingPunct="0">
              <a:lnSpc>
                <a:spcPct val="100000"/>
              </a:lnSpc>
              <a:spcBef>
                <a:spcPct val="20000"/>
              </a:spcBef>
              <a:buClrTx/>
              <a:buFont typeface="+mj-lt"/>
              <a:buAutoNum type="arabicPeriod"/>
            </a:pPr>
            <a:r>
              <a:rPr lang="en-US" altLang="en-US" sz="1800" dirty="0">
                <a:effectLst/>
                <a:latin typeface="+mj-lt"/>
              </a:rPr>
              <a:t>Work cooperatively</a:t>
            </a:r>
          </a:p>
          <a:p>
            <a:pPr algn="l" eaLnBrk="0" hangingPunct="0">
              <a:lnSpc>
                <a:spcPct val="100000"/>
              </a:lnSpc>
              <a:spcBef>
                <a:spcPct val="20000"/>
              </a:spcBef>
              <a:buClrTx/>
              <a:buFont typeface="+mj-lt"/>
              <a:buAutoNum type="arabicPeriod"/>
            </a:pPr>
            <a:r>
              <a:rPr lang="en-US" altLang="en-US" sz="1800" dirty="0">
                <a:effectLst/>
                <a:latin typeface="+mj-lt"/>
              </a:rPr>
              <a:t>Represent OCES with pride and dignity, behave appropriately, exhibit good sportsmanship, demonstrate conflict management skills.</a:t>
            </a:r>
          </a:p>
          <a:p>
            <a:pPr algn="l" eaLnBrk="0" hangingPunct="0">
              <a:lnSpc>
                <a:spcPct val="100000"/>
              </a:lnSpc>
              <a:spcBef>
                <a:spcPct val="20000"/>
              </a:spcBef>
              <a:buClrTx/>
              <a:buFont typeface="+mj-lt"/>
              <a:buAutoNum type="arabicPeriod"/>
            </a:pPr>
            <a:r>
              <a:rPr lang="en-US" altLang="en-US" sz="1800" dirty="0">
                <a:effectLst/>
                <a:latin typeface="+mj-lt"/>
              </a:rPr>
              <a:t>Respect, adhere to and </a:t>
            </a:r>
            <a:r>
              <a:rPr lang="en-US" altLang="en-US" sz="1800" dirty="0" smtClean="0">
                <a:effectLst/>
                <a:latin typeface="+mj-lt"/>
              </a:rPr>
              <a:t>enforce OCES/University rules, policies and guidelines, as well as state </a:t>
            </a:r>
            <a:r>
              <a:rPr lang="en-US" altLang="en-US" sz="1800" dirty="0">
                <a:effectLst/>
                <a:latin typeface="+mj-lt"/>
              </a:rPr>
              <a:t>laws related to child abuse and substance </a:t>
            </a:r>
            <a:r>
              <a:rPr lang="en-US" altLang="en-US" sz="1800" dirty="0" smtClean="0">
                <a:effectLst/>
                <a:latin typeface="+mj-lt"/>
              </a:rPr>
              <a:t>abuse</a:t>
            </a:r>
            <a:endParaRPr lang="en-US" altLang="en-US" sz="1800" dirty="0">
              <a:effectLst/>
              <a:latin typeface="+mj-lt"/>
            </a:endParaRPr>
          </a:p>
          <a:p>
            <a:pPr algn="l" eaLnBrk="0" hangingPunct="0">
              <a:lnSpc>
                <a:spcPct val="100000"/>
              </a:lnSpc>
              <a:spcBef>
                <a:spcPct val="20000"/>
              </a:spcBef>
              <a:buClrTx/>
              <a:buFont typeface="+mj-lt"/>
              <a:buAutoNum type="arabicPeriod"/>
            </a:pPr>
            <a:r>
              <a:rPr lang="en-US" altLang="en-US" sz="1800" dirty="0" smtClean="0">
                <a:effectLst/>
                <a:latin typeface="+mj-lt"/>
              </a:rPr>
              <a:t>Verbal, mental and </a:t>
            </a:r>
            <a:r>
              <a:rPr lang="en-US" altLang="en-US" sz="1800" dirty="0">
                <a:effectLst/>
                <a:latin typeface="+mj-lt"/>
              </a:rPr>
              <a:t>physical </a:t>
            </a:r>
            <a:r>
              <a:rPr lang="en-US" altLang="en-US" sz="1800" dirty="0" smtClean="0">
                <a:effectLst/>
                <a:latin typeface="+mj-lt"/>
              </a:rPr>
              <a:t>abuse, hazing or </a:t>
            </a:r>
            <a:r>
              <a:rPr lang="en-US" altLang="en-US" sz="1800" dirty="0">
                <a:effectLst/>
                <a:latin typeface="+mj-lt"/>
              </a:rPr>
              <a:t>committing criminal acts are grounds for termination</a:t>
            </a:r>
          </a:p>
          <a:p>
            <a:pPr algn="l" eaLnBrk="0" hangingPunct="0">
              <a:lnSpc>
                <a:spcPct val="100000"/>
              </a:lnSpc>
              <a:spcBef>
                <a:spcPct val="20000"/>
              </a:spcBef>
              <a:buClrTx/>
              <a:buFont typeface="+mj-lt"/>
              <a:buAutoNum type="arabicPeriod"/>
            </a:pPr>
            <a:r>
              <a:rPr lang="en-US" altLang="en-US" sz="1800" dirty="0">
                <a:effectLst/>
                <a:latin typeface="+mj-lt"/>
              </a:rPr>
              <a:t>Comply with equal opportunity and affirmative </a:t>
            </a:r>
            <a:r>
              <a:rPr lang="en-US" altLang="en-US" sz="1800" dirty="0" smtClean="0">
                <a:effectLst/>
                <a:latin typeface="+mj-lt"/>
              </a:rPr>
              <a:t>action guidelines.</a:t>
            </a:r>
            <a:endParaRPr lang="en-US" altLang="en-US" sz="1800" dirty="0">
              <a:effectLst/>
              <a:latin typeface="+mj-lt"/>
            </a:endParaRPr>
          </a:p>
          <a:p>
            <a:pPr algn="l" eaLnBrk="0" hangingPunct="0">
              <a:lnSpc>
                <a:spcPct val="100000"/>
              </a:lnSpc>
              <a:spcBef>
                <a:spcPct val="20000"/>
              </a:spcBef>
              <a:buClrTx/>
              <a:buFont typeface="+mj-lt"/>
              <a:buAutoNum type="arabicPeriod"/>
            </a:pPr>
            <a:r>
              <a:rPr lang="en-US" altLang="en-US" sz="1800" dirty="0">
                <a:effectLst/>
                <a:latin typeface="+mj-lt"/>
              </a:rPr>
              <a:t>Treat animals humanely, provide appropriate and ethical </a:t>
            </a:r>
            <a:r>
              <a:rPr lang="en-US" altLang="en-US" sz="2000" dirty="0">
                <a:effectLst/>
                <a:latin typeface="+mj-lt"/>
              </a:rPr>
              <a:t>animal </a:t>
            </a:r>
            <a:r>
              <a:rPr lang="en-US" altLang="en-US" sz="1800" dirty="0">
                <a:effectLst/>
                <a:latin typeface="+mj-lt"/>
              </a:rPr>
              <a:t>care.</a:t>
            </a:r>
          </a:p>
        </p:txBody>
      </p:sp>
      <p:sp>
        <p:nvSpPr>
          <p:cNvPr id="190472"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effectLst/>
                <a:latin typeface="+mn-lt"/>
              </a:rPr>
              <a:t/>
            </a:r>
            <a:br>
              <a:rPr lang="en-US" altLang="en-US" sz="1600" b="1" dirty="0">
                <a:solidFill>
                  <a:schemeClr val="tx2"/>
                </a:solidFill>
                <a:effectLst/>
                <a:latin typeface="+mn-lt"/>
              </a:rPr>
            </a:br>
            <a:r>
              <a:rPr lang="en-US" altLang="en-US" sz="3200" b="1" dirty="0" smtClean="0">
                <a:solidFill>
                  <a:schemeClr val="accent6"/>
                </a:solidFill>
                <a:latin typeface="+mn-lt"/>
              </a:rPr>
              <a:t>Behavioral </a:t>
            </a:r>
            <a:r>
              <a:rPr lang="en-US" altLang="en-US" sz="3200" b="1" dirty="0">
                <a:solidFill>
                  <a:schemeClr val="accent6"/>
                </a:solidFill>
                <a:latin typeface="+mn-lt"/>
              </a:rPr>
              <a:t>Guidelines</a:t>
            </a:r>
            <a:endParaRPr lang="en-US" altLang="en-US" sz="2800" b="1" dirty="0">
              <a:solidFill>
                <a:schemeClr val="accent6"/>
              </a:solidFill>
              <a:latin typeface="+mn-lt"/>
            </a:endParaRPr>
          </a:p>
        </p:txBody>
      </p:sp>
    </p:spTree>
    <p:extLst>
      <p:ext uri="{BB962C8B-B14F-4D97-AF65-F5344CB8AC3E}">
        <p14:creationId xmlns:p14="http://schemas.microsoft.com/office/powerpoint/2010/main" val="3053072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checkerboard(across)">
                                      <p:cBhvr>
                                        <p:cTn id="7" dur="500"/>
                                        <p:tgtEl>
                                          <p:spTgt spid="190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0466">
                                            <p:txEl>
                                              <p:pRg st="1" end="1"/>
                                            </p:txEl>
                                          </p:spTgt>
                                        </p:tgtEl>
                                        <p:attrNameLst>
                                          <p:attrName>style.visibility</p:attrName>
                                        </p:attrNameLst>
                                      </p:cBhvr>
                                      <p:to>
                                        <p:strVal val="visible"/>
                                      </p:to>
                                    </p:set>
                                    <p:animEffect transition="in" filter="checkerboard(across)">
                                      <p:cBhvr>
                                        <p:cTn id="12" dur="500"/>
                                        <p:tgtEl>
                                          <p:spTgt spid="1904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0466">
                                            <p:txEl>
                                              <p:pRg st="2" end="2"/>
                                            </p:txEl>
                                          </p:spTgt>
                                        </p:tgtEl>
                                        <p:attrNameLst>
                                          <p:attrName>style.visibility</p:attrName>
                                        </p:attrNameLst>
                                      </p:cBhvr>
                                      <p:to>
                                        <p:strVal val="visible"/>
                                      </p:to>
                                    </p:set>
                                    <p:animEffect transition="in" filter="checkerboard(across)">
                                      <p:cBhvr>
                                        <p:cTn id="17" dur="500"/>
                                        <p:tgtEl>
                                          <p:spTgt spid="1904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0466">
                                            <p:txEl>
                                              <p:pRg st="3" end="3"/>
                                            </p:txEl>
                                          </p:spTgt>
                                        </p:tgtEl>
                                        <p:attrNameLst>
                                          <p:attrName>style.visibility</p:attrName>
                                        </p:attrNameLst>
                                      </p:cBhvr>
                                      <p:to>
                                        <p:strVal val="visible"/>
                                      </p:to>
                                    </p:set>
                                    <p:animEffect transition="in" filter="checkerboard(across)">
                                      <p:cBhvr>
                                        <p:cTn id="22" dur="500"/>
                                        <p:tgtEl>
                                          <p:spTgt spid="1904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0466">
                                            <p:txEl>
                                              <p:pRg st="4" end="4"/>
                                            </p:txEl>
                                          </p:spTgt>
                                        </p:tgtEl>
                                        <p:attrNameLst>
                                          <p:attrName>style.visibility</p:attrName>
                                        </p:attrNameLst>
                                      </p:cBhvr>
                                      <p:to>
                                        <p:strVal val="visible"/>
                                      </p:to>
                                    </p:set>
                                    <p:animEffect transition="in" filter="checkerboard(across)">
                                      <p:cBhvr>
                                        <p:cTn id="27" dur="500"/>
                                        <p:tgtEl>
                                          <p:spTgt spid="19046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0466">
                                            <p:txEl>
                                              <p:pRg st="5" end="5"/>
                                            </p:txEl>
                                          </p:spTgt>
                                        </p:tgtEl>
                                        <p:attrNameLst>
                                          <p:attrName>style.visibility</p:attrName>
                                        </p:attrNameLst>
                                      </p:cBhvr>
                                      <p:to>
                                        <p:strVal val="visible"/>
                                      </p:to>
                                    </p:set>
                                    <p:animEffect transition="in" filter="checkerboard(across)">
                                      <p:cBhvr>
                                        <p:cTn id="32" dur="500"/>
                                        <p:tgtEl>
                                          <p:spTgt spid="1904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12757A48-E0CC-47B1-9059-51543CFA5CFA}" type="slidenum">
              <a:rPr lang="en-US" altLang="en-US"/>
              <a:pPr/>
              <a:t>9</a:t>
            </a:fld>
            <a:endParaRPr lang="en-US" altLang="en-US"/>
          </a:p>
        </p:txBody>
      </p:sp>
      <p:sp>
        <p:nvSpPr>
          <p:cNvPr id="308226" name="Rectangle 2"/>
          <p:cNvSpPr>
            <a:spLocks noChangeArrowheads="1"/>
          </p:cNvSpPr>
          <p:nvPr/>
        </p:nvSpPr>
        <p:spPr bwMode="auto">
          <a:xfrm>
            <a:off x="609600" y="1524000"/>
            <a:ext cx="800099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eaLnBrk="0" hangingPunct="0">
              <a:lnSpc>
                <a:spcPct val="100000"/>
              </a:lnSpc>
              <a:spcBef>
                <a:spcPct val="20000"/>
              </a:spcBef>
              <a:buClrTx/>
              <a:buFontTx/>
              <a:buBlip>
                <a:blip r:embed="rId3"/>
              </a:buBlip>
            </a:pPr>
            <a:endParaRPr lang="en-US" altLang="en-US" sz="1800" dirty="0" smtClean="0">
              <a:effectLst/>
              <a:latin typeface="+mj-lt"/>
            </a:endParaRPr>
          </a:p>
          <a:p>
            <a:pPr algn="l" eaLnBrk="0" hangingPunct="0">
              <a:lnSpc>
                <a:spcPct val="100000"/>
              </a:lnSpc>
              <a:spcBef>
                <a:spcPct val="20000"/>
              </a:spcBef>
              <a:buClrTx/>
              <a:buFont typeface="+mj-lt"/>
              <a:buAutoNum type="arabicPeriod" startAt="7"/>
            </a:pPr>
            <a:r>
              <a:rPr lang="en-US" altLang="en-US" sz="1800" dirty="0" smtClean="0">
                <a:effectLst/>
                <a:latin typeface="+mj-lt"/>
              </a:rPr>
              <a:t>Under </a:t>
            </a:r>
            <a:r>
              <a:rPr lang="en-US" altLang="en-US" sz="1800" dirty="0">
                <a:effectLst/>
                <a:latin typeface="+mj-lt"/>
              </a:rPr>
              <a:t>no circumstances allow or consume alcohol or illegal drugs at 4-H events or activities.  The use of or being under the influence while in the presence of 4-H members or at 4-H programs or activities is grounds for termination as a volunteer or educator.</a:t>
            </a:r>
          </a:p>
          <a:p>
            <a:pPr algn="l" eaLnBrk="0" hangingPunct="0">
              <a:lnSpc>
                <a:spcPct val="100000"/>
              </a:lnSpc>
              <a:spcBef>
                <a:spcPct val="20000"/>
              </a:spcBef>
              <a:buClrTx/>
              <a:buFont typeface="+mj-lt"/>
              <a:buAutoNum type="arabicPeriod" startAt="7"/>
            </a:pPr>
            <a:r>
              <a:rPr lang="en-US" altLang="en-US" sz="1800" dirty="0">
                <a:effectLst/>
                <a:latin typeface="+mj-lt"/>
              </a:rPr>
              <a:t>Strongly discourage the use of </a:t>
            </a:r>
            <a:r>
              <a:rPr lang="en-US" altLang="en-US" sz="1800" dirty="0" smtClean="0">
                <a:effectLst/>
                <a:latin typeface="+mj-lt"/>
              </a:rPr>
              <a:t>tobacco/vapor </a:t>
            </a:r>
            <a:r>
              <a:rPr lang="en-US" altLang="en-US" sz="1800" dirty="0">
                <a:effectLst/>
                <a:latin typeface="+mj-lt"/>
              </a:rPr>
              <a:t>products in the presence of members and/or at events and activities.</a:t>
            </a:r>
          </a:p>
          <a:p>
            <a:pPr algn="l" eaLnBrk="0" hangingPunct="0">
              <a:lnSpc>
                <a:spcPct val="100000"/>
              </a:lnSpc>
              <a:spcBef>
                <a:spcPct val="20000"/>
              </a:spcBef>
              <a:buClrTx/>
              <a:buFont typeface="+mj-lt"/>
              <a:buAutoNum type="arabicPeriod" startAt="7"/>
            </a:pPr>
            <a:r>
              <a:rPr lang="en-US" altLang="en-US" sz="1800" dirty="0">
                <a:effectLst/>
                <a:latin typeface="+mj-lt"/>
              </a:rPr>
              <a:t>Operate machinery, vehicles, and other equipment in a safer and responsible manner</a:t>
            </a:r>
          </a:p>
          <a:p>
            <a:pPr algn="l" eaLnBrk="0" hangingPunct="0">
              <a:lnSpc>
                <a:spcPct val="100000"/>
              </a:lnSpc>
              <a:spcBef>
                <a:spcPct val="20000"/>
              </a:spcBef>
              <a:buClrTx/>
              <a:buFont typeface="+mj-lt"/>
              <a:buAutoNum type="arabicPeriod" startAt="7"/>
            </a:pPr>
            <a:r>
              <a:rPr lang="en-US" altLang="en-US" sz="1800" dirty="0">
                <a:effectLst/>
                <a:latin typeface="+mj-lt"/>
              </a:rPr>
              <a:t>Accept responsibility to promote, conduct, and support 4-H programs in order to develop an effective 4-H program.</a:t>
            </a:r>
          </a:p>
        </p:txBody>
      </p:sp>
      <p:sp>
        <p:nvSpPr>
          <p:cNvPr id="308231" name="Rectangle 7"/>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4-H</a:t>
            </a:r>
            <a:r>
              <a:rPr lang="en-US" altLang="en-US" sz="1600" b="1" dirty="0">
                <a:solidFill>
                  <a:schemeClr val="tx2"/>
                </a:solidFill>
                <a:latin typeface="+mn-lt"/>
              </a:rPr>
              <a:t/>
            </a:r>
            <a:br>
              <a:rPr lang="en-US" altLang="en-US" sz="1600" b="1" dirty="0">
                <a:solidFill>
                  <a:schemeClr val="tx2"/>
                </a:solidFill>
                <a:latin typeface="+mn-lt"/>
              </a:rPr>
            </a:br>
            <a:r>
              <a:rPr lang="en-US" altLang="en-US" sz="3200" b="1" dirty="0" smtClean="0">
                <a:solidFill>
                  <a:schemeClr val="accent6"/>
                </a:solidFill>
                <a:latin typeface="+mn-lt"/>
              </a:rPr>
              <a:t>Behavioral </a:t>
            </a:r>
            <a:r>
              <a:rPr lang="en-US" altLang="en-US" sz="3200" b="1" dirty="0">
                <a:solidFill>
                  <a:schemeClr val="accent6"/>
                </a:solidFill>
                <a:latin typeface="+mn-lt"/>
              </a:rPr>
              <a:t>Guidelines</a:t>
            </a:r>
          </a:p>
          <a:p>
            <a:pPr>
              <a:buClrTx/>
              <a:buFontTx/>
              <a:buNone/>
            </a:pPr>
            <a:r>
              <a:rPr lang="en-US" altLang="en-US" sz="1800" b="1" dirty="0">
                <a:solidFill>
                  <a:schemeClr val="accent6"/>
                </a:solidFill>
                <a:latin typeface="+mn-lt"/>
              </a:rPr>
              <a:t>continued</a:t>
            </a:r>
            <a:endParaRPr lang="en-US" altLang="en-US" sz="1600" b="1" dirty="0">
              <a:solidFill>
                <a:schemeClr val="accent6"/>
              </a:solidFill>
              <a:latin typeface="+mn-lt"/>
            </a:endParaRPr>
          </a:p>
        </p:txBody>
      </p:sp>
    </p:spTree>
    <p:extLst>
      <p:ext uri="{BB962C8B-B14F-4D97-AF65-F5344CB8AC3E}">
        <p14:creationId xmlns:p14="http://schemas.microsoft.com/office/powerpoint/2010/main" val="1886552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8226">
                                            <p:txEl>
                                              <p:pRg st="1" end="1"/>
                                            </p:txEl>
                                          </p:spTgt>
                                        </p:tgtEl>
                                        <p:attrNameLst>
                                          <p:attrName>style.visibility</p:attrName>
                                        </p:attrNameLst>
                                      </p:cBhvr>
                                      <p:to>
                                        <p:strVal val="visible"/>
                                      </p:to>
                                    </p:set>
                                    <p:animEffect transition="in" filter="checkerboard(across)">
                                      <p:cBhvr>
                                        <p:cTn id="7" dur="500"/>
                                        <p:tgtEl>
                                          <p:spTgt spid="3082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8226">
                                            <p:txEl>
                                              <p:pRg st="2" end="2"/>
                                            </p:txEl>
                                          </p:spTgt>
                                        </p:tgtEl>
                                        <p:attrNameLst>
                                          <p:attrName>style.visibility</p:attrName>
                                        </p:attrNameLst>
                                      </p:cBhvr>
                                      <p:to>
                                        <p:strVal val="visible"/>
                                      </p:to>
                                    </p:set>
                                    <p:animEffect transition="in" filter="checkerboard(across)">
                                      <p:cBhvr>
                                        <p:cTn id="12" dur="500"/>
                                        <p:tgtEl>
                                          <p:spTgt spid="308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8226">
                                            <p:txEl>
                                              <p:pRg st="3" end="3"/>
                                            </p:txEl>
                                          </p:spTgt>
                                        </p:tgtEl>
                                        <p:attrNameLst>
                                          <p:attrName>style.visibility</p:attrName>
                                        </p:attrNameLst>
                                      </p:cBhvr>
                                      <p:to>
                                        <p:strVal val="visible"/>
                                      </p:to>
                                    </p:set>
                                    <p:animEffect transition="in" filter="checkerboard(across)">
                                      <p:cBhvr>
                                        <p:cTn id="17" dur="500"/>
                                        <p:tgtEl>
                                          <p:spTgt spid="3082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8226">
                                            <p:txEl>
                                              <p:pRg st="4" end="4"/>
                                            </p:txEl>
                                          </p:spTgt>
                                        </p:tgtEl>
                                        <p:attrNameLst>
                                          <p:attrName>style.visibility</p:attrName>
                                        </p:attrNameLst>
                                      </p:cBhvr>
                                      <p:to>
                                        <p:strVal val="visible"/>
                                      </p:to>
                                    </p:set>
                                    <p:animEffect transition="in" filter="checkerboard(across)">
                                      <p:cBhvr>
                                        <p:cTn id="22" dur="500"/>
                                        <p:tgtEl>
                                          <p:spTgt spid="308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TotalTime>
  <Words>3213</Words>
  <Application>Microsoft Office PowerPoint</Application>
  <PresentationFormat>On-screen Show (4:3)</PresentationFormat>
  <Paragraphs>357</Paragraphs>
  <Slides>31</Slides>
  <Notes>31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Narrow</vt:lpstr>
      <vt:lpstr>Calibri</vt:lpstr>
      <vt:lpstr>Century Gothic</vt:lpstr>
      <vt:lpstr>Comic Sans MS</vt:lpstr>
      <vt:lpstr>Courier New</vt:lpstr>
      <vt:lpstr>Monotype Sorts</vt:lpstr>
      <vt:lpstr>Palatino Linotype</vt:lpstr>
      <vt:lpstr>Times New Roman</vt:lpstr>
      <vt:lpstr>Wingdings 2</vt:lpstr>
      <vt:lpstr>1_Executive</vt:lpstr>
      <vt:lpstr>PowerPoint Presentation</vt:lpstr>
      <vt:lpstr>Volunteer Certification Paves the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Risk Management</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725</cp:revision>
  <cp:lastPrinted>2015-02-20T16:40:12Z</cp:lastPrinted>
  <dcterms:created xsi:type="dcterms:W3CDTF">2001-07-03T00:27:06Z</dcterms:created>
  <dcterms:modified xsi:type="dcterms:W3CDTF">2019-02-07T13:51:56Z</dcterms:modified>
</cp:coreProperties>
</file>