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7"/>
  </p:notesMasterIdLst>
  <p:handoutMasterIdLst>
    <p:handoutMasterId r:id="rId8"/>
  </p:handoutMasterIdLst>
  <p:sldIdLst>
    <p:sldId id="310" r:id="rId2"/>
    <p:sldId id="333" r:id="rId3"/>
    <p:sldId id="334" r:id="rId4"/>
    <p:sldId id="335" r:id="rId5"/>
    <p:sldId id="336" r:id="rId6"/>
  </p:sldIdLst>
  <p:sldSz cx="9144000" cy="6858000" type="screen4x3"/>
  <p:notesSz cx="7010400" cy="92964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42" autoAdjust="0"/>
    <p:restoredTop sz="88439" autoAdjust="0"/>
  </p:normalViewPr>
  <p:slideViewPr>
    <p:cSldViewPr>
      <p:cViewPr varScale="1">
        <p:scale>
          <a:sx n="102" d="100"/>
          <a:sy n="102" d="100"/>
        </p:scale>
        <p:origin x="189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5972"/>
    </p:cViewPr>
  </p:sorterViewPr>
  <p:notesViewPr>
    <p:cSldViewPr>
      <p:cViewPr>
        <p:scale>
          <a:sx n="100" d="100"/>
          <a:sy n="100" d="100"/>
        </p:scale>
        <p:origin x="3504" y="-74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505201"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eaLnBrk="0" hangingPunct="0">
              <a:defRPr sz="1200">
                <a:effectLst>
                  <a:outerShdw blurRad="38100" dist="38100" dir="2700000" algn="tl">
                    <a:srgbClr val="C0C0C0"/>
                  </a:outerShdw>
                </a:effectLst>
                <a:latin typeface="Comic Sans MS" pitchFamily="66" charset="0"/>
              </a:defRPr>
            </a:lvl1pPr>
          </a:lstStyle>
          <a:p>
            <a:pPr>
              <a:defRPr/>
            </a:pPr>
            <a:r>
              <a:rPr lang="en-US">
                <a:effectLst/>
              </a:rPr>
              <a:t>Oklahoma 4-H Core Competencies, Unit 1</a:t>
            </a:r>
          </a:p>
          <a:p>
            <a:pPr>
              <a:defRPr/>
            </a:pPr>
            <a:r>
              <a:rPr lang="en-US">
                <a:effectLst/>
              </a:rPr>
              <a:t>This is 4-H</a:t>
            </a:r>
          </a:p>
          <a:p>
            <a:pPr>
              <a:defRPr/>
            </a:pPr>
            <a:endParaRPr lang="en-US"/>
          </a:p>
        </p:txBody>
      </p:sp>
      <p:sp>
        <p:nvSpPr>
          <p:cNvPr id="57347" name="Rectangle 3"/>
          <p:cNvSpPr>
            <a:spLocks noGrp="1" noChangeArrowheads="1"/>
          </p:cNvSpPr>
          <p:nvPr>
            <p:ph type="dt" sz="quarter" idx="1"/>
          </p:nvPr>
        </p:nvSpPr>
        <p:spPr bwMode="auto">
          <a:xfrm>
            <a:off x="3972029" y="0"/>
            <a:ext cx="3038371"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latin typeface="Comic Sans MS" pitchFamily="66" charset="0"/>
              </a:defRPr>
            </a:lvl1pPr>
          </a:lstStyle>
          <a:p>
            <a:pPr>
              <a:defRPr/>
            </a:pPr>
            <a:r>
              <a:rPr lang="en-US"/>
              <a:t>Instructional Guide for PowerPoint </a:t>
            </a:r>
          </a:p>
          <a:p>
            <a:pPr>
              <a:defRPr/>
            </a:pPr>
            <a:r>
              <a:rPr lang="en-US"/>
              <a:t>located in section Teaching Outlines</a:t>
            </a:r>
          </a:p>
        </p:txBody>
      </p:sp>
      <p:sp>
        <p:nvSpPr>
          <p:cNvPr id="57348" name="Rectangle 4"/>
          <p:cNvSpPr>
            <a:spLocks noGrp="1" noChangeArrowheads="1"/>
          </p:cNvSpPr>
          <p:nvPr>
            <p:ph type="ftr" sz="quarter" idx="2"/>
          </p:nvPr>
        </p:nvSpPr>
        <p:spPr bwMode="auto">
          <a:xfrm>
            <a:off x="0" y="8831580"/>
            <a:ext cx="3038372"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outerShdw blurRad="38100" dist="38100" dir="2700000" algn="tl">
                    <a:srgbClr val="C0C0C0"/>
                  </a:outerShdw>
                </a:effectLst>
              </a:defRPr>
            </a:lvl1pPr>
          </a:lstStyle>
          <a:p>
            <a:pPr>
              <a:defRPr/>
            </a:pPr>
            <a:endParaRPr lang="en-US"/>
          </a:p>
        </p:txBody>
      </p:sp>
      <p:sp>
        <p:nvSpPr>
          <p:cNvPr id="57349" name="Rectangle 5"/>
          <p:cNvSpPr>
            <a:spLocks noGrp="1" noChangeArrowheads="1"/>
          </p:cNvSpPr>
          <p:nvPr>
            <p:ph type="sldNum" sz="quarter" idx="3"/>
          </p:nvPr>
        </p:nvSpPr>
        <p:spPr bwMode="auto">
          <a:xfrm>
            <a:off x="3972029" y="8831580"/>
            <a:ext cx="303837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outerShdw blurRad="38100" dist="38100" dir="2700000" algn="tl">
                    <a:srgbClr val="C0C0C0"/>
                  </a:outerShdw>
                </a:effectLst>
              </a:defRPr>
            </a:lvl1pPr>
          </a:lstStyle>
          <a:p>
            <a:pPr>
              <a:defRPr/>
            </a:pPr>
            <a:fld id="{CBDC14D5-A915-4F14-8892-18AA0B858FC3}" type="slidenum">
              <a:rPr lang="en-US"/>
              <a:pPr>
                <a:defRPr/>
              </a:pPr>
              <a:t>‹#›</a:t>
            </a:fld>
            <a:endParaRPr lang="en-US"/>
          </a:p>
        </p:txBody>
      </p:sp>
    </p:spTree>
    <p:extLst>
      <p:ext uri="{BB962C8B-B14F-4D97-AF65-F5344CB8AC3E}">
        <p14:creationId xmlns:p14="http://schemas.microsoft.com/office/powerpoint/2010/main" val="251149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372"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a:defRPr sz="1200">
                <a:effectLst/>
              </a:defRPr>
            </a:lvl1pPr>
          </a:lstStyle>
          <a:p>
            <a:pPr>
              <a:defRPr/>
            </a:pPr>
            <a:endParaRPr lang="en-US"/>
          </a:p>
        </p:txBody>
      </p:sp>
      <p:sp>
        <p:nvSpPr>
          <p:cNvPr id="7171" name="Rectangle 3"/>
          <p:cNvSpPr>
            <a:spLocks noGrp="1" noChangeArrowheads="1"/>
          </p:cNvSpPr>
          <p:nvPr>
            <p:ph type="dt" idx="1"/>
          </p:nvPr>
        </p:nvSpPr>
        <p:spPr bwMode="auto">
          <a:xfrm>
            <a:off x="3972029" y="0"/>
            <a:ext cx="3038371"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35252" y="4415790"/>
            <a:ext cx="5139899" cy="418338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1580"/>
            <a:ext cx="3038372"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defRPr>
            </a:lvl1pPr>
          </a:lstStyle>
          <a:p>
            <a:pPr>
              <a:defRPr/>
            </a:pPr>
            <a:endParaRPr lang="en-US"/>
          </a:p>
        </p:txBody>
      </p:sp>
      <p:sp>
        <p:nvSpPr>
          <p:cNvPr id="7175" name="Rectangle 7"/>
          <p:cNvSpPr>
            <a:spLocks noGrp="1" noChangeArrowheads="1"/>
          </p:cNvSpPr>
          <p:nvPr>
            <p:ph type="sldNum" sz="quarter" idx="5"/>
          </p:nvPr>
        </p:nvSpPr>
        <p:spPr bwMode="auto">
          <a:xfrm>
            <a:off x="3972029" y="8831580"/>
            <a:ext cx="303837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defRPr>
            </a:lvl1pPr>
          </a:lstStyle>
          <a:p>
            <a:pPr>
              <a:defRPr/>
            </a:pPr>
            <a:fld id="{B49F22E7-48EA-4C5E-949B-6E4230D3CF34}" type="slidenum">
              <a:rPr lang="en-US"/>
              <a:pPr>
                <a:defRPr/>
              </a:pPr>
              <a:t>‹#›</a:t>
            </a:fld>
            <a:endParaRPr lang="en-US"/>
          </a:p>
        </p:txBody>
      </p:sp>
    </p:spTree>
    <p:extLst>
      <p:ext uri="{BB962C8B-B14F-4D97-AF65-F5344CB8AC3E}">
        <p14:creationId xmlns:p14="http://schemas.microsoft.com/office/powerpoint/2010/main" val="1804335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toolbox.okstate.edu/100-yea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072" y="4415792"/>
            <a:ext cx="5812257" cy="2753899"/>
          </a:xfrm>
        </p:spPr>
        <p:txBody>
          <a:bodyPr/>
          <a:lstStyle/>
          <a:p>
            <a:pPr eaLnBrk="1" hangingPunct="1">
              <a:defRPr/>
            </a:pPr>
            <a:r>
              <a:rPr lang="en-US" altLang="en-US" b="1" dirty="0" smtClean="0">
                <a:latin typeface="+mn-lt"/>
              </a:rPr>
              <a:t>Instructor Preparation –  </a:t>
            </a:r>
            <a:r>
              <a:rPr lang="en-US" altLang="en-US" dirty="0" smtClean="0">
                <a:latin typeface="+mn-lt"/>
              </a:rPr>
              <a:t>Allow 6-8 hours of preparation for 1 hour of instruction.</a:t>
            </a:r>
          </a:p>
          <a:p>
            <a:pPr marL="227486" indent="-227486" eaLnBrk="1" hangingPunct="1">
              <a:buFont typeface="+mj-lt"/>
              <a:buAutoNum type="arabicPeriod"/>
              <a:defRPr/>
            </a:pPr>
            <a:r>
              <a:rPr lang="en-US" altLang="en-US" dirty="0" smtClean="0">
                <a:latin typeface="+mn-lt"/>
              </a:rPr>
              <a:t>Review all materials thoroughly.  Do any additional research or preparation to make yourself comfortable with the materials or to give it your personal touch.</a:t>
            </a:r>
          </a:p>
          <a:p>
            <a:pPr marL="227486" indent="-227486" eaLnBrk="1" hangingPunct="1">
              <a:buFont typeface="+mj-lt"/>
              <a:buAutoNum type="arabicPeriod"/>
              <a:defRPr/>
            </a:pPr>
            <a:r>
              <a:rPr lang="en-US" altLang="en-US" dirty="0" smtClean="0">
                <a:latin typeface="+mn-lt"/>
              </a:rPr>
              <a:t>Determine what other topic/subject matter will be presented with this “core” subject matter.  It could be a special event/activity that will focus on the CES 2014 Centennial Celebration, an educational piece on how youth should prepare for the “Famous People” category at your communication event, introducing the OK Hobbies and Collectibles project, </a:t>
            </a:r>
            <a:r>
              <a:rPr lang="en-US" dirty="0">
                <a:latin typeface="+mn-lt"/>
              </a:rPr>
              <a:t>National 4-H History Preservation </a:t>
            </a:r>
            <a:r>
              <a:rPr lang="en-US" dirty="0" smtClean="0">
                <a:latin typeface="+mn-lt"/>
              </a:rPr>
              <a:t>Program, the heritage portion of the Citizenship project area, </a:t>
            </a:r>
            <a:r>
              <a:rPr lang="en-US" altLang="en-US" dirty="0" smtClean="0">
                <a:latin typeface="+mn-lt"/>
              </a:rPr>
              <a:t>etc.  This is a good topic to encourage, embracing and learning about History through 4-H programming.</a:t>
            </a:r>
          </a:p>
          <a:p>
            <a:pPr marL="227486" indent="-227486" eaLnBrk="1" hangingPunct="1">
              <a:buFont typeface="+mj-lt"/>
              <a:buAutoNum type="arabicPeriod"/>
              <a:defRPr/>
            </a:pPr>
            <a:r>
              <a:rPr lang="en-US" altLang="en-US" dirty="0" smtClean="0">
                <a:latin typeface="+mn-lt"/>
              </a:rPr>
              <a:t>Prepare handouts that complement the subject matter.</a:t>
            </a:r>
          </a:p>
          <a:p>
            <a:pPr marL="227486" indent="-227486" eaLnBrk="1" hangingPunct="1">
              <a:buFont typeface="+mj-lt"/>
              <a:buAutoNum type="arabicPeriod"/>
              <a:defRPr/>
            </a:pPr>
            <a:r>
              <a:rPr lang="en-US" dirty="0" smtClean="0">
                <a:latin typeface="+mn-lt"/>
              </a:rPr>
              <a:t>Down load the </a:t>
            </a:r>
            <a:r>
              <a:rPr lang="en-US" b="1" dirty="0" smtClean="0">
                <a:latin typeface="+mn-lt"/>
              </a:rPr>
              <a:t>OCES </a:t>
            </a:r>
            <a:r>
              <a:rPr lang="en-US" b="1" dirty="0">
                <a:latin typeface="+mn-lt"/>
              </a:rPr>
              <a:t>Centennial PSA </a:t>
            </a:r>
            <a:r>
              <a:rPr lang="en-US" i="1" dirty="0">
                <a:latin typeface="+mn-lt"/>
              </a:rPr>
              <a:t>100 Years of Oklahoma Extension </a:t>
            </a:r>
            <a:r>
              <a:rPr lang="en-US" b="1" dirty="0" smtClean="0">
                <a:latin typeface="+mn-lt"/>
              </a:rPr>
              <a:t>(</a:t>
            </a:r>
            <a:r>
              <a:rPr lang="en-US" dirty="0" smtClean="0">
                <a:latin typeface="+mn-lt"/>
              </a:rPr>
              <a:t>video 3:35 minutes)  </a:t>
            </a:r>
            <a:r>
              <a:rPr lang="en-US" dirty="0">
                <a:solidFill>
                  <a:schemeClr val="accent6">
                    <a:lumMod val="75000"/>
                  </a:schemeClr>
                </a:solidFill>
                <a:latin typeface="+mn-lt"/>
                <a:hlinkClick r:id="rId3"/>
              </a:rPr>
              <a:t>http://</a:t>
            </a:r>
            <a:r>
              <a:rPr lang="en-US" dirty="0" smtClean="0">
                <a:solidFill>
                  <a:schemeClr val="accent6">
                    <a:lumMod val="75000"/>
                  </a:schemeClr>
                </a:solidFill>
                <a:latin typeface="+mn-lt"/>
                <a:hlinkClick r:id="rId3"/>
              </a:rPr>
              <a:t>toolbox.okstate.edu/100-years</a:t>
            </a:r>
            <a:r>
              <a:rPr lang="en-US" dirty="0" smtClean="0">
                <a:solidFill>
                  <a:schemeClr val="accent6">
                    <a:lumMod val="75000"/>
                  </a:schemeClr>
                </a:solidFill>
                <a:latin typeface="+mn-lt"/>
              </a:rPr>
              <a:t> </a:t>
            </a:r>
            <a:r>
              <a:rPr lang="en-US" dirty="0" smtClean="0">
                <a:latin typeface="+mn-lt"/>
              </a:rPr>
              <a:t>to play with slide </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a:t>
            </a:fld>
            <a:endParaRPr lang="en-US" dirty="0"/>
          </a:p>
        </p:txBody>
      </p:sp>
      <p:sp>
        <p:nvSpPr>
          <p:cNvPr id="5" name="TextBox 4"/>
          <p:cNvSpPr txBox="1"/>
          <p:nvPr/>
        </p:nvSpPr>
        <p:spPr>
          <a:xfrm>
            <a:off x="675548" y="7121082"/>
            <a:ext cx="2906130" cy="2043935"/>
          </a:xfrm>
          <a:prstGeom prst="rect">
            <a:avLst/>
          </a:prstGeom>
          <a:noFill/>
        </p:spPr>
        <p:txBody>
          <a:bodyPr wrap="square" lIns="93770" tIns="46884" rIns="93770" bIns="46884" rtlCol="0">
            <a:spAutoFit/>
          </a:bodyPr>
          <a:lstStyle/>
          <a:p>
            <a:pPr algn="l">
              <a:defRPr/>
            </a:pPr>
            <a:r>
              <a:rPr lang="en-US" sz="1200" b="1" dirty="0">
                <a:effectLst/>
                <a:latin typeface="+mj-lt"/>
              </a:rPr>
              <a:t>Teaching Outline and Activity</a:t>
            </a:r>
          </a:p>
          <a:p>
            <a:pPr marL="175818" indent="-175818" algn="l">
              <a:buFont typeface="Arial" panose="020B0604020202020204" pitchFamily="34" charset="0"/>
              <a:buChar char="•"/>
              <a:defRPr/>
            </a:pPr>
            <a:r>
              <a:rPr lang="en-US" sz="1200" dirty="0">
                <a:effectLst/>
                <a:latin typeface="+mj-lt"/>
              </a:rPr>
              <a:t>4H101 – Lesson 6:  Targeting Life Skills</a:t>
            </a:r>
          </a:p>
          <a:p>
            <a:pPr algn="l">
              <a:spcBef>
                <a:spcPts val="400"/>
              </a:spcBef>
              <a:defRPr/>
            </a:pPr>
            <a:r>
              <a:rPr lang="en-US" sz="1200" b="1" dirty="0">
                <a:effectLst/>
                <a:latin typeface="+mj-lt"/>
              </a:rPr>
              <a:t>Handouts</a:t>
            </a:r>
            <a:r>
              <a:rPr lang="en-US" sz="1200" dirty="0">
                <a:effectLst/>
                <a:latin typeface="+mj-lt"/>
              </a:rPr>
              <a:t> that complement the session: </a:t>
            </a:r>
            <a:endParaRPr lang="en-US" sz="1200" dirty="0" smtClean="0">
              <a:effectLst/>
              <a:latin typeface="+mj-lt"/>
            </a:endParaRPr>
          </a:p>
          <a:p>
            <a:pPr marL="171450" indent="-171450" algn="l">
              <a:spcBef>
                <a:spcPts val="400"/>
              </a:spcBef>
              <a:buFont typeface="Arial" panose="020B0604020202020204" pitchFamily="34" charset="0"/>
              <a:buChar char="•"/>
              <a:defRPr/>
            </a:pPr>
            <a:r>
              <a:rPr lang="en-US" sz="1200" dirty="0" smtClean="0">
                <a:effectLst/>
                <a:latin typeface="+mj-lt"/>
              </a:rPr>
              <a:t>4H.VOL.135 Life Skills Definitions</a:t>
            </a:r>
          </a:p>
          <a:p>
            <a:pPr marL="175818" indent="-175818" algn="l">
              <a:spcAft>
                <a:spcPts val="0"/>
              </a:spcAft>
              <a:buFont typeface="Arial" panose="020B0604020202020204" pitchFamily="34" charset="0"/>
              <a:buChar char="•"/>
              <a:defRPr/>
            </a:pPr>
            <a:r>
              <a:rPr lang="en-US" sz="1200" dirty="0" smtClean="0">
                <a:effectLst/>
                <a:latin typeface="+mj-lt"/>
              </a:rPr>
              <a:t>Targeting Life Skills Model</a:t>
            </a:r>
          </a:p>
          <a:p>
            <a:pPr algn="l">
              <a:spcAft>
                <a:spcPts val="0"/>
              </a:spcAft>
              <a:defRPr/>
            </a:pPr>
            <a:r>
              <a:rPr lang="en-US" sz="1200" b="1" dirty="0" smtClean="0">
                <a:effectLst/>
                <a:latin typeface="+mj-lt"/>
              </a:rPr>
              <a:t>Resource </a:t>
            </a:r>
            <a:r>
              <a:rPr lang="en-US" sz="1200" b="1" dirty="0">
                <a:effectLst/>
                <a:latin typeface="+mj-lt"/>
              </a:rPr>
              <a:t>Materials</a:t>
            </a:r>
          </a:p>
          <a:p>
            <a:pPr marL="175818" indent="-175818" algn="l">
              <a:spcAft>
                <a:spcPts val="0"/>
              </a:spcAft>
              <a:buFont typeface="Arial" panose="020B0604020202020204" pitchFamily="34" charset="0"/>
              <a:buChar char="•"/>
              <a:defRPr/>
            </a:pPr>
            <a:r>
              <a:rPr lang="en-US" sz="1200" dirty="0">
                <a:effectLst/>
                <a:latin typeface="+mj-lt"/>
              </a:rPr>
              <a:t>Targeting Life Skills Model</a:t>
            </a:r>
          </a:p>
          <a:p>
            <a:pPr marL="175818" indent="-175818" algn="l">
              <a:spcAft>
                <a:spcPts val="0"/>
              </a:spcAft>
              <a:buFont typeface="Arial" panose="020B0604020202020204" pitchFamily="34" charset="0"/>
              <a:buChar char="•"/>
              <a:defRPr/>
            </a:pPr>
            <a:r>
              <a:rPr lang="en-US" sz="1200" dirty="0">
                <a:effectLst/>
                <a:latin typeface="+mj-lt"/>
              </a:rPr>
              <a:t>Life Skills – Definitions of skills</a:t>
            </a:r>
          </a:p>
          <a:p>
            <a:pPr marL="175818" indent="-175818" algn="l">
              <a:spcAft>
                <a:spcPts val="0"/>
              </a:spcAft>
              <a:buFont typeface="Arial" panose="020B0604020202020204" pitchFamily="34" charset="0"/>
              <a:buChar char="•"/>
              <a:defRPr/>
            </a:pPr>
            <a:r>
              <a:rPr lang="en-US" sz="1200" dirty="0">
                <a:effectLst/>
                <a:latin typeface="+mj-lt"/>
              </a:rPr>
              <a:t>Targeting Life Skills Model – animated slide (2008)</a:t>
            </a:r>
          </a:p>
        </p:txBody>
      </p:sp>
      <p:sp>
        <p:nvSpPr>
          <p:cNvPr id="6" name="TextBox 5"/>
          <p:cNvSpPr txBox="1"/>
          <p:nvPr/>
        </p:nvSpPr>
        <p:spPr>
          <a:xfrm>
            <a:off x="3658154" y="7153436"/>
            <a:ext cx="2780320" cy="2069583"/>
          </a:xfrm>
          <a:prstGeom prst="rect">
            <a:avLst/>
          </a:prstGeom>
          <a:noFill/>
        </p:spPr>
        <p:txBody>
          <a:bodyPr wrap="square" lIns="93770" tIns="46884" rIns="93770" bIns="46884" rtlCol="0">
            <a:spAutoFit/>
          </a:bodyPr>
          <a:lstStyle/>
          <a:p>
            <a:pPr algn="l">
              <a:defRPr/>
            </a:pPr>
            <a:r>
              <a:rPr lang="en-US" sz="1200" b="1" dirty="0">
                <a:effectLst/>
                <a:latin typeface="+mj-lt"/>
              </a:rPr>
              <a:t>PowerPoint Presentations</a:t>
            </a:r>
          </a:p>
          <a:p>
            <a:pPr marL="175818" indent="-175818" algn="l">
              <a:spcAft>
                <a:spcPts val="0"/>
              </a:spcAft>
              <a:buFont typeface="Arial" panose="020B0604020202020204" pitchFamily="34" charset="0"/>
              <a:buChar char="•"/>
              <a:defRPr/>
            </a:pPr>
            <a:r>
              <a:rPr lang="en-US" sz="1200" dirty="0">
                <a:effectLst/>
                <a:latin typeface="+mj-lt"/>
              </a:rPr>
              <a:t>Unit 2 – Getting the Most Out of the 4-H Experience </a:t>
            </a:r>
          </a:p>
          <a:p>
            <a:pPr marL="175818" indent="-175818" algn="l">
              <a:spcAft>
                <a:spcPts val="0"/>
              </a:spcAft>
              <a:buFont typeface="Arial" panose="020B0604020202020204" pitchFamily="34" charset="0"/>
              <a:buChar char="•"/>
              <a:defRPr/>
            </a:pPr>
            <a:r>
              <a:rPr lang="en-US" sz="1200" dirty="0">
                <a:effectLst/>
                <a:latin typeface="+mj-lt"/>
              </a:rPr>
              <a:t>This is Jeopardy</a:t>
            </a:r>
          </a:p>
          <a:p>
            <a:pPr algn="l">
              <a:spcBef>
                <a:spcPts val="400"/>
              </a:spcBef>
              <a:defRPr/>
            </a:pPr>
            <a:r>
              <a:rPr lang="en-US" sz="1200" b="1" dirty="0">
                <a:effectLst/>
                <a:latin typeface="+mj-lt"/>
              </a:rPr>
              <a:t>Self Study Series </a:t>
            </a:r>
            <a:r>
              <a:rPr lang="en-US" sz="1200" dirty="0">
                <a:effectLst/>
                <a:latin typeface="+mj-lt"/>
              </a:rPr>
              <a:t>– for volunteers who can not attend this training in person.</a:t>
            </a:r>
          </a:p>
          <a:p>
            <a:pPr marL="175818" indent="-175818" algn="l">
              <a:spcAft>
                <a:spcPts val="597"/>
              </a:spcAft>
              <a:buFont typeface="Arial" panose="020B0604020202020204" pitchFamily="34" charset="0"/>
              <a:buChar char="•"/>
              <a:defRPr/>
            </a:pPr>
            <a:r>
              <a:rPr lang="en-US" sz="1200" dirty="0">
                <a:effectLst/>
                <a:latin typeface="+mj-lt"/>
              </a:rPr>
              <a:t>4H.VOL.202A – Developing Youth through the 4-H Experience</a:t>
            </a:r>
          </a:p>
          <a:p>
            <a:pPr algn="l">
              <a:defRPr/>
            </a:pPr>
            <a:r>
              <a:rPr lang="en-US" sz="1200" b="1" dirty="0">
                <a:effectLst/>
                <a:latin typeface="+mj-lt"/>
              </a:rPr>
              <a:t>4-H Newsletter Support Material</a:t>
            </a:r>
          </a:p>
          <a:p>
            <a:pPr marL="175818" indent="-175818" algn="l">
              <a:buFont typeface="Arial" panose="020B0604020202020204" pitchFamily="34" charset="0"/>
              <a:buChar char="•"/>
              <a:defRPr/>
            </a:pPr>
            <a:r>
              <a:rPr lang="en-US" sz="1200" dirty="0">
                <a:effectLst/>
                <a:latin typeface="+mj-lt"/>
              </a:rPr>
              <a:t>Life Skills Development</a:t>
            </a:r>
          </a:p>
        </p:txBody>
      </p:sp>
    </p:spTree>
    <p:extLst>
      <p:ext uri="{BB962C8B-B14F-4D97-AF65-F5344CB8AC3E}">
        <p14:creationId xmlns:p14="http://schemas.microsoft.com/office/powerpoint/2010/main" val="188566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8E2B1FB2-1C47-46D6-9D6F-7D83844078CD}" type="slidenum">
              <a:rPr lang="en-US" altLang="en-US" sz="1200" smtClean="0"/>
              <a:pPr/>
              <a:t>2</a:t>
            </a:fld>
            <a:endParaRPr lang="en-US" altLang="en-US" sz="1200" smtClean="0"/>
          </a:p>
        </p:txBody>
      </p:sp>
      <p:sp>
        <p:nvSpPr>
          <p:cNvPr id="183299" name="Rectangle 2"/>
          <p:cNvSpPr>
            <a:spLocks noGrp="1" noRot="1" noChangeAspect="1" noChangeArrowheads="1" noTextEdit="1"/>
          </p:cNvSpPr>
          <p:nvPr>
            <p:ph type="sldImg"/>
          </p:nvPr>
        </p:nvSpPr>
        <p:spPr>
          <a:solidFill>
            <a:srgbClr val="FFFFFF"/>
          </a:solidFill>
          <a:ln/>
        </p:spPr>
      </p:sp>
      <p:sp>
        <p:nvSpPr>
          <p:cNvPr id="18330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06915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4E683103-EE1B-4405-B64D-FF8661A2600E}" type="slidenum">
              <a:rPr lang="en-US" altLang="en-US" sz="1200" smtClean="0"/>
              <a:pPr/>
              <a:t>3</a:t>
            </a:fld>
            <a:endParaRPr lang="en-US" altLang="en-US" sz="1200" smtClean="0"/>
          </a:p>
        </p:txBody>
      </p:sp>
      <p:sp>
        <p:nvSpPr>
          <p:cNvPr id="184323" name="Rectangle 2"/>
          <p:cNvSpPr>
            <a:spLocks noGrp="1" noRot="1" noChangeAspect="1" noChangeArrowheads="1" noTextEdit="1"/>
          </p:cNvSpPr>
          <p:nvPr>
            <p:ph type="sldImg"/>
          </p:nvPr>
        </p:nvSpPr>
        <p:spPr>
          <a:solidFill>
            <a:srgbClr val="FFFFFF"/>
          </a:solidFill>
          <a:ln/>
        </p:spPr>
      </p:sp>
      <p:sp>
        <p:nvSpPr>
          <p:cNvPr id="18432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1766769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5EA5A535-59D7-4888-A147-945F4BB7F15F}" type="slidenum">
              <a:rPr lang="en-US" altLang="en-US" sz="1200" smtClean="0"/>
              <a:pPr/>
              <a:t>4</a:t>
            </a:fld>
            <a:endParaRPr lang="en-US" altLang="en-US" sz="1200" smtClean="0"/>
          </a:p>
        </p:txBody>
      </p:sp>
      <p:sp>
        <p:nvSpPr>
          <p:cNvPr id="185347" name="Rectangle 2"/>
          <p:cNvSpPr>
            <a:spLocks noGrp="1" noRot="1" noChangeAspect="1" noChangeArrowheads="1" noTextEdit="1"/>
          </p:cNvSpPr>
          <p:nvPr>
            <p:ph type="sldImg"/>
          </p:nvPr>
        </p:nvSpPr>
        <p:spPr>
          <a:solidFill>
            <a:srgbClr val="FFFFFF"/>
          </a:solidFill>
          <a:ln/>
        </p:spPr>
      </p:sp>
      <p:sp>
        <p:nvSpPr>
          <p:cNvPr id="185348"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cs typeface="Times New Roman" pitchFamily="18" charset="0"/>
              </a:rPr>
              <a:t>Categories of life skills are identified and divided on the basis of the familiar four H’s from the 4-H Clover:  Head, Heart, Hands and Health.  There are two general categories of skill under each of the four headings.</a:t>
            </a:r>
          </a:p>
          <a:p>
            <a:endParaRPr lang="en-US" altLang="en-US" smtClean="0">
              <a:cs typeface="Times New Roman" pitchFamily="18" charset="0"/>
            </a:endParaRPr>
          </a:p>
          <a:p>
            <a:r>
              <a:rPr lang="en-US" altLang="en-US" b="1" smtClean="0">
                <a:cs typeface="Times New Roman" pitchFamily="18" charset="0"/>
              </a:rPr>
              <a:t>Heart</a:t>
            </a:r>
          </a:p>
          <a:p>
            <a:r>
              <a:rPr lang="en-US" altLang="en-US" smtClean="0">
                <a:cs typeface="Times New Roman" pitchFamily="18" charset="0"/>
              </a:rPr>
              <a:t>	Relating and Caring</a:t>
            </a:r>
          </a:p>
          <a:p>
            <a:r>
              <a:rPr lang="en-US" altLang="en-US" b="1" smtClean="0">
                <a:cs typeface="Times New Roman" pitchFamily="18" charset="0"/>
              </a:rPr>
              <a:t>Hands</a:t>
            </a:r>
          </a:p>
          <a:p>
            <a:r>
              <a:rPr lang="en-US" altLang="en-US" smtClean="0">
                <a:cs typeface="Times New Roman" pitchFamily="18" charset="0"/>
              </a:rPr>
              <a:t>	Giving and Working</a:t>
            </a:r>
          </a:p>
          <a:p>
            <a:r>
              <a:rPr lang="en-US" altLang="en-US" b="1" smtClean="0">
                <a:cs typeface="Times New Roman" pitchFamily="18" charset="0"/>
              </a:rPr>
              <a:t>Health</a:t>
            </a:r>
          </a:p>
          <a:p>
            <a:r>
              <a:rPr lang="en-US" altLang="en-US" smtClean="0">
                <a:cs typeface="Times New Roman" pitchFamily="18" charset="0"/>
              </a:rPr>
              <a:t>	Living and Being</a:t>
            </a:r>
          </a:p>
          <a:p>
            <a:r>
              <a:rPr lang="en-US" altLang="en-US" b="1" smtClean="0">
                <a:cs typeface="Times New Roman" pitchFamily="18" charset="0"/>
              </a:rPr>
              <a:t>Head</a:t>
            </a:r>
          </a:p>
          <a:p>
            <a:r>
              <a:rPr lang="en-US" altLang="en-US" smtClean="0">
                <a:cs typeface="Times New Roman" pitchFamily="18" charset="0"/>
              </a:rPr>
              <a:t>	Thinking and Managing</a:t>
            </a:r>
          </a:p>
        </p:txBody>
      </p:sp>
    </p:spTree>
    <p:extLst>
      <p:ext uri="{BB962C8B-B14F-4D97-AF65-F5344CB8AC3E}">
        <p14:creationId xmlns:p14="http://schemas.microsoft.com/office/powerpoint/2010/main" val="1389348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86DFA623-696C-4165-B05B-F544DDD2736B}" type="slidenum">
              <a:rPr lang="en-US" altLang="en-US" sz="1200" smtClean="0"/>
              <a:pPr/>
              <a:t>5</a:t>
            </a:fld>
            <a:endParaRPr lang="en-US" altLang="en-US" sz="1200" smtClean="0"/>
          </a:p>
        </p:txBody>
      </p:sp>
      <p:sp>
        <p:nvSpPr>
          <p:cNvPr id="186371" name="Rectangle 2"/>
          <p:cNvSpPr>
            <a:spLocks noGrp="1" noRot="1" noChangeAspect="1" noChangeArrowheads="1" noTextEdit="1"/>
          </p:cNvSpPr>
          <p:nvPr>
            <p:ph type="sldImg"/>
          </p:nvPr>
        </p:nvSpPr>
        <p:spPr>
          <a:solidFill>
            <a:srgbClr val="FFFFFF"/>
          </a:solidFill>
          <a:ln/>
        </p:spPr>
      </p:sp>
      <p:sp>
        <p:nvSpPr>
          <p:cNvPr id="18637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55372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927" y="681931"/>
            <a:ext cx="7772400" cy="3432869"/>
          </a:xfrm>
        </p:spPr>
        <p:txBody>
          <a:bodyPr anchor="b">
            <a:noAutofit/>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732506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0092" y="1066800"/>
            <a:ext cx="8229600" cy="4038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6694711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069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90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2083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C62313-322F-4437-9693-4492539178CC}" type="slidenum">
              <a:rPr lang="en-US"/>
              <a:pPr>
                <a:defRPr/>
              </a:pPr>
              <a:t>‹#›</a:t>
            </a:fld>
            <a:endParaRPr lang="en-US"/>
          </a:p>
        </p:txBody>
      </p:sp>
    </p:spTree>
    <p:extLst>
      <p:ext uri="{BB962C8B-B14F-4D97-AF65-F5344CB8AC3E}">
        <p14:creationId xmlns:p14="http://schemas.microsoft.com/office/powerpoint/2010/main" val="43596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00092" y="1066800"/>
            <a:ext cx="8229600" cy="4038601"/>
          </a:xfrm>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907808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954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9925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Oval 6"/>
          <p:cNvSpPr/>
          <p:nvPr/>
        </p:nvSpPr>
        <p:spPr>
          <a:xfrm>
            <a:off x="4495800"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11"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2"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336620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8"/>
          <p:cNvSpPr>
            <a:spLocks noGrp="1"/>
          </p:cNvSpPr>
          <p:nvPr>
            <p:ph sz="quarter" idx="13"/>
          </p:nvPr>
        </p:nvSpPr>
        <p:spPr>
          <a:xfrm>
            <a:off x="365760" y="1066800"/>
            <a:ext cx="4041648"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10"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564533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066800"/>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10"/>
          <p:cNvSpPr>
            <a:spLocks noGrp="1"/>
          </p:cNvSpPr>
          <p:nvPr>
            <p:ph sz="quarter" idx="13"/>
          </p:nvPr>
        </p:nvSpPr>
        <p:spPr>
          <a:xfrm>
            <a:off x="457200"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12"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4"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5"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7855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7"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8"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9"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495390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6"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7"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540060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1"/>
            <a:ext cx="4995863" cy="4908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1"/>
            <a:ext cx="3008313" cy="2743200"/>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0865687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335280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6400" y="464820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3/21/2017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440814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jpeg"/><Relationship Id="rId3" Type="http://schemas.openxmlformats.org/officeDocument/2006/relationships/slideLayout" Target="../slideLayouts/slideLayout3.xml"/><Relationship Id="rId21" Type="http://schemas.openxmlformats.org/officeDocument/2006/relationships/image" Target="../media/image7.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668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0092" y="1371600"/>
            <a:ext cx="8229600" cy="3733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3FC98FD-A00A-4B6E-8BCA-F3595ECF613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descr="C:\Users\kknoepf\AppData\Local\Microsoft\Windows\Temporary Internet Files\Content.IE5\W0YSMFXX\MP900442489[1].jpg"/>
          <p:cNvPicPr>
            <a:picLocks noChangeAspect="1" noChangeArrowheads="1"/>
          </p:cNvPicPr>
          <p:nvPr userDrawn="1"/>
        </p:nvPicPr>
        <p:blipFill rotWithShape="1">
          <a:blip r:embed="rId14" cstate="print">
            <a:duotone>
              <a:schemeClr val="accent6">
                <a:shade val="45000"/>
                <a:satMod val="135000"/>
              </a:schemeClr>
              <a:prstClr val="white"/>
            </a:duotone>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l="7169" t="275" r="4596"/>
          <a:stretch/>
        </p:blipFill>
        <p:spPr bwMode="auto">
          <a:xfrm>
            <a:off x="-76200" y="5234964"/>
            <a:ext cx="2151529" cy="1623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5" descr="C:\Users\kknoepf\AppData\Local\Microsoft\Windows\Temporary Internet Files\Content.IE5\LFH9NO5U\MP900438753[1].jpg"/>
          <p:cNvPicPr>
            <a:picLocks noChangeAspect="1" noChangeArrowheads="1"/>
          </p:cNvPicPr>
          <p:nvPr userDrawn="1"/>
        </p:nvPicPr>
        <p:blipFill>
          <a:blip r:embed="rId16" cstate="print">
            <a:duotone>
              <a:schemeClr val="accent6">
                <a:shade val="45000"/>
                <a:satMod val="135000"/>
              </a:schemeClr>
              <a:prstClr val="white"/>
            </a:duotone>
            <a:extLst>
              <a:ext uri="{BEBA8EAE-BF5A-486C-A8C5-ECC9F3942E4B}">
                <a14:imgProps xmlns:a14="http://schemas.microsoft.com/office/drawing/2010/main">
                  <a14:imgLayer r:embed="rId1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81200" y="5230482"/>
            <a:ext cx="10958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powerpoint photos\4H historical 28.jpg"/>
          <p:cNvPicPr>
            <a:picLocks noChangeAspect="1" noChangeArrowheads="1"/>
          </p:cNvPicPr>
          <p:nvPr userDrawn="1"/>
        </p:nvPicPr>
        <p:blipFill>
          <a:blip r:embed="rId1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940" y="5211971"/>
            <a:ext cx="2575954" cy="166453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C:\Users\kknoepf\AppData\Local\Microsoft\Windows\Temporary Internet Files\Content.IE5\SROT25GR\MP900446488[1].jpg"/>
          <p:cNvPicPr>
            <a:picLocks noChangeAspect="1" noChangeArrowheads="1"/>
          </p:cNvPicPr>
          <p:nvPr userDrawn="1"/>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230482"/>
            <a:ext cx="2441278"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kknoepf\AppData\Local\Microsoft\Windows\Temporary Internet Files\Content.IE5\W0YSMFXX\MP900430612[2].jpg"/>
          <p:cNvPicPr>
            <a:picLocks noChangeAspect="1" noChangeArrowheads="1"/>
          </p:cNvPicPr>
          <p:nvPr userDrawn="1"/>
        </p:nvPicPr>
        <p:blipFill rotWithShape="1">
          <a:blip r:embed="rId20" cstate="print">
            <a:duotone>
              <a:schemeClr val="accent6">
                <a:shade val="45000"/>
                <a:satMod val="135000"/>
              </a:schemeClr>
              <a:prstClr val="white"/>
            </a:duotone>
            <a:extLst>
              <a:ext uri="{28A0092B-C50C-407E-A947-70E740481C1C}">
                <a14:useLocalDpi xmlns:a14="http://schemas.microsoft.com/office/drawing/2010/main" val="0"/>
              </a:ext>
            </a:extLst>
          </a:blip>
          <a:srcRect l="52059" t="9474" r="7102"/>
          <a:stretch/>
        </p:blipFill>
        <p:spPr bwMode="auto">
          <a:xfrm>
            <a:off x="5489278" y="5220225"/>
            <a:ext cx="11056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444313" y="6077830"/>
            <a:ext cx="656227" cy="703100"/>
          </a:xfrm>
          <a:prstGeom prst="rect">
            <a:avLst/>
          </a:prstGeom>
        </p:spPr>
      </p:pic>
      <p:cxnSp>
        <p:nvCxnSpPr>
          <p:cNvPr id="5" name="Straight Connector 4"/>
          <p:cNvCxnSpPr/>
          <p:nvPr userDrawn="1"/>
        </p:nvCxnSpPr>
        <p:spPr>
          <a:xfrm>
            <a:off x="-76200" y="5211971"/>
            <a:ext cx="9220200" cy="185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9210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88587"/>
            <a:ext cx="9296400" cy="7175187"/>
            <a:chOff x="-76200" y="-37095"/>
            <a:chExt cx="9296400" cy="6920263"/>
          </a:xfrm>
        </p:grpSpPr>
        <p:pic>
          <p:nvPicPr>
            <p:cNvPr id="49" name="Picture 7" descr="D:\powerpoint photos\4H historical 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 y="0"/>
              <a:ext cx="3672840" cy="22427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C:\Users\kknoepf\AppData\Local\Microsoft\Windows\Temporary Internet Files\Content.IE5\LFH9NO5U\MP90044219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360" y="4523870"/>
              <a:ext cx="3590840" cy="233413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kknoepf\AppData\Local\Microsoft\Windows\Temporary Internet Files\Content.IE5\W0YSMFXX\MP90043061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671"/>
            <a:stretch/>
          </p:blipFill>
          <p:spPr bwMode="auto">
            <a:xfrm>
              <a:off x="-76200" y="4443932"/>
              <a:ext cx="2956560" cy="24140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kknoepf\AppData\Local\Microsoft\Windows\Temporary Internet Files\Content.IE5\W0YSMFXX\MP90042656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494" y="-37095"/>
              <a:ext cx="1862866" cy="23565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D:\powerpoint photos\4H historical 10.jpg"/>
            <p:cNvPicPr>
              <a:picLocks noChangeAspect="1" noChangeArrowheads="1"/>
            </p:cNvPicPr>
            <p:nvPr/>
          </p:nvPicPr>
          <p:blipFill rotWithShape="1">
            <a:blip r:embed="rId7">
              <a:extLst>
                <a:ext uri="{28A0092B-C50C-407E-A947-70E740481C1C}">
                  <a14:useLocalDpi xmlns:a14="http://schemas.microsoft.com/office/drawing/2010/main" val="0"/>
                </a:ext>
              </a:extLst>
            </a:blip>
            <a:srcRect l="3868" t="12760" r="34257"/>
            <a:stretch/>
          </p:blipFill>
          <p:spPr bwMode="auto">
            <a:xfrm>
              <a:off x="3810000" y="4523870"/>
              <a:ext cx="1828800" cy="2341441"/>
            </a:xfrm>
            <a:prstGeom prst="rect">
              <a:avLst/>
            </a:prstGeom>
            <a:noFill/>
            <a:ln w="127000">
              <a:no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5240" y="2286372"/>
              <a:ext cx="9128760" cy="2237498"/>
              <a:chOff x="15240" y="2191567"/>
              <a:chExt cx="9128760" cy="2237498"/>
            </a:xfrm>
          </p:grpSpPr>
          <p:sp>
            <p:nvSpPr>
              <p:cNvPr id="7" name="Rectangle 6"/>
              <p:cNvSpPr/>
              <p:nvPr/>
            </p:nvSpPr>
            <p:spPr>
              <a:xfrm>
                <a:off x="15240" y="2191567"/>
                <a:ext cx="6918960" cy="2189368"/>
              </a:xfrm>
              <a:prstGeom prst="rect">
                <a:avLst/>
              </a:prstGeom>
              <a:solidFill>
                <a:srgbClr val="00B050"/>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6600FF"/>
                    </a:solidFill>
                  </a:ln>
                </a:endParaRPr>
              </a:p>
            </p:txBody>
          </p:sp>
          <p:sp>
            <p:nvSpPr>
              <p:cNvPr id="14" name="TextBox 13"/>
              <p:cNvSpPr txBox="1"/>
              <p:nvPr/>
            </p:nvSpPr>
            <p:spPr>
              <a:xfrm>
                <a:off x="228600" y="2832065"/>
                <a:ext cx="6172200" cy="1098314"/>
              </a:xfrm>
              <a:prstGeom prst="rect">
                <a:avLst/>
              </a:prstGeom>
              <a:noFill/>
            </p:spPr>
            <p:txBody>
              <a:bodyPr wrap="square" rtlCol="0" anchor="ctr">
                <a:spAutoFit/>
              </a:bodyPr>
              <a:lstStyle/>
              <a:p>
                <a:pPr algn="r"/>
                <a:r>
                  <a:rPr lang="en-US" sz="4400" b="1" dirty="0" smtClean="0">
                    <a:ln w="18415" cmpd="sng">
                      <a:solidFill>
                        <a:srgbClr val="FFFFFF"/>
                      </a:solidFill>
                      <a:prstDash val="solid"/>
                    </a:ln>
                    <a:solidFill>
                      <a:srgbClr val="FFFFFF"/>
                    </a:solidFill>
                  </a:rPr>
                  <a:t>Life Skills Development </a:t>
                </a:r>
                <a:r>
                  <a:rPr lang="en-US" sz="2400" b="1" dirty="0" smtClean="0">
                    <a:ln w="18415" cmpd="sng">
                      <a:solidFill>
                        <a:srgbClr val="FFFFFF"/>
                      </a:solidFill>
                      <a:prstDash val="solid"/>
                    </a:ln>
                    <a:solidFill>
                      <a:srgbClr val="FFFFFF"/>
                    </a:solidFill>
                  </a:rPr>
                  <a:t>through Project Work</a:t>
                </a:r>
                <a:endParaRPr lang="en-US" sz="2400" b="1" dirty="0">
                  <a:ln w="18415" cmpd="sng">
                    <a:solidFill>
                      <a:srgbClr val="FFFFFF"/>
                    </a:solidFill>
                    <a:prstDash val="solid"/>
                  </a:ln>
                  <a:solidFill>
                    <a:srgbClr val="FFFFFF"/>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5668" y="2191567"/>
                <a:ext cx="2088332" cy="2237498"/>
              </a:xfrm>
              <a:prstGeom prst="rect">
                <a:avLst/>
              </a:prstGeom>
            </p:spPr>
          </p:pic>
          <p:sp>
            <p:nvSpPr>
              <p:cNvPr id="20" name="TextBox 19"/>
              <p:cNvSpPr txBox="1"/>
              <p:nvPr/>
            </p:nvSpPr>
            <p:spPr>
              <a:xfrm>
                <a:off x="2209800" y="3810000"/>
                <a:ext cx="4495800" cy="385895"/>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klahoma 4-H Volunteer </a:t>
                </a:r>
                <a:r>
                  <a:rPr lang="en-US" b="1" dirty="0">
                    <a:solidFill>
                      <a:schemeClr val="bg1"/>
                    </a:solidFill>
                  </a:rPr>
                  <a:t>D</a:t>
                </a:r>
                <a:r>
                  <a:rPr lang="en-US" b="1" dirty="0" smtClean="0">
                    <a:solidFill>
                      <a:schemeClr val="bg1"/>
                    </a:solidFill>
                  </a:rPr>
                  <a:t>evelopment</a:t>
                </a:r>
                <a:endParaRPr lang="en-US" b="1" dirty="0">
                  <a:solidFill>
                    <a:schemeClr val="bg1"/>
                  </a:solidFill>
                </a:endParaRPr>
              </a:p>
            </p:txBody>
          </p:sp>
        </p:grpSp>
        <p:cxnSp>
          <p:nvCxnSpPr>
            <p:cNvPr id="53" name="Straight Connector 52"/>
            <p:cNvCxnSpPr/>
            <p:nvPr/>
          </p:nvCxnSpPr>
          <p:spPr>
            <a:xfrm>
              <a:off x="5638800" y="4523870"/>
              <a:ext cx="0" cy="2359298"/>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60" name="Picture 36" descr="C:\Users\kknoepf\AppData\Local\Microsoft\Windows\Temporary Internet Files\Content.IE5\SROT25GR\MP900448415[1].jpg"/>
            <p:cNvPicPr>
              <a:picLocks noChangeAspect="1" noChangeArrowheads="1"/>
            </p:cNvPicPr>
            <p:nvPr/>
          </p:nvPicPr>
          <p:blipFill rotWithShape="1">
            <a:blip r:embed="rId9">
              <a:extLst>
                <a:ext uri="{28A0092B-C50C-407E-A947-70E740481C1C}">
                  <a14:useLocalDpi xmlns:a14="http://schemas.microsoft.com/office/drawing/2010/main" val="0"/>
                </a:ext>
              </a:extLst>
            </a:blip>
            <a:srcRect t="8808" r="23341" b="1596"/>
            <a:stretch/>
          </p:blipFill>
          <p:spPr bwMode="auto">
            <a:xfrm>
              <a:off x="6332220" y="0"/>
              <a:ext cx="2887980" cy="225020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718560" y="-6249"/>
              <a:ext cx="0" cy="2290277"/>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88920" y="4523870"/>
              <a:ext cx="1021080" cy="23592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471160" y="0"/>
              <a:ext cx="929640" cy="23052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152400" y="2481033"/>
            <a:ext cx="6172200" cy="461665"/>
          </a:xfrm>
          <a:prstGeom prst="rect">
            <a:avLst/>
          </a:prstGeom>
          <a:noFill/>
        </p:spPr>
        <p:txBody>
          <a:bodyPr wrap="square" rtlCol="0" anchor="ctr">
            <a:spAutoFit/>
          </a:bodyPr>
          <a:lstStyle/>
          <a:p>
            <a:pPr algn="r"/>
            <a:r>
              <a:rPr lang="en-US" sz="2400" dirty="0" smtClean="0">
                <a:ln w="18415" cmpd="sng">
                  <a:solidFill>
                    <a:srgbClr val="FFFFFF"/>
                  </a:solidFill>
                  <a:prstDash val="solid"/>
                </a:ln>
                <a:solidFill>
                  <a:srgbClr val="FFFFFF"/>
                </a:solidFill>
              </a:rPr>
              <a:t>Getting the Most </a:t>
            </a:r>
            <a:r>
              <a:rPr lang="en-US" sz="2400" dirty="0">
                <a:ln w="18415" cmpd="sng">
                  <a:solidFill>
                    <a:srgbClr val="FFFFFF"/>
                  </a:solidFill>
                  <a:prstDash val="solid"/>
                </a:ln>
                <a:solidFill>
                  <a:srgbClr val="FFFFFF"/>
                </a:solidFill>
              </a:rPr>
              <a:t>O</a:t>
            </a:r>
            <a:r>
              <a:rPr lang="en-US" sz="2400" dirty="0" smtClean="0">
                <a:ln w="18415" cmpd="sng">
                  <a:solidFill>
                    <a:srgbClr val="FFFFFF"/>
                  </a:solidFill>
                  <a:prstDash val="solid"/>
                </a:ln>
                <a:solidFill>
                  <a:srgbClr val="FFFFFF"/>
                </a:solidFill>
              </a:rPr>
              <a:t>ut of the 4-H Experience</a:t>
            </a:r>
            <a:endParaRPr lang="en-US" sz="24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647879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Slide Number Placeholder 6"/>
          <p:cNvSpPr>
            <a:spLocks noGrp="1"/>
          </p:cNvSpPr>
          <p:nvPr>
            <p:ph type="sldNum" sz="quarter" idx="12"/>
          </p:nvPr>
        </p:nvSpPr>
        <p:spPr>
          <a:xfrm>
            <a:off x="1447800"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9F2CFE0-FA58-4C6C-9A28-2A9D20280893}" type="slidenum">
              <a:rPr lang="en-US" altLang="en-US" sz="1400" smtClean="0"/>
              <a:pPr/>
              <a:t>2</a:t>
            </a:fld>
            <a:endParaRPr lang="en-US" altLang="en-US" sz="1400" smtClean="0"/>
          </a:p>
        </p:txBody>
      </p:sp>
      <p:sp>
        <p:nvSpPr>
          <p:cNvPr id="349186" name="Rectangle 2"/>
          <p:cNvSpPr>
            <a:spLocks noGrp="1" noChangeArrowheads="1"/>
          </p:cNvSpPr>
          <p:nvPr>
            <p:ph type="body" sz="half" idx="2"/>
          </p:nvPr>
        </p:nvSpPr>
        <p:spPr>
          <a:xfrm>
            <a:off x="4267200" y="1828800"/>
            <a:ext cx="4191000" cy="3200400"/>
          </a:xfrm>
        </p:spPr>
        <p:txBody>
          <a:bodyPr/>
          <a:lstStyle/>
          <a:p>
            <a:pPr>
              <a:buClr>
                <a:schemeClr val="hlink"/>
              </a:buClr>
              <a:buFont typeface="Wingdings" panose="05000000000000000000" pitchFamily="2" charset="2"/>
              <a:buChar char="§"/>
            </a:pPr>
            <a:r>
              <a:rPr lang="en-US" altLang="en-US" sz="2800" dirty="0" smtClean="0">
                <a:solidFill>
                  <a:schemeClr val="tx1"/>
                </a:solidFill>
              </a:rPr>
              <a:t>A </a:t>
            </a:r>
            <a:r>
              <a:rPr lang="en-US" altLang="en-US" sz="2800" dirty="0" smtClean="0">
                <a:solidFill>
                  <a:schemeClr val="hlink"/>
                </a:solidFill>
              </a:rPr>
              <a:t>skill</a:t>
            </a:r>
            <a:r>
              <a:rPr lang="en-US" altLang="en-US" sz="2800" dirty="0" smtClean="0"/>
              <a:t> </a:t>
            </a:r>
            <a:r>
              <a:rPr lang="en-US" altLang="en-US" sz="2800" dirty="0" smtClean="0">
                <a:solidFill>
                  <a:schemeClr val="tx1"/>
                </a:solidFill>
              </a:rPr>
              <a:t>is a learned ability to do something well.</a:t>
            </a:r>
          </a:p>
          <a:p>
            <a:pPr>
              <a:buClr>
                <a:schemeClr val="hlink"/>
              </a:buClr>
              <a:buFont typeface="Wingdings" panose="05000000000000000000" pitchFamily="2" charset="2"/>
              <a:buChar char="§"/>
            </a:pPr>
            <a:r>
              <a:rPr lang="en-US" altLang="en-US" sz="2800" dirty="0" smtClean="0">
                <a:solidFill>
                  <a:schemeClr val="hlink"/>
                </a:solidFill>
              </a:rPr>
              <a:t>Life Skills</a:t>
            </a:r>
            <a:r>
              <a:rPr lang="en-US" altLang="en-US" sz="2800" dirty="0" smtClean="0"/>
              <a:t>  </a:t>
            </a:r>
            <a:r>
              <a:rPr lang="en-US" altLang="en-US" sz="2800" dirty="0" smtClean="0">
                <a:solidFill>
                  <a:schemeClr val="tx1"/>
                </a:solidFill>
              </a:rPr>
              <a:t>are the way one applies learned skills to real life situations.</a:t>
            </a:r>
          </a:p>
        </p:txBody>
      </p:sp>
      <p:graphicFrame>
        <p:nvGraphicFramePr>
          <p:cNvPr id="1026" name="Object 0"/>
          <p:cNvGraphicFramePr>
            <a:graphicFrameLocks noChangeAspect="1"/>
          </p:cNvGraphicFramePr>
          <p:nvPr>
            <p:extLst>
              <p:ext uri="{D42A27DB-BD31-4B8C-83A1-F6EECF244321}">
                <p14:modId xmlns:p14="http://schemas.microsoft.com/office/powerpoint/2010/main" val="904707880"/>
              </p:ext>
            </p:extLst>
          </p:nvPr>
        </p:nvGraphicFramePr>
        <p:xfrm>
          <a:off x="819150" y="1639230"/>
          <a:ext cx="2305050" cy="3204582"/>
        </p:xfrm>
        <a:graphic>
          <a:graphicData uri="http://schemas.openxmlformats.org/presentationml/2006/ole">
            <mc:AlternateContent xmlns:mc="http://schemas.openxmlformats.org/markup-compatibility/2006">
              <mc:Choice xmlns:v="urn:schemas-microsoft-com:vml" Requires="v">
                <p:oleObj spid="_x0000_s1672" name="Clip" r:id="rId4" imgW="2149920" imgH="2662920" progId="MS_ClipArt_Gallery.5">
                  <p:embed/>
                </p:oleObj>
              </mc:Choice>
              <mc:Fallback>
                <p:oleObj name="Clip" r:id="rId4" imgW="2149920" imgH="266292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50" y="1639230"/>
                        <a:ext cx="2305050" cy="3204582"/>
                      </a:xfrm>
                      <a:prstGeom prst="rect">
                        <a:avLst/>
                      </a:prstGeom>
                      <a:noFill/>
                      <a:ln>
                        <a:noFill/>
                      </a:ln>
                      <a:effectLst/>
                      <a:extLst/>
                    </p:spPr>
                  </p:pic>
                </p:oleObj>
              </mc:Fallback>
            </mc:AlternateContent>
          </a:graphicData>
        </a:graphic>
      </p:graphicFrame>
      <p:sp>
        <p:nvSpPr>
          <p:cNvPr id="349189" name="Rectangle 5"/>
          <p:cNvSpPr>
            <a:spLocks noChangeArrowheads="1"/>
          </p:cNvSpPr>
          <p:nvPr/>
        </p:nvSpPr>
        <p:spPr bwMode="auto">
          <a:xfrm>
            <a:off x="609600" y="381000"/>
            <a:ext cx="7848600" cy="1143000"/>
          </a:xfrm>
          <a:prstGeom prst="rect">
            <a:avLst/>
          </a:prstGeom>
          <a:noFill/>
          <a:ln w="9525">
            <a:noFill/>
            <a:miter lim="800000"/>
            <a:headEnd/>
            <a:tailEnd/>
          </a:ln>
          <a:effectLst/>
        </p:spPr>
        <p:txBody>
          <a:bodyPr anchor="ctr"/>
          <a:lstStyle/>
          <a:p>
            <a:pPr eaLnBrk="1" hangingPunct="1">
              <a:defRPr/>
            </a:pPr>
            <a:r>
              <a:rPr lang="en-US" sz="3600" b="1" dirty="0" smtClean="0">
                <a:solidFill>
                  <a:schemeClr val="accent6">
                    <a:lumMod val="75000"/>
                  </a:schemeClr>
                </a:solidFill>
                <a:latin typeface="+mn-lt"/>
              </a:rPr>
              <a:t>Skills vs. Life Skills</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51023649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9186">
                                            <p:txEl>
                                              <p:pRg st="0" end="0"/>
                                            </p:txEl>
                                          </p:spTgt>
                                        </p:tgtEl>
                                        <p:attrNameLst>
                                          <p:attrName>style.visibility</p:attrName>
                                        </p:attrNameLst>
                                      </p:cBhvr>
                                      <p:to>
                                        <p:strVal val="visible"/>
                                      </p:to>
                                    </p:set>
                                    <p:animEffect transition="in" filter="box(out)">
                                      <p:cBhvr>
                                        <p:cTn id="7" dur="500"/>
                                        <p:tgtEl>
                                          <p:spTgt spid="3491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49186">
                                            <p:txEl>
                                              <p:pRg st="1" end="1"/>
                                            </p:txEl>
                                          </p:spTgt>
                                        </p:tgtEl>
                                        <p:attrNameLst>
                                          <p:attrName>style.visibility</p:attrName>
                                        </p:attrNameLst>
                                      </p:cBhvr>
                                      <p:to>
                                        <p:strVal val="visible"/>
                                      </p:to>
                                    </p:set>
                                    <p:animEffect transition="in" filter="box(out)">
                                      <p:cBhvr>
                                        <p:cTn id="12" dur="500"/>
                                        <p:tgtEl>
                                          <p:spTgt spid="349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0059667-5703-49C4-B42D-2B4B6D5A46A6}" type="slidenum">
              <a:rPr lang="en-US" altLang="en-US" sz="1400" smtClean="0"/>
              <a:pPr/>
              <a:t>3</a:t>
            </a:fld>
            <a:endParaRPr lang="en-US" altLang="en-US" sz="1400" smtClean="0"/>
          </a:p>
        </p:txBody>
      </p:sp>
      <p:sp>
        <p:nvSpPr>
          <p:cNvPr id="351234" name="Rectangle 1026"/>
          <p:cNvSpPr>
            <a:spLocks noChangeArrowheads="1"/>
          </p:cNvSpPr>
          <p:nvPr/>
        </p:nvSpPr>
        <p:spPr bwMode="auto">
          <a:xfrm>
            <a:off x="762000" y="1752600"/>
            <a:ext cx="777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sz="2000" dirty="0">
                <a:effectLst/>
                <a:latin typeface="+mj-lt"/>
              </a:rPr>
              <a:t>Decision Making</a:t>
            </a:r>
          </a:p>
          <a:p>
            <a:pPr algn="l" eaLnBrk="1" hangingPunct="1">
              <a:spcBef>
                <a:spcPct val="20000"/>
              </a:spcBef>
              <a:buClr>
                <a:schemeClr val="hlink"/>
              </a:buClr>
              <a:buFont typeface="Wingdings" panose="05000000000000000000" pitchFamily="2" charset="2"/>
              <a:buChar char="§"/>
            </a:pPr>
            <a:r>
              <a:rPr lang="en-US" altLang="en-US" sz="2000" dirty="0">
                <a:effectLst/>
                <a:latin typeface="+mj-lt"/>
              </a:rPr>
              <a:t>Goal Setting</a:t>
            </a:r>
          </a:p>
          <a:p>
            <a:pPr algn="l" eaLnBrk="1" hangingPunct="1">
              <a:spcBef>
                <a:spcPct val="20000"/>
              </a:spcBef>
              <a:buClr>
                <a:schemeClr val="hlink"/>
              </a:buClr>
              <a:buFont typeface="Wingdings" panose="05000000000000000000" pitchFamily="2" charset="2"/>
              <a:buChar char="§"/>
            </a:pPr>
            <a:r>
              <a:rPr lang="en-US" altLang="en-US" sz="2000" dirty="0">
                <a:effectLst/>
                <a:latin typeface="+mj-lt"/>
              </a:rPr>
              <a:t>Planning, Implementing and Evaluating</a:t>
            </a:r>
          </a:p>
          <a:p>
            <a:pPr algn="l" eaLnBrk="1" hangingPunct="1">
              <a:spcBef>
                <a:spcPct val="20000"/>
              </a:spcBef>
              <a:buClr>
                <a:schemeClr val="hlink"/>
              </a:buClr>
              <a:buFont typeface="Wingdings" panose="05000000000000000000" pitchFamily="2" charset="2"/>
              <a:buChar char="§"/>
            </a:pPr>
            <a:r>
              <a:rPr lang="en-US" altLang="en-US" sz="2000" dirty="0">
                <a:effectLst/>
                <a:latin typeface="+mj-lt"/>
              </a:rPr>
              <a:t>Accepting Responsibility</a:t>
            </a:r>
          </a:p>
          <a:p>
            <a:pPr algn="l" eaLnBrk="1" hangingPunct="1">
              <a:spcBef>
                <a:spcPct val="20000"/>
              </a:spcBef>
              <a:buClr>
                <a:schemeClr val="hlink"/>
              </a:buClr>
              <a:buFont typeface="Wingdings" panose="05000000000000000000" pitchFamily="2" charset="2"/>
              <a:buChar char="§"/>
            </a:pPr>
            <a:r>
              <a:rPr lang="en-US" altLang="en-US" sz="2000" dirty="0">
                <a:effectLst/>
                <a:latin typeface="+mj-lt"/>
              </a:rPr>
              <a:t>Communication</a:t>
            </a:r>
          </a:p>
          <a:p>
            <a:pPr algn="l" eaLnBrk="1" hangingPunct="1">
              <a:spcBef>
                <a:spcPct val="20000"/>
              </a:spcBef>
              <a:buClr>
                <a:schemeClr val="hlink"/>
              </a:buClr>
              <a:buFont typeface="Wingdings" panose="05000000000000000000" pitchFamily="2" charset="2"/>
              <a:buChar char="§"/>
            </a:pPr>
            <a:r>
              <a:rPr lang="en-US" altLang="en-US" sz="2000" dirty="0">
                <a:effectLst/>
                <a:latin typeface="+mj-lt"/>
              </a:rPr>
              <a:t>Teamwork and Cooperation</a:t>
            </a:r>
          </a:p>
          <a:p>
            <a:pPr algn="l" eaLnBrk="1" hangingPunct="1">
              <a:spcBef>
                <a:spcPct val="20000"/>
              </a:spcBef>
              <a:buClr>
                <a:schemeClr val="hlink"/>
              </a:buClr>
              <a:buFont typeface="Wingdings" panose="05000000000000000000" pitchFamily="2" charset="2"/>
              <a:buChar char="§"/>
            </a:pPr>
            <a:r>
              <a:rPr lang="en-US" altLang="en-US" sz="2000" dirty="0">
                <a:effectLst/>
                <a:latin typeface="+mj-lt"/>
              </a:rPr>
              <a:t>Record Keeping</a:t>
            </a:r>
          </a:p>
        </p:txBody>
      </p:sp>
      <p:sp>
        <p:nvSpPr>
          <p:cNvPr id="351236" name="Rectangle 1028"/>
          <p:cNvSpPr>
            <a:spLocks noChangeArrowheads="1"/>
          </p:cNvSpPr>
          <p:nvPr/>
        </p:nvSpPr>
        <p:spPr bwMode="auto">
          <a:xfrm>
            <a:off x="609600" y="381000"/>
            <a:ext cx="79248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Life Skills include…</a:t>
            </a:r>
            <a:endParaRPr lang="en-US" sz="1800" b="1" dirty="0">
              <a:solidFill>
                <a:schemeClr val="accent6">
                  <a:lumMod val="75000"/>
                </a:schemeClr>
              </a:solidFill>
              <a:effectLst>
                <a:outerShdw blurRad="38100" dist="38100" dir="2700000" algn="tl">
                  <a:srgbClr val="000000"/>
                </a:outerShdw>
              </a:effectLst>
              <a:latin typeface="+mn-lt"/>
            </a:endParaRPr>
          </a:p>
        </p:txBody>
      </p:sp>
      <p:sp>
        <p:nvSpPr>
          <p:cNvPr id="36869" name="Text Box 1031"/>
          <p:cNvSpPr txBox="1">
            <a:spLocks noChangeArrowheads="1"/>
          </p:cNvSpPr>
          <p:nvPr/>
        </p:nvSpPr>
        <p:spPr bwMode="auto">
          <a:xfrm>
            <a:off x="2895600" y="4191000"/>
            <a:ext cx="5638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200" b="1" dirty="0">
                <a:solidFill>
                  <a:schemeClr val="accent2"/>
                </a:solidFill>
                <a:latin typeface="Comic Sans MS" pitchFamily="66" charset="0"/>
              </a:rPr>
              <a:t>“</a:t>
            </a:r>
            <a:r>
              <a:rPr lang="en-US" altLang="en-US" sz="2800" b="1" dirty="0">
                <a:solidFill>
                  <a:schemeClr val="accent2"/>
                </a:solidFill>
                <a:latin typeface="+mj-lt"/>
              </a:rPr>
              <a:t>Create a </a:t>
            </a:r>
            <a:r>
              <a:rPr lang="en-US" altLang="en-US" sz="2800" b="1" i="1" dirty="0">
                <a:solidFill>
                  <a:schemeClr val="accent6">
                    <a:lumMod val="75000"/>
                  </a:schemeClr>
                </a:solidFill>
                <a:latin typeface="+mj-lt"/>
              </a:rPr>
              <a:t>blue ribbon child</a:t>
            </a:r>
            <a:endParaRPr lang="en-US" altLang="en-US" sz="2800" b="1" dirty="0">
              <a:solidFill>
                <a:schemeClr val="accent6">
                  <a:lumMod val="75000"/>
                </a:schemeClr>
              </a:solidFill>
              <a:latin typeface="+mj-lt"/>
            </a:endParaRPr>
          </a:p>
          <a:p>
            <a:pPr eaLnBrk="1" hangingPunct="1"/>
            <a:r>
              <a:rPr lang="en-US" altLang="en-US" sz="2800" b="1" dirty="0">
                <a:solidFill>
                  <a:schemeClr val="accent2"/>
                </a:solidFill>
                <a:latin typeface="+mj-lt"/>
              </a:rPr>
              <a:t>not a blue ribbon project</a:t>
            </a:r>
            <a:r>
              <a:rPr lang="en-US" altLang="en-US" sz="2800" b="1" dirty="0">
                <a:solidFill>
                  <a:schemeClr val="accent2"/>
                </a:solidFill>
                <a:latin typeface="Comic Sans MS" pitchFamily="66" charset="0"/>
              </a:rPr>
              <a:t>.”</a:t>
            </a:r>
            <a:endParaRPr lang="en-US" altLang="en-US" sz="2800" b="1" dirty="0"/>
          </a:p>
        </p:txBody>
      </p:sp>
    </p:spTree>
    <p:extLst>
      <p:ext uri="{BB962C8B-B14F-4D97-AF65-F5344CB8AC3E}">
        <p14:creationId xmlns:p14="http://schemas.microsoft.com/office/powerpoint/2010/main" val="272854570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1234">
                                            <p:txEl>
                                              <p:pRg st="0" end="0"/>
                                            </p:txEl>
                                          </p:spTgt>
                                        </p:tgtEl>
                                        <p:attrNameLst>
                                          <p:attrName>style.visibility</p:attrName>
                                        </p:attrNameLst>
                                      </p:cBhvr>
                                      <p:to>
                                        <p:strVal val="visible"/>
                                      </p:to>
                                    </p:set>
                                    <p:animEffect transition="in" filter="box(out)">
                                      <p:cBhvr>
                                        <p:cTn id="7" dur="500"/>
                                        <p:tgtEl>
                                          <p:spTgt spid="3512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1234">
                                            <p:txEl>
                                              <p:pRg st="1" end="1"/>
                                            </p:txEl>
                                          </p:spTgt>
                                        </p:tgtEl>
                                        <p:attrNameLst>
                                          <p:attrName>style.visibility</p:attrName>
                                        </p:attrNameLst>
                                      </p:cBhvr>
                                      <p:to>
                                        <p:strVal val="visible"/>
                                      </p:to>
                                    </p:set>
                                    <p:animEffect transition="in" filter="box(out)">
                                      <p:cBhvr>
                                        <p:cTn id="12" dur="500"/>
                                        <p:tgtEl>
                                          <p:spTgt spid="3512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51234">
                                            <p:txEl>
                                              <p:pRg st="2" end="2"/>
                                            </p:txEl>
                                          </p:spTgt>
                                        </p:tgtEl>
                                        <p:attrNameLst>
                                          <p:attrName>style.visibility</p:attrName>
                                        </p:attrNameLst>
                                      </p:cBhvr>
                                      <p:to>
                                        <p:strVal val="visible"/>
                                      </p:to>
                                    </p:set>
                                    <p:animEffect transition="in" filter="box(out)">
                                      <p:cBhvr>
                                        <p:cTn id="17" dur="500"/>
                                        <p:tgtEl>
                                          <p:spTgt spid="35123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51234">
                                            <p:txEl>
                                              <p:pRg st="3" end="3"/>
                                            </p:txEl>
                                          </p:spTgt>
                                        </p:tgtEl>
                                        <p:attrNameLst>
                                          <p:attrName>style.visibility</p:attrName>
                                        </p:attrNameLst>
                                      </p:cBhvr>
                                      <p:to>
                                        <p:strVal val="visible"/>
                                      </p:to>
                                    </p:set>
                                    <p:animEffect transition="in" filter="box(out)">
                                      <p:cBhvr>
                                        <p:cTn id="22" dur="500"/>
                                        <p:tgtEl>
                                          <p:spTgt spid="35123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51234">
                                            <p:txEl>
                                              <p:pRg st="4" end="4"/>
                                            </p:txEl>
                                          </p:spTgt>
                                        </p:tgtEl>
                                        <p:attrNameLst>
                                          <p:attrName>style.visibility</p:attrName>
                                        </p:attrNameLst>
                                      </p:cBhvr>
                                      <p:to>
                                        <p:strVal val="visible"/>
                                      </p:to>
                                    </p:set>
                                    <p:animEffect transition="in" filter="box(out)">
                                      <p:cBhvr>
                                        <p:cTn id="27" dur="500"/>
                                        <p:tgtEl>
                                          <p:spTgt spid="35123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51234">
                                            <p:txEl>
                                              <p:pRg st="5" end="5"/>
                                            </p:txEl>
                                          </p:spTgt>
                                        </p:tgtEl>
                                        <p:attrNameLst>
                                          <p:attrName>style.visibility</p:attrName>
                                        </p:attrNameLst>
                                      </p:cBhvr>
                                      <p:to>
                                        <p:strVal val="visible"/>
                                      </p:to>
                                    </p:set>
                                    <p:animEffect transition="in" filter="box(out)">
                                      <p:cBhvr>
                                        <p:cTn id="32" dur="500"/>
                                        <p:tgtEl>
                                          <p:spTgt spid="35123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51234">
                                            <p:txEl>
                                              <p:pRg st="6" end="6"/>
                                            </p:txEl>
                                          </p:spTgt>
                                        </p:tgtEl>
                                        <p:attrNameLst>
                                          <p:attrName>style.visibility</p:attrName>
                                        </p:attrNameLst>
                                      </p:cBhvr>
                                      <p:to>
                                        <p:strVal val="visible"/>
                                      </p:to>
                                    </p:set>
                                    <p:animEffect transition="in" filter="box(out)">
                                      <p:cBhvr>
                                        <p:cTn id="37" dur="500"/>
                                        <p:tgtEl>
                                          <p:spTgt spid="3512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42FA0C4-F015-49BE-9E5F-BF0C62F7E506}" type="slidenum">
              <a:rPr lang="en-US" altLang="en-US" sz="1400" smtClean="0"/>
              <a:pPr/>
              <a:t>4</a:t>
            </a:fld>
            <a:endParaRPr lang="en-US" altLang="en-US" sz="1400" smtClean="0"/>
          </a:p>
        </p:txBody>
      </p:sp>
      <p:pic>
        <p:nvPicPr>
          <p:cNvPr id="37891" name="Picture 2" descr="colortargetlifeskills"/>
          <p:cNvPicPr>
            <a:picLocks noChangeAspect="1" noChangeArrowheads="1"/>
          </p:cNvPicPr>
          <p:nvPr/>
        </p:nvPicPr>
        <p:blipFill>
          <a:blip r:embed="rId3">
            <a:extLst>
              <a:ext uri="{28A0092B-C50C-407E-A947-70E740481C1C}">
                <a14:useLocalDpi xmlns:a14="http://schemas.microsoft.com/office/drawing/2010/main" val="0"/>
              </a:ext>
            </a:extLst>
          </a:blip>
          <a:srcRect l="23897" t="3922" r="1810" b="542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3283" name="AutoShape 3"/>
          <p:cNvSpPr>
            <a:spLocks noChangeArrowheads="1"/>
          </p:cNvSpPr>
          <p:nvPr/>
        </p:nvSpPr>
        <p:spPr bwMode="auto">
          <a:xfrm>
            <a:off x="1219200" y="3810000"/>
            <a:ext cx="533400" cy="533400"/>
          </a:xfrm>
          <a:prstGeom prst="star5">
            <a:avLst/>
          </a:prstGeom>
          <a:solidFill>
            <a:schemeClr val="tx2"/>
          </a:solidFill>
          <a:ln w="9525">
            <a:noFill/>
            <a:miter lim="800000"/>
            <a:headEnd/>
            <a:tailEnd/>
          </a:ln>
          <a:effectLst/>
        </p:spPr>
        <p:txBody>
          <a:bodyPr wrap="none" anchor="ctr"/>
          <a:lstStyle/>
          <a:p>
            <a:pPr>
              <a:defRPr/>
            </a:pPr>
            <a:endParaRPr lang="en-US"/>
          </a:p>
        </p:txBody>
      </p:sp>
      <p:sp>
        <p:nvSpPr>
          <p:cNvPr id="353284" name="AutoShape 4"/>
          <p:cNvSpPr>
            <a:spLocks noChangeArrowheads="1"/>
          </p:cNvSpPr>
          <p:nvPr/>
        </p:nvSpPr>
        <p:spPr bwMode="auto">
          <a:xfrm>
            <a:off x="7391400" y="3962400"/>
            <a:ext cx="533400" cy="533400"/>
          </a:xfrm>
          <a:prstGeom prst="star5">
            <a:avLst/>
          </a:prstGeom>
          <a:solidFill>
            <a:schemeClr val="tx2"/>
          </a:solidFill>
          <a:ln w="9525">
            <a:noFill/>
            <a:miter lim="800000"/>
            <a:headEnd/>
            <a:tailEnd/>
          </a:ln>
          <a:effectLst/>
        </p:spPr>
        <p:txBody>
          <a:bodyPr wrap="none" anchor="ctr"/>
          <a:lstStyle/>
          <a:p>
            <a:pPr>
              <a:defRPr/>
            </a:pPr>
            <a:endParaRPr lang="en-US"/>
          </a:p>
        </p:txBody>
      </p:sp>
      <p:sp>
        <p:nvSpPr>
          <p:cNvPr id="353285" name="AutoShape 5"/>
          <p:cNvSpPr>
            <a:spLocks noChangeArrowheads="1"/>
          </p:cNvSpPr>
          <p:nvPr/>
        </p:nvSpPr>
        <p:spPr bwMode="auto">
          <a:xfrm>
            <a:off x="1828800" y="5105400"/>
            <a:ext cx="533400" cy="533400"/>
          </a:xfrm>
          <a:prstGeom prst="star5">
            <a:avLst/>
          </a:prstGeom>
          <a:solidFill>
            <a:schemeClr val="tx2"/>
          </a:solidFill>
          <a:ln w="9525">
            <a:noFill/>
            <a:miter lim="800000"/>
            <a:headEnd/>
            <a:tailEnd/>
          </a:ln>
          <a:effectLst/>
        </p:spPr>
        <p:txBody>
          <a:bodyPr wrap="none" anchor="ctr"/>
          <a:lstStyle/>
          <a:p>
            <a:pPr>
              <a:defRPr/>
            </a:pPr>
            <a:endParaRPr lang="en-US"/>
          </a:p>
        </p:txBody>
      </p:sp>
      <p:sp>
        <p:nvSpPr>
          <p:cNvPr id="353286" name="AutoShape 6"/>
          <p:cNvSpPr>
            <a:spLocks noChangeArrowheads="1"/>
          </p:cNvSpPr>
          <p:nvPr/>
        </p:nvSpPr>
        <p:spPr bwMode="auto">
          <a:xfrm>
            <a:off x="1524000" y="4648200"/>
            <a:ext cx="533400" cy="533400"/>
          </a:xfrm>
          <a:prstGeom prst="star5">
            <a:avLst/>
          </a:prstGeom>
          <a:solidFill>
            <a:schemeClr val="tx2"/>
          </a:solidFill>
          <a:ln w="9525">
            <a:noFill/>
            <a:miter lim="800000"/>
            <a:headEnd/>
            <a:tailEnd/>
          </a:ln>
          <a:effectLst/>
        </p:spPr>
        <p:txBody>
          <a:bodyPr wrap="none" anchor="ctr"/>
          <a:lstStyle/>
          <a:p>
            <a:pPr>
              <a:defRPr/>
            </a:pPr>
            <a:endParaRPr lang="en-US"/>
          </a:p>
        </p:txBody>
      </p:sp>
      <p:sp>
        <p:nvSpPr>
          <p:cNvPr id="353287" name="AutoShape 7"/>
          <p:cNvSpPr>
            <a:spLocks noChangeArrowheads="1"/>
          </p:cNvSpPr>
          <p:nvPr/>
        </p:nvSpPr>
        <p:spPr bwMode="auto">
          <a:xfrm>
            <a:off x="3581400" y="6019800"/>
            <a:ext cx="533400" cy="533400"/>
          </a:xfrm>
          <a:prstGeom prst="star5">
            <a:avLst/>
          </a:prstGeom>
          <a:solidFill>
            <a:schemeClr val="tx2"/>
          </a:solidFill>
          <a:ln w="9525">
            <a:noFill/>
            <a:miter lim="800000"/>
            <a:headEnd/>
            <a:tailEnd/>
          </a:ln>
          <a:effectLst/>
        </p:spPr>
        <p:txBody>
          <a:bodyPr wrap="none" anchor="ctr"/>
          <a:lstStyle/>
          <a:p>
            <a:pPr>
              <a:defRPr/>
            </a:pPr>
            <a:endParaRPr lang="en-US"/>
          </a:p>
        </p:txBody>
      </p:sp>
      <p:sp>
        <p:nvSpPr>
          <p:cNvPr id="353288" name="AutoShape 8"/>
          <p:cNvSpPr>
            <a:spLocks noChangeArrowheads="1"/>
          </p:cNvSpPr>
          <p:nvPr/>
        </p:nvSpPr>
        <p:spPr bwMode="auto">
          <a:xfrm>
            <a:off x="7162800" y="1981200"/>
            <a:ext cx="533400" cy="533400"/>
          </a:xfrm>
          <a:prstGeom prst="star5">
            <a:avLst/>
          </a:prstGeom>
          <a:solidFill>
            <a:schemeClr val="tx2"/>
          </a:solidFill>
          <a:ln w="9525">
            <a:noFill/>
            <a:miter lim="800000"/>
            <a:headEnd/>
            <a:tailEnd/>
          </a:ln>
          <a:effectLst/>
        </p:spPr>
        <p:txBody>
          <a:bodyPr wrap="none" anchor="ctr"/>
          <a:lstStyle/>
          <a:p>
            <a:pPr>
              <a:defRPr/>
            </a:pPr>
            <a:endParaRPr lang="en-US"/>
          </a:p>
        </p:txBody>
      </p:sp>
      <p:sp>
        <p:nvSpPr>
          <p:cNvPr id="353289" name="AutoShape 9"/>
          <p:cNvSpPr>
            <a:spLocks noChangeArrowheads="1"/>
          </p:cNvSpPr>
          <p:nvPr/>
        </p:nvSpPr>
        <p:spPr bwMode="auto">
          <a:xfrm>
            <a:off x="1219200" y="2362200"/>
            <a:ext cx="533400" cy="533400"/>
          </a:xfrm>
          <a:prstGeom prst="star5">
            <a:avLst/>
          </a:prstGeom>
          <a:solidFill>
            <a:schemeClr val="tx2"/>
          </a:solidFill>
          <a:ln w="9525">
            <a:noFill/>
            <a:miter lim="800000"/>
            <a:headEnd/>
            <a:tailEnd/>
          </a:ln>
          <a:effectLst/>
        </p:spPr>
        <p:txBody>
          <a:bodyPr wrap="none" anchor="ctr"/>
          <a:lstStyle/>
          <a:p>
            <a:pPr>
              <a:defRPr/>
            </a:pPr>
            <a:endParaRPr lang="en-US"/>
          </a:p>
        </p:txBody>
      </p:sp>
      <p:sp>
        <p:nvSpPr>
          <p:cNvPr id="353290" name="AutoShape 10"/>
          <p:cNvSpPr>
            <a:spLocks noChangeArrowheads="1"/>
          </p:cNvSpPr>
          <p:nvPr/>
        </p:nvSpPr>
        <p:spPr bwMode="auto">
          <a:xfrm>
            <a:off x="1143000" y="2819400"/>
            <a:ext cx="533400" cy="533400"/>
          </a:xfrm>
          <a:prstGeom prst="star5">
            <a:avLst/>
          </a:prstGeom>
          <a:solidFill>
            <a:schemeClr val="tx2"/>
          </a:solidFill>
          <a:ln w="9525">
            <a:noFill/>
            <a:miter lim="800000"/>
            <a:headEnd/>
            <a:tailEnd/>
          </a:ln>
          <a:effectLst/>
        </p:spPr>
        <p:txBody>
          <a:bodyPr wrap="none" anchor="ctr"/>
          <a:lstStyle/>
          <a:p>
            <a:pPr>
              <a:defRPr/>
            </a:pPr>
            <a:endParaRPr lang="en-US"/>
          </a:p>
        </p:txBody>
      </p:sp>
      <p:sp>
        <p:nvSpPr>
          <p:cNvPr id="353291" name="AutoShape 11"/>
          <p:cNvSpPr>
            <a:spLocks noChangeArrowheads="1"/>
          </p:cNvSpPr>
          <p:nvPr/>
        </p:nvSpPr>
        <p:spPr bwMode="auto">
          <a:xfrm>
            <a:off x="5791200" y="457200"/>
            <a:ext cx="533400" cy="533400"/>
          </a:xfrm>
          <a:prstGeom prst="star5">
            <a:avLst/>
          </a:prstGeom>
          <a:solidFill>
            <a:schemeClr val="tx2"/>
          </a:solidFill>
          <a:ln w="9525">
            <a:noFill/>
            <a:miter lim="800000"/>
            <a:headEnd/>
            <a:tailEnd/>
          </a:ln>
          <a:effectLst/>
        </p:spPr>
        <p:txBody>
          <a:bodyPr wrap="none" anchor="ctr"/>
          <a:lstStyle/>
          <a:p>
            <a:pPr>
              <a:defRPr/>
            </a:pPr>
            <a:endParaRPr lang="en-US"/>
          </a:p>
        </p:txBody>
      </p:sp>
      <p:sp>
        <p:nvSpPr>
          <p:cNvPr id="353292" name="AutoShape 12"/>
          <p:cNvSpPr>
            <a:spLocks noChangeArrowheads="1"/>
          </p:cNvSpPr>
          <p:nvPr/>
        </p:nvSpPr>
        <p:spPr bwMode="auto">
          <a:xfrm>
            <a:off x="3962400" y="76200"/>
            <a:ext cx="533400" cy="533400"/>
          </a:xfrm>
          <a:prstGeom prst="star5">
            <a:avLst/>
          </a:prstGeom>
          <a:solidFill>
            <a:schemeClr val="tx2"/>
          </a:solidFill>
          <a:ln w="9525">
            <a:noFill/>
            <a:miter lim="800000"/>
            <a:headEnd/>
            <a:tailEnd/>
          </a:ln>
          <a:effectLst/>
        </p:spPr>
        <p:txBody>
          <a:bodyPr wrap="none" anchor="ctr"/>
          <a:lstStyle/>
          <a:p>
            <a:pPr>
              <a:defRPr/>
            </a:pPr>
            <a:endParaRPr lang="en-US"/>
          </a:p>
        </p:txBody>
      </p:sp>
    </p:spTree>
    <p:extLst>
      <p:ext uri="{BB962C8B-B14F-4D97-AF65-F5344CB8AC3E}">
        <p14:creationId xmlns:p14="http://schemas.microsoft.com/office/powerpoint/2010/main" val="15085481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10000"/>
                                  </p:stCondLst>
                                  <p:childTnLst>
                                    <p:set>
                                      <p:cBhvr>
                                        <p:cTn id="6" dur="1" fill="hold">
                                          <p:stCondLst>
                                            <p:cond delay="0"/>
                                          </p:stCondLst>
                                        </p:cTn>
                                        <p:tgtEl>
                                          <p:spTgt spid="353292"/>
                                        </p:tgtEl>
                                        <p:attrNameLst>
                                          <p:attrName>style.visibility</p:attrName>
                                        </p:attrNameLst>
                                      </p:cBhvr>
                                      <p:to>
                                        <p:strVal val="visible"/>
                                      </p:to>
                                    </p:set>
                                    <p:animEffect transition="in" filter="box(in)">
                                      <p:cBhvr>
                                        <p:cTn id="7" dur="500"/>
                                        <p:tgtEl>
                                          <p:spTgt spid="353292"/>
                                        </p:tgtEl>
                                      </p:cBhvr>
                                    </p:animEffect>
                                  </p:childTnLst>
                                </p:cTn>
                              </p:par>
                            </p:childTnLst>
                          </p:cTn>
                        </p:par>
                        <p:par>
                          <p:cTn id="8" fill="hold" nodeType="afterGroup">
                            <p:stCondLst>
                              <p:cond delay="10500"/>
                            </p:stCondLst>
                            <p:childTnLst>
                              <p:par>
                                <p:cTn id="9" presetID="4" presetClass="entr" presetSubtype="16" fill="hold" nodeType="afterEffect">
                                  <p:stCondLst>
                                    <p:cond delay="0"/>
                                  </p:stCondLst>
                                  <p:childTnLst>
                                    <p:set>
                                      <p:cBhvr>
                                        <p:cTn id="10" dur="1" fill="hold">
                                          <p:stCondLst>
                                            <p:cond delay="0"/>
                                          </p:stCondLst>
                                        </p:cTn>
                                        <p:tgtEl>
                                          <p:spTgt spid="353291"/>
                                        </p:tgtEl>
                                        <p:attrNameLst>
                                          <p:attrName>style.visibility</p:attrName>
                                        </p:attrNameLst>
                                      </p:cBhvr>
                                      <p:to>
                                        <p:strVal val="visible"/>
                                      </p:to>
                                    </p:set>
                                    <p:animEffect transition="in" filter="box(in)">
                                      <p:cBhvr>
                                        <p:cTn id="11" dur="500"/>
                                        <p:tgtEl>
                                          <p:spTgt spid="353291"/>
                                        </p:tgtEl>
                                      </p:cBhvr>
                                    </p:animEffect>
                                  </p:childTnLst>
                                </p:cTn>
                              </p:par>
                            </p:childTnLst>
                          </p:cTn>
                        </p:par>
                        <p:par>
                          <p:cTn id="12" fill="hold" nodeType="afterGroup">
                            <p:stCondLst>
                              <p:cond delay="11000"/>
                            </p:stCondLst>
                            <p:childTnLst>
                              <p:par>
                                <p:cTn id="13" presetID="4" presetClass="entr" presetSubtype="16" fill="hold" nodeType="afterEffect">
                                  <p:stCondLst>
                                    <p:cond delay="0"/>
                                  </p:stCondLst>
                                  <p:childTnLst>
                                    <p:set>
                                      <p:cBhvr>
                                        <p:cTn id="14" dur="1" fill="hold">
                                          <p:stCondLst>
                                            <p:cond delay="0"/>
                                          </p:stCondLst>
                                        </p:cTn>
                                        <p:tgtEl>
                                          <p:spTgt spid="353288"/>
                                        </p:tgtEl>
                                        <p:attrNameLst>
                                          <p:attrName>style.visibility</p:attrName>
                                        </p:attrNameLst>
                                      </p:cBhvr>
                                      <p:to>
                                        <p:strVal val="visible"/>
                                      </p:to>
                                    </p:set>
                                    <p:animEffect transition="in" filter="box(in)">
                                      <p:cBhvr>
                                        <p:cTn id="15" dur="500"/>
                                        <p:tgtEl>
                                          <p:spTgt spid="353288"/>
                                        </p:tgtEl>
                                      </p:cBhvr>
                                    </p:animEffect>
                                  </p:childTnLst>
                                </p:cTn>
                              </p:par>
                            </p:childTnLst>
                          </p:cTn>
                        </p:par>
                        <p:par>
                          <p:cTn id="16" fill="hold" nodeType="afterGroup">
                            <p:stCondLst>
                              <p:cond delay="11500"/>
                            </p:stCondLst>
                            <p:childTnLst>
                              <p:par>
                                <p:cTn id="17" presetID="4" presetClass="entr" presetSubtype="16" fill="hold" nodeType="afterEffect">
                                  <p:stCondLst>
                                    <p:cond delay="0"/>
                                  </p:stCondLst>
                                  <p:childTnLst>
                                    <p:set>
                                      <p:cBhvr>
                                        <p:cTn id="18" dur="1" fill="hold">
                                          <p:stCondLst>
                                            <p:cond delay="0"/>
                                          </p:stCondLst>
                                        </p:cTn>
                                        <p:tgtEl>
                                          <p:spTgt spid="353284"/>
                                        </p:tgtEl>
                                        <p:attrNameLst>
                                          <p:attrName>style.visibility</p:attrName>
                                        </p:attrNameLst>
                                      </p:cBhvr>
                                      <p:to>
                                        <p:strVal val="visible"/>
                                      </p:to>
                                    </p:set>
                                    <p:animEffect transition="in" filter="box(in)">
                                      <p:cBhvr>
                                        <p:cTn id="19" dur="500"/>
                                        <p:tgtEl>
                                          <p:spTgt spid="353284"/>
                                        </p:tgtEl>
                                      </p:cBhvr>
                                    </p:animEffect>
                                  </p:childTnLst>
                                </p:cTn>
                              </p:par>
                            </p:childTnLst>
                          </p:cTn>
                        </p:par>
                        <p:par>
                          <p:cTn id="20" fill="hold" nodeType="afterGroup">
                            <p:stCondLst>
                              <p:cond delay="12000"/>
                            </p:stCondLst>
                            <p:childTnLst>
                              <p:par>
                                <p:cTn id="21" presetID="4" presetClass="entr" presetSubtype="16" fill="hold" nodeType="afterEffect">
                                  <p:stCondLst>
                                    <p:cond delay="0"/>
                                  </p:stCondLst>
                                  <p:childTnLst>
                                    <p:set>
                                      <p:cBhvr>
                                        <p:cTn id="22" dur="1" fill="hold">
                                          <p:stCondLst>
                                            <p:cond delay="0"/>
                                          </p:stCondLst>
                                        </p:cTn>
                                        <p:tgtEl>
                                          <p:spTgt spid="353287"/>
                                        </p:tgtEl>
                                        <p:attrNameLst>
                                          <p:attrName>style.visibility</p:attrName>
                                        </p:attrNameLst>
                                      </p:cBhvr>
                                      <p:to>
                                        <p:strVal val="visible"/>
                                      </p:to>
                                    </p:set>
                                    <p:animEffect transition="in" filter="box(in)">
                                      <p:cBhvr>
                                        <p:cTn id="23" dur="500"/>
                                        <p:tgtEl>
                                          <p:spTgt spid="353287"/>
                                        </p:tgtEl>
                                      </p:cBhvr>
                                    </p:animEffect>
                                  </p:childTnLst>
                                </p:cTn>
                              </p:par>
                            </p:childTnLst>
                          </p:cTn>
                        </p:par>
                        <p:par>
                          <p:cTn id="24" fill="hold" nodeType="afterGroup">
                            <p:stCondLst>
                              <p:cond delay="12500"/>
                            </p:stCondLst>
                            <p:childTnLst>
                              <p:par>
                                <p:cTn id="25" presetID="4" presetClass="entr" presetSubtype="16" fill="hold" nodeType="afterEffect">
                                  <p:stCondLst>
                                    <p:cond delay="0"/>
                                  </p:stCondLst>
                                  <p:childTnLst>
                                    <p:set>
                                      <p:cBhvr>
                                        <p:cTn id="26" dur="1" fill="hold">
                                          <p:stCondLst>
                                            <p:cond delay="0"/>
                                          </p:stCondLst>
                                        </p:cTn>
                                        <p:tgtEl>
                                          <p:spTgt spid="353285"/>
                                        </p:tgtEl>
                                        <p:attrNameLst>
                                          <p:attrName>style.visibility</p:attrName>
                                        </p:attrNameLst>
                                      </p:cBhvr>
                                      <p:to>
                                        <p:strVal val="visible"/>
                                      </p:to>
                                    </p:set>
                                    <p:animEffect transition="in" filter="box(in)">
                                      <p:cBhvr>
                                        <p:cTn id="27" dur="500"/>
                                        <p:tgtEl>
                                          <p:spTgt spid="353285"/>
                                        </p:tgtEl>
                                      </p:cBhvr>
                                    </p:animEffect>
                                  </p:childTnLst>
                                </p:cTn>
                              </p:par>
                            </p:childTnLst>
                          </p:cTn>
                        </p:par>
                        <p:par>
                          <p:cTn id="28" fill="hold" nodeType="afterGroup">
                            <p:stCondLst>
                              <p:cond delay="13000"/>
                            </p:stCondLst>
                            <p:childTnLst>
                              <p:par>
                                <p:cTn id="29" presetID="4" presetClass="entr" presetSubtype="16" fill="hold" nodeType="afterEffect">
                                  <p:stCondLst>
                                    <p:cond delay="0"/>
                                  </p:stCondLst>
                                  <p:childTnLst>
                                    <p:set>
                                      <p:cBhvr>
                                        <p:cTn id="30" dur="1" fill="hold">
                                          <p:stCondLst>
                                            <p:cond delay="0"/>
                                          </p:stCondLst>
                                        </p:cTn>
                                        <p:tgtEl>
                                          <p:spTgt spid="353286"/>
                                        </p:tgtEl>
                                        <p:attrNameLst>
                                          <p:attrName>style.visibility</p:attrName>
                                        </p:attrNameLst>
                                      </p:cBhvr>
                                      <p:to>
                                        <p:strVal val="visible"/>
                                      </p:to>
                                    </p:set>
                                    <p:animEffect transition="in" filter="box(in)">
                                      <p:cBhvr>
                                        <p:cTn id="31" dur="500"/>
                                        <p:tgtEl>
                                          <p:spTgt spid="353286"/>
                                        </p:tgtEl>
                                      </p:cBhvr>
                                    </p:animEffect>
                                  </p:childTnLst>
                                </p:cTn>
                              </p:par>
                            </p:childTnLst>
                          </p:cTn>
                        </p:par>
                        <p:par>
                          <p:cTn id="32" fill="hold" nodeType="afterGroup">
                            <p:stCondLst>
                              <p:cond delay="13500"/>
                            </p:stCondLst>
                            <p:childTnLst>
                              <p:par>
                                <p:cTn id="33" presetID="4" presetClass="entr" presetSubtype="16" fill="hold" nodeType="afterEffect">
                                  <p:stCondLst>
                                    <p:cond delay="0"/>
                                  </p:stCondLst>
                                  <p:childTnLst>
                                    <p:set>
                                      <p:cBhvr>
                                        <p:cTn id="34" dur="1" fill="hold">
                                          <p:stCondLst>
                                            <p:cond delay="0"/>
                                          </p:stCondLst>
                                        </p:cTn>
                                        <p:tgtEl>
                                          <p:spTgt spid="353283"/>
                                        </p:tgtEl>
                                        <p:attrNameLst>
                                          <p:attrName>style.visibility</p:attrName>
                                        </p:attrNameLst>
                                      </p:cBhvr>
                                      <p:to>
                                        <p:strVal val="visible"/>
                                      </p:to>
                                    </p:set>
                                    <p:animEffect transition="in" filter="box(in)">
                                      <p:cBhvr>
                                        <p:cTn id="35" dur="500"/>
                                        <p:tgtEl>
                                          <p:spTgt spid="353283"/>
                                        </p:tgtEl>
                                      </p:cBhvr>
                                    </p:animEffect>
                                  </p:childTnLst>
                                </p:cTn>
                              </p:par>
                            </p:childTnLst>
                          </p:cTn>
                        </p:par>
                        <p:par>
                          <p:cTn id="36" fill="hold" nodeType="afterGroup">
                            <p:stCondLst>
                              <p:cond delay="14000"/>
                            </p:stCondLst>
                            <p:childTnLst>
                              <p:par>
                                <p:cTn id="37" presetID="4" presetClass="entr" presetSubtype="16" fill="hold" nodeType="afterEffect">
                                  <p:stCondLst>
                                    <p:cond delay="0"/>
                                  </p:stCondLst>
                                  <p:childTnLst>
                                    <p:set>
                                      <p:cBhvr>
                                        <p:cTn id="38" dur="1" fill="hold">
                                          <p:stCondLst>
                                            <p:cond delay="0"/>
                                          </p:stCondLst>
                                        </p:cTn>
                                        <p:tgtEl>
                                          <p:spTgt spid="353290"/>
                                        </p:tgtEl>
                                        <p:attrNameLst>
                                          <p:attrName>style.visibility</p:attrName>
                                        </p:attrNameLst>
                                      </p:cBhvr>
                                      <p:to>
                                        <p:strVal val="visible"/>
                                      </p:to>
                                    </p:set>
                                    <p:animEffect transition="in" filter="box(in)">
                                      <p:cBhvr>
                                        <p:cTn id="39" dur="500"/>
                                        <p:tgtEl>
                                          <p:spTgt spid="353290"/>
                                        </p:tgtEl>
                                      </p:cBhvr>
                                    </p:animEffect>
                                  </p:childTnLst>
                                </p:cTn>
                              </p:par>
                            </p:childTnLst>
                          </p:cTn>
                        </p:par>
                        <p:par>
                          <p:cTn id="40" fill="hold" nodeType="afterGroup">
                            <p:stCondLst>
                              <p:cond delay="14500"/>
                            </p:stCondLst>
                            <p:childTnLst>
                              <p:par>
                                <p:cTn id="41" presetID="4" presetClass="entr" presetSubtype="16" fill="hold" nodeType="afterEffect">
                                  <p:stCondLst>
                                    <p:cond delay="0"/>
                                  </p:stCondLst>
                                  <p:childTnLst>
                                    <p:set>
                                      <p:cBhvr>
                                        <p:cTn id="42" dur="1" fill="hold">
                                          <p:stCondLst>
                                            <p:cond delay="0"/>
                                          </p:stCondLst>
                                        </p:cTn>
                                        <p:tgtEl>
                                          <p:spTgt spid="353289"/>
                                        </p:tgtEl>
                                        <p:attrNameLst>
                                          <p:attrName>style.visibility</p:attrName>
                                        </p:attrNameLst>
                                      </p:cBhvr>
                                      <p:to>
                                        <p:strVal val="visible"/>
                                      </p:to>
                                    </p:set>
                                    <p:animEffect transition="in" filter="box(in)">
                                      <p:cBhvr>
                                        <p:cTn id="43" dur="500"/>
                                        <p:tgtEl>
                                          <p:spTgt spid="353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3C5AB02-1AC5-49F9-BC4C-481B520B5AF4}" type="slidenum">
              <a:rPr lang="en-US" altLang="en-US" sz="1400" smtClean="0"/>
              <a:pPr/>
              <a:t>5</a:t>
            </a:fld>
            <a:endParaRPr lang="en-US" altLang="en-US" sz="1400" smtClean="0"/>
          </a:p>
        </p:txBody>
      </p:sp>
      <p:sp>
        <p:nvSpPr>
          <p:cNvPr id="457730" name="Rectangle 2050"/>
          <p:cNvSpPr>
            <a:spLocks noChangeArrowheads="1"/>
          </p:cNvSpPr>
          <p:nvPr/>
        </p:nvSpPr>
        <p:spPr bwMode="auto">
          <a:xfrm>
            <a:off x="609600" y="1828800"/>
            <a:ext cx="815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dirty="0">
                <a:effectLst/>
                <a:latin typeface="+mj-lt"/>
              </a:rPr>
              <a:t>Life skills are to be integrated into subject matter content; </a:t>
            </a:r>
            <a:r>
              <a:rPr lang="en-US" altLang="en-US" i="1" dirty="0">
                <a:solidFill>
                  <a:schemeClr val="hlink"/>
                </a:solidFill>
                <a:effectLst/>
                <a:latin typeface="+mj-lt"/>
              </a:rPr>
              <a:t>not</a:t>
            </a:r>
            <a:r>
              <a:rPr lang="en-US" altLang="en-US" dirty="0">
                <a:effectLst/>
                <a:latin typeface="+mj-lt"/>
              </a:rPr>
              <a:t> “added-on”.</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Life skills are best learned when practiced at the developmental level of the learner.</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One or more skills should be included in any one educational experience.</a:t>
            </a:r>
          </a:p>
        </p:txBody>
      </p:sp>
      <p:sp>
        <p:nvSpPr>
          <p:cNvPr id="457732" name="Rectangle 2052"/>
          <p:cNvSpPr>
            <a:spLocks noChangeArrowheads="1"/>
          </p:cNvSpPr>
          <p:nvPr/>
        </p:nvSpPr>
        <p:spPr bwMode="auto">
          <a:xfrm>
            <a:off x="609600" y="381000"/>
            <a:ext cx="80010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effectLst/>
                <a:latin typeface="+mn-lt"/>
              </a:rPr>
              <a:t>Effective use of Life Skills</a:t>
            </a:r>
            <a:endParaRPr lang="en-US" sz="1800" b="1" dirty="0">
              <a:solidFill>
                <a:schemeClr val="accent6">
                  <a:lumMod val="75000"/>
                </a:schemeClr>
              </a:solidFill>
              <a:effectLst/>
              <a:latin typeface="+mn-lt"/>
            </a:endParaRPr>
          </a:p>
        </p:txBody>
      </p:sp>
      <p:sp>
        <p:nvSpPr>
          <p:cNvPr id="38917" name="Text Box 2055"/>
          <p:cNvSpPr txBox="1">
            <a:spLocks noChangeArrowheads="1"/>
          </p:cNvSpPr>
          <p:nvPr/>
        </p:nvSpPr>
        <p:spPr bwMode="auto">
          <a:xfrm>
            <a:off x="0" y="41910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200" b="1" dirty="0">
                <a:solidFill>
                  <a:schemeClr val="accent2"/>
                </a:solidFill>
                <a:effectLst/>
                <a:latin typeface="+mj-lt"/>
              </a:rPr>
              <a:t>“Aim youth toward life skills development using the four H’s on the Target Model.”</a:t>
            </a:r>
            <a:endParaRPr lang="en-US" altLang="en-US" sz="3200" b="1" dirty="0">
              <a:effectLst/>
              <a:latin typeface="+mj-lt"/>
            </a:endParaRPr>
          </a:p>
        </p:txBody>
      </p:sp>
    </p:spTree>
    <p:extLst>
      <p:ext uri="{BB962C8B-B14F-4D97-AF65-F5344CB8AC3E}">
        <p14:creationId xmlns:p14="http://schemas.microsoft.com/office/powerpoint/2010/main" val="11012757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7730">
                                            <p:txEl>
                                              <p:pRg st="0" end="0"/>
                                            </p:txEl>
                                          </p:spTgt>
                                        </p:tgtEl>
                                        <p:attrNameLst>
                                          <p:attrName>style.visibility</p:attrName>
                                        </p:attrNameLst>
                                      </p:cBhvr>
                                      <p:to>
                                        <p:strVal val="visible"/>
                                      </p:to>
                                    </p:set>
                                    <p:animEffect transition="in" filter="box(out)">
                                      <p:cBhvr>
                                        <p:cTn id="7" dur="500"/>
                                        <p:tgtEl>
                                          <p:spTgt spid="4577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57730">
                                            <p:txEl>
                                              <p:pRg st="1" end="1"/>
                                            </p:txEl>
                                          </p:spTgt>
                                        </p:tgtEl>
                                        <p:attrNameLst>
                                          <p:attrName>style.visibility</p:attrName>
                                        </p:attrNameLst>
                                      </p:cBhvr>
                                      <p:to>
                                        <p:strVal val="visible"/>
                                      </p:to>
                                    </p:set>
                                    <p:animEffect transition="in" filter="box(out)">
                                      <p:cBhvr>
                                        <p:cTn id="12" dur="500"/>
                                        <p:tgtEl>
                                          <p:spTgt spid="4577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57730">
                                            <p:txEl>
                                              <p:pRg st="2" end="2"/>
                                            </p:txEl>
                                          </p:spTgt>
                                        </p:tgtEl>
                                        <p:attrNameLst>
                                          <p:attrName>style.visibility</p:attrName>
                                        </p:attrNameLst>
                                      </p:cBhvr>
                                      <p:to>
                                        <p:strVal val="visible"/>
                                      </p:to>
                                    </p:set>
                                    <p:animEffect transition="in" filter="box(out)">
                                      <p:cBhvr>
                                        <p:cTn id="17" dur="500"/>
                                        <p:tgtEl>
                                          <p:spTgt spid="4577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0"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xecutive">
  <a:themeElements>
    <a:clrScheme name="Custom 1">
      <a:dk1>
        <a:sysClr val="windowText" lastClr="000000"/>
      </a:dk1>
      <a:lt1>
        <a:sysClr val="window" lastClr="FFFFFF"/>
      </a:lt1>
      <a:dk2>
        <a:srgbClr val="4E5B6F"/>
      </a:dk2>
      <a:lt2>
        <a:srgbClr val="D6ECFF"/>
      </a:lt2>
      <a:accent1>
        <a:srgbClr val="7FD13B"/>
      </a:accent1>
      <a:accent2>
        <a:srgbClr val="EF6011"/>
      </a:accent2>
      <a:accent3>
        <a:srgbClr val="FEB80A"/>
      </a:accent3>
      <a:accent4>
        <a:srgbClr val="00ADDC"/>
      </a:accent4>
      <a:accent5>
        <a:srgbClr val="738AC8"/>
      </a:accent5>
      <a:accent6>
        <a:srgbClr val="1AB39F"/>
      </a:accent6>
      <a:hlink>
        <a:srgbClr val="EB8803"/>
      </a:hlink>
      <a:folHlink>
        <a:srgbClr val="5F7791"/>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bwMode="auto">
        <a:solidFill>
          <a:schemeClr val="accent1"/>
        </a:solidFill>
        <a:ln w="57150" cmpd="thickThin">
          <a:solidFill>
            <a:schemeClr val="tx2"/>
          </a:solidFill>
          <a:miter lim="800000"/>
          <a:headEnd/>
          <a:tailEnd/>
        </a:ln>
      </a:spPr>
      <a:bodyPr wrap="none" anchor="ctr"/>
      <a:lstStyle>
        <a:defPPr>
          <a:defRPr dirty="0">
            <a:solidFill>
              <a:schemeClr val="hlink"/>
            </a:solidFill>
            <a:latin typeface="Comic Sans MS" pitchFamily="66" charset="0"/>
          </a:defRPr>
        </a:defPPr>
      </a:lst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3206</TotalTime>
  <Words>457</Words>
  <Application>Microsoft Office PowerPoint</Application>
  <PresentationFormat>On-screen Show (4:3)</PresentationFormat>
  <Paragraphs>61</Paragraphs>
  <Slides>5</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5" baseType="lpstr">
      <vt:lpstr>Arial</vt:lpstr>
      <vt:lpstr>Calibri</vt:lpstr>
      <vt:lpstr>Century Gothic</vt:lpstr>
      <vt:lpstr>Comic Sans MS</vt:lpstr>
      <vt:lpstr>Courier New</vt:lpstr>
      <vt:lpstr>Palatino Linotype</vt:lpstr>
      <vt:lpstr>Times New Roman</vt:lpstr>
      <vt:lpstr>Wingdings</vt:lpstr>
      <vt:lpstr>1_Executive</vt:lpstr>
      <vt:lpstr>Clip</vt:lpstr>
      <vt:lpstr>PowerPoint Presentation</vt:lpstr>
      <vt:lpstr>PowerPoint Presentation</vt:lpstr>
      <vt:lpstr>PowerPoint Presentation</vt:lpstr>
      <vt:lpstr>PowerPoint Presentation</vt:lpstr>
      <vt:lpstr>PowerPoint Presentation</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HES</dc:creator>
  <cp:lastModifiedBy>Stevenson, Denise</cp:lastModifiedBy>
  <cp:revision>859</cp:revision>
  <cp:lastPrinted>2015-08-13T20:11:19Z</cp:lastPrinted>
  <dcterms:created xsi:type="dcterms:W3CDTF">2001-07-03T00:27:06Z</dcterms:created>
  <dcterms:modified xsi:type="dcterms:W3CDTF">2017-03-21T19:40:06Z</dcterms:modified>
</cp:coreProperties>
</file>