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9" r:id="rId1"/>
  </p:sldMasterIdLst>
  <p:notesMasterIdLst>
    <p:notesMasterId r:id="rId12"/>
  </p:notesMasterIdLst>
  <p:handoutMasterIdLst>
    <p:handoutMasterId r:id="rId13"/>
  </p:handoutMasterIdLst>
  <p:sldIdLst>
    <p:sldId id="310" r:id="rId2"/>
    <p:sldId id="315" r:id="rId3"/>
    <p:sldId id="316" r:id="rId4"/>
    <p:sldId id="317" r:id="rId5"/>
    <p:sldId id="318" r:id="rId6"/>
    <p:sldId id="319" r:id="rId7"/>
    <p:sldId id="320" r:id="rId8"/>
    <p:sldId id="321" r:id="rId9"/>
    <p:sldId id="322" r:id="rId10"/>
    <p:sldId id="323" r:id="rId11"/>
  </p:sldIdLst>
  <p:sldSz cx="9144000" cy="6858000" type="screen4x3"/>
  <p:notesSz cx="6881813" cy="9296400"/>
  <p:defaultTextStyle>
    <a:defPPr>
      <a:defRPr lang="en-US"/>
    </a:defPPr>
    <a:lvl1pPr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79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542" autoAdjust="0"/>
    <p:restoredTop sz="88439" autoAdjust="0"/>
  </p:normalViewPr>
  <p:slideViewPr>
    <p:cSldViewPr>
      <p:cViewPr varScale="1">
        <p:scale>
          <a:sx n="102" d="100"/>
          <a:sy n="102" d="100"/>
        </p:scale>
        <p:origin x="1890" y="10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15972"/>
    </p:cViewPr>
  </p:sorterViewPr>
  <p:notesViewPr>
    <p:cSldViewPr>
      <p:cViewPr>
        <p:scale>
          <a:sx n="100" d="100"/>
          <a:sy n="100" d="100"/>
        </p:scale>
        <p:origin x="3540" y="-804"/>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3440907" cy="464820"/>
          </a:xfrm>
          <a:prstGeom prst="rect">
            <a:avLst/>
          </a:prstGeom>
          <a:noFill/>
          <a:ln w="9525">
            <a:noFill/>
            <a:miter lim="800000"/>
            <a:headEnd/>
            <a:tailEnd/>
          </a:ln>
          <a:effectLst/>
        </p:spPr>
        <p:txBody>
          <a:bodyPr vert="horz" wrap="square" lIns="92426" tIns="46214" rIns="92426" bIns="46214" numCol="1" anchor="t" anchorCtr="0" compatLnSpc="1">
            <a:prstTxWarp prst="textNoShape">
              <a:avLst/>
            </a:prstTxWarp>
          </a:bodyPr>
          <a:lstStyle>
            <a:lvl1pPr algn="l" defTabSz="924162" eaLnBrk="0" hangingPunct="0">
              <a:defRPr sz="1200">
                <a:effectLst>
                  <a:outerShdw blurRad="38100" dist="38100" dir="2700000" algn="tl">
                    <a:srgbClr val="C0C0C0"/>
                  </a:outerShdw>
                </a:effectLst>
                <a:latin typeface="Comic Sans MS" pitchFamily="66" charset="0"/>
              </a:defRPr>
            </a:lvl1pPr>
          </a:lstStyle>
          <a:p>
            <a:pPr>
              <a:defRPr/>
            </a:pPr>
            <a:r>
              <a:rPr lang="en-US">
                <a:effectLst/>
              </a:rPr>
              <a:t>Oklahoma 4-H Core Competencies, Unit 1</a:t>
            </a:r>
          </a:p>
          <a:p>
            <a:pPr>
              <a:defRPr/>
            </a:pPr>
            <a:r>
              <a:rPr lang="en-US">
                <a:effectLst/>
              </a:rPr>
              <a:t>This is 4-H</a:t>
            </a:r>
          </a:p>
          <a:p>
            <a:pPr>
              <a:defRPr/>
            </a:pPr>
            <a:endParaRPr lang="en-US"/>
          </a:p>
        </p:txBody>
      </p:sp>
      <p:sp>
        <p:nvSpPr>
          <p:cNvPr id="57347" name="Rectangle 3"/>
          <p:cNvSpPr>
            <a:spLocks noGrp="1" noChangeArrowheads="1"/>
          </p:cNvSpPr>
          <p:nvPr>
            <p:ph type="dt" sz="quarter" idx="1"/>
          </p:nvPr>
        </p:nvSpPr>
        <p:spPr bwMode="auto">
          <a:xfrm>
            <a:off x="3899173" y="0"/>
            <a:ext cx="2982640" cy="464820"/>
          </a:xfrm>
          <a:prstGeom prst="rect">
            <a:avLst/>
          </a:prstGeom>
          <a:noFill/>
          <a:ln w="9525">
            <a:noFill/>
            <a:miter lim="800000"/>
            <a:headEnd/>
            <a:tailEnd/>
          </a:ln>
          <a:effectLst/>
        </p:spPr>
        <p:txBody>
          <a:bodyPr vert="horz" wrap="square" lIns="92426" tIns="46214" rIns="92426" bIns="46214" numCol="1" anchor="t" anchorCtr="0" compatLnSpc="1">
            <a:prstTxWarp prst="textNoShape">
              <a:avLst/>
            </a:prstTxWarp>
          </a:bodyPr>
          <a:lstStyle>
            <a:lvl1pPr algn="r" defTabSz="924162">
              <a:defRPr sz="1200">
                <a:effectLst/>
                <a:latin typeface="Comic Sans MS" pitchFamily="66" charset="0"/>
              </a:defRPr>
            </a:lvl1pPr>
          </a:lstStyle>
          <a:p>
            <a:pPr>
              <a:defRPr/>
            </a:pPr>
            <a:r>
              <a:rPr lang="en-US"/>
              <a:t>Instructional Guide for PowerPoint </a:t>
            </a:r>
          </a:p>
          <a:p>
            <a:pPr>
              <a:defRPr/>
            </a:pPr>
            <a:r>
              <a:rPr lang="en-US"/>
              <a:t>located in section Teaching Outlines</a:t>
            </a:r>
          </a:p>
        </p:txBody>
      </p:sp>
      <p:sp>
        <p:nvSpPr>
          <p:cNvPr id="57348" name="Rectangle 4"/>
          <p:cNvSpPr>
            <a:spLocks noGrp="1" noChangeArrowheads="1"/>
          </p:cNvSpPr>
          <p:nvPr>
            <p:ph type="ftr" sz="quarter" idx="2"/>
          </p:nvPr>
        </p:nvSpPr>
        <p:spPr bwMode="auto">
          <a:xfrm>
            <a:off x="0" y="8831580"/>
            <a:ext cx="2982641" cy="464820"/>
          </a:xfrm>
          <a:prstGeom prst="rect">
            <a:avLst/>
          </a:prstGeom>
          <a:noFill/>
          <a:ln w="9525">
            <a:noFill/>
            <a:miter lim="800000"/>
            <a:headEnd/>
            <a:tailEnd/>
          </a:ln>
          <a:effectLst/>
        </p:spPr>
        <p:txBody>
          <a:bodyPr vert="horz" wrap="square" lIns="92426" tIns="46214" rIns="92426" bIns="46214" numCol="1" anchor="b" anchorCtr="0" compatLnSpc="1">
            <a:prstTxWarp prst="textNoShape">
              <a:avLst/>
            </a:prstTxWarp>
          </a:bodyPr>
          <a:lstStyle>
            <a:lvl1pPr algn="l" defTabSz="924162">
              <a:defRPr sz="1200">
                <a:effectLst>
                  <a:outerShdw blurRad="38100" dist="38100" dir="2700000" algn="tl">
                    <a:srgbClr val="C0C0C0"/>
                  </a:outerShdw>
                </a:effectLst>
              </a:defRPr>
            </a:lvl1pPr>
          </a:lstStyle>
          <a:p>
            <a:pPr>
              <a:defRPr/>
            </a:pPr>
            <a:endParaRPr lang="en-US"/>
          </a:p>
        </p:txBody>
      </p:sp>
      <p:sp>
        <p:nvSpPr>
          <p:cNvPr id="57349" name="Rectangle 5"/>
          <p:cNvSpPr>
            <a:spLocks noGrp="1" noChangeArrowheads="1"/>
          </p:cNvSpPr>
          <p:nvPr>
            <p:ph type="sldNum" sz="quarter" idx="3"/>
          </p:nvPr>
        </p:nvSpPr>
        <p:spPr bwMode="auto">
          <a:xfrm>
            <a:off x="3899173" y="8831580"/>
            <a:ext cx="2982640" cy="464820"/>
          </a:xfrm>
          <a:prstGeom prst="rect">
            <a:avLst/>
          </a:prstGeom>
          <a:noFill/>
          <a:ln w="9525">
            <a:noFill/>
            <a:miter lim="800000"/>
            <a:headEnd/>
            <a:tailEnd/>
          </a:ln>
          <a:effectLst/>
        </p:spPr>
        <p:txBody>
          <a:bodyPr vert="horz" wrap="square" lIns="92426" tIns="46214" rIns="92426" bIns="46214" numCol="1" anchor="b" anchorCtr="0" compatLnSpc="1">
            <a:prstTxWarp prst="textNoShape">
              <a:avLst/>
            </a:prstTxWarp>
          </a:bodyPr>
          <a:lstStyle>
            <a:lvl1pPr algn="r" defTabSz="924162">
              <a:defRPr sz="1200">
                <a:effectLst>
                  <a:outerShdw blurRad="38100" dist="38100" dir="2700000" algn="tl">
                    <a:srgbClr val="C0C0C0"/>
                  </a:outerShdw>
                </a:effectLst>
              </a:defRPr>
            </a:lvl1pPr>
          </a:lstStyle>
          <a:p>
            <a:pPr>
              <a:defRPr/>
            </a:pPr>
            <a:fld id="{CBDC14D5-A915-4F14-8892-18AA0B858FC3}" type="slidenum">
              <a:rPr lang="en-US"/>
              <a:pPr>
                <a:defRPr/>
              </a:pPr>
              <a:t>‹#›</a:t>
            </a:fld>
            <a:endParaRPr lang="en-US"/>
          </a:p>
        </p:txBody>
      </p:sp>
    </p:spTree>
    <p:extLst>
      <p:ext uri="{BB962C8B-B14F-4D97-AF65-F5344CB8AC3E}">
        <p14:creationId xmlns:p14="http://schemas.microsoft.com/office/powerpoint/2010/main" val="2511498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82641" cy="464820"/>
          </a:xfrm>
          <a:prstGeom prst="rect">
            <a:avLst/>
          </a:prstGeom>
          <a:noFill/>
          <a:ln w="9525">
            <a:noFill/>
            <a:miter lim="800000"/>
            <a:headEnd/>
            <a:tailEnd/>
          </a:ln>
          <a:effectLst/>
        </p:spPr>
        <p:txBody>
          <a:bodyPr vert="horz" wrap="square" lIns="92426" tIns="46214" rIns="92426" bIns="46214" numCol="1" anchor="t" anchorCtr="0" compatLnSpc="1">
            <a:prstTxWarp prst="textNoShape">
              <a:avLst/>
            </a:prstTxWarp>
          </a:bodyPr>
          <a:lstStyle>
            <a:lvl1pPr algn="l" defTabSz="924162">
              <a:defRPr sz="1200">
                <a:effectLst/>
              </a:defRPr>
            </a:lvl1pPr>
          </a:lstStyle>
          <a:p>
            <a:pPr>
              <a:defRPr/>
            </a:pPr>
            <a:endParaRPr lang="en-US"/>
          </a:p>
        </p:txBody>
      </p:sp>
      <p:sp>
        <p:nvSpPr>
          <p:cNvPr id="7171" name="Rectangle 3"/>
          <p:cNvSpPr>
            <a:spLocks noGrp="1" noChangeArrowheads="1"/>
          </p:cNvSpPr>
          <p:nvPr>
            <p:ph type="dt" idx="1"/>
          </p:nvPr>
        </p:nvSpPr>
        <p:spPr bwMode="auto">
          <a:xfrm>
            <a:off x="3899173" y="0"/>
            <a:ext cx="2982640" cy="464820"/>
          </a:xfrm>
          <a:prstGeom prst="rect">
            <a:avLst/>
          </a:prstGeom>
          <a:noFill/>
          <a:ln w="9525">
            <a:noFill/>
            <a:miter lim="800000"/>
            <a:headEnd/>
            <a:tailEnd/>
          </a:ln>
          <a:effectLst/>
        </p:spPr>
        <p:txBody>
          <a:bodyPr vert="horz" wrap="square" lIns="92426" tIns="46214" rIns="92426" bIns="46214" numCol="1" anchor="t" anchorCtr="0" compatLnSpc="1">
            <a:prstTxWarp prst="textNoShape">
              <a:avLst/>
            </a:prstTxWarp>
          </a:bodyPr>
          <a:lstStyle>
            <a:lvl1pPr algn="r" defTabSz="924162">
              <a:defRPr sz="1200">
                <a:effectLst/>
              </a:defRPr>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19188" y="698500"/>
            <a:ext cx="4643437"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18097" y="4415790"/>
            <a:ext cx="5045621" cy="4183380"/>
          </a:xfrm>
          <a:prstGeom prst="rect">
            <a:avLst/>
          </a:prstGeom>
          <a:noFill/>
          <a:ln w="9525">
            <a:noFill/>
            <a:miter lim="800000"/>
            <a:headEnd/>
            <a:tailEnd/>
          </a:ln>
          <a:effectLst/>
        </p:spPr>
        <p:txBody>
          <a:bodyPr vert="horz" wrap="square" lIns="92426" tIns="46214" rIns="92426" bIns="4621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831580"/>
            <a:ext cx="2982641" cy="464820"/>
          </a:xfrm>
          <a:prstGeom prst="rect">
            <a:avLst/>
          </a:prstGeom>
          <a:noFill/>
          <a:ln w="9525">
            <a:noFill/>
            <a:miter lim="800000"/>
            <a:headEnd/>
            <a:tailEnd/>
          </a:ln>
          <a:effectLst/>
        </p:spPr>
        <p:txBody>
          <a:bodyPr vert="horz" wrap="square" lIns="92426" tIns="46214" rIns="92426" bIns="46214" numCol="1" anchor="b" anchorCtr="0" compatLnSpc="1">
            <a:prstTxWarp prst="textNoShape">
              <a:avLst/>
            </a:prstTxWarp>
          </a:bodyPr>
          <a:lstStyle>
            <a:lvl1pPr algn="l" defTabSz="924162">
              <a:defRPr sz="1200">
                <a:effectLst/>
              </a:defRPr>
            </a:lvl1pPr>
          </a:lstStyle>
          <a:p>
            <a:pPr>
              <a:defRPr/>
            </a:pPr>
            <a:endParaRPr lang="en-US"/>
          </a:p>
        </p:txBody>
      </p:sp>
      <p:sp>
        <p:nvSpPr>
          <p:cNvPr id="7175" name="Rectangle 7"/>
          <p:cNvSpPr>
            <a:spLocks noGrp="1" noChangeArrowheads="1"/>
          </p:cNvSpPr>
          <p:nvPr>
            <p:ph type="sldNum" sz="quarter" idx="5"/>
          </p:nvPr>
        </p:nvSpPr>
        <p:spPr bwMode="auto">
          <a:xfrm>
            <a:off x="3899173" y="8831580"/>
            <a:ext cx="2982640" cy="464820"/>
          </a:xfrm>
          <a:prstGeom prst="rect">
            <a:avLst/>
          </a:prstGeom>
          <a:noFill/>
          <a:ln w="9525">
            <a:noFill/>
            <a:miter lim="800000"/>
            <a:headEnd/>
            <a:tailEnd/>
          </a:ln>
          <a:effectLst/>
        </p:spPr>
        <p:txBody>
          <a:bodyPr vert="horz" wrap="square" lIns="92426" tIns="46214" rIns="92426" bIns="46214" numCol="1" anchor="b" anchorCtr="0" compatLnSpc="1">
            <a:prstTxWarp prst="textNoShape">
              <a:avLst/>
            </a:prstTxWarp>
          </a:bodyPr>
          <a:lstStyle>
            <a:lvl1pPr algn="r" defTabSz="924162">
              <a:defRPr sz="1200">
                <a:effectLst/>
              </a:defRPr>
            </a:lvl1pPr>
          </a:lstStyle>
          <a:p>
            <a:pPr>
              <a:defRPr/>
            </a:pPr>
            <a:fld id="{B49F22E7-48EA-4C5E-949B-6E4230D3CF34}" type="slidenum">
              <a:rPr lang="en-US"/>
              <a:pPr>
                <a:defRPr/>
              </a:pPr>
              <a:t>‹#›</a:t>
            </a:fld>
            <a:endParaRPr lang="en-US"/>
          </a:p>
        </p:txBody>
      </p:sp>
    </p:spTree>
    <p:extLst>
      <p:ext uri="{BB962C8B-B14F-4D97-AF65-F5344CB8AC3E}">
        <p14:creationId xmlns:p14="http://schemas.microsoft.com/office/powerpoint/2010/main" val="18043358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toolbox.okstate.edu/100-year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88083" y="4415791"/>
            <a:ext cx="5705647" cy="2753899"/>
          </a:xfrm>
        </p:spPr>
        <p:txBody>
          <a:bodyPr/>
          <a:lstStyle/>
          <a:p>
            <a:pPr eaLnBrk="1" hangingPunct="1">
              <a:defRPr/>
            </a:pPr>
            <a:r>
              <a:rPr lang="en-US" altLang="en-US" b="1" dirty="0" smtClean="0">
                <a:latin typeface="+mn-lt"/>
              </a:rPr>
              <a:t>Instructor Preparation –  </a:t>
            </a:r>
            <a:r>
              <a:rPr lang="en-US" altLang="en-US" dirty="0" smtClean="0">
                <a:latin typeface="+mn-lt"/>
              </a:rPr>
              <a:t>Allow 6-8 hours of preparation for 1 hour of instruction.</a:t>
            </a:r>
          </a:p>
          <a:p>
            <a:pPr marL="227486" indent="-227486" eaLnBrk="1" hangingPunct="1">
              <a:buFont typeface="+mj-lt"/>
              <a:buAutoNum type="arabicPeriod"/>
              <a:defRPr/>
            </a:pPr>
            <a:r>
              <a:rPr lang="en-US" altLang="en-US" dirty="0" smtClean="0">
                <a:latin typeface="+mn-lt"/>
              </a:rPr>
              <a:t>Review all materials thoroughly.  Do any additional research or preparation to make yourself comfortable with the materials or to give it your personal touch.</a:t>
            </a:r>
          </a:p>
          <a:p>
            <a:pPr marL="227486" indent="-227486" eaLnBrk="1" hangingPunct="1">
              <a:buFont typeface="+mj-lt"/>
              <a:buAutoNum type="arabicPeriod"/>
              <a:defRPr/>
            </a:pPr>
            <a:r>
              <a:rPr lang="en-US" altLang="en-US" dirty="0" smtClean="0">
                <a:latin typeface="+mn-lt"/>
              </a:rPr>
              <a:t>Determine what other topic/subject matter will be presented with this “core” subject matter.  It could be a special event/activity that will focus on the CES 2014 Centennial Celebration, an educational piece on how youth should prepare for the “Famous People” category at your communication event, introducing the OK Hobbies and Collectibles project, </a:t>
            </a:r>
            <a:r>
              <a:rPr lang="en-US" dirty="0">
                <a:latin typeface="+mn-lt"/>
              </a:rPr>
              <a:t>National 4-H History Preservation </a:t>
            </a:r>
            <a:r>
              <a:rPr lang="en-US" dirty="0" smtClean="0">
                <a:latin typeface="+mn-lt"/>
              </a:rPr>
              <a:t>Program, the heritage portion of the Citizenship project area, </a:t>
            </a:r>
            <a:r>
              <a:rPr lang="en-US" altLang="en-US" dirty="0" smtClean="0">
                <a:latin typeface="+mn-lt"/>
              </a:rPr>
              <a:t>etc.  This is a good topic to encourage, embracing and learning about History through 4-H programming.</a:t>
            </a:r>
          </a:p>
          <a:p>
            <a:pPr marL="227486" indent="-227486" eaLnBrk="1" hangingPunct="1">
              <a:buFont typeface="+mj-lt"/>
              <a:buAutoNum type="arabicPeriod"/>
              <a:defRPr/>
            </a:pPr>
            <a:r>
              <a:rPr lang="en-US" altLang="en-US" dirty="0" smtClean="0">
                <a:latin typeface="+mn-lt"/>
              </a:rPr>
              <a:t>Prepare handouts that complement the subject matter.</a:t>
            </a:r>
          </a:p>
          <a:p>
            <a:pPr marL="227486" indent="-227486" eaLnBrk="1" hangingPunct="1">
              <a:buFont typeface="+mj-lt"/>
              <a:buAutoNum type="arabicPeriod"/>
              <a:defRPr/>
            </a:pPr>
            <a:r>
              <a:rPr lang="en-US" dirty="0" smtClean="0">
                <a:latin typeface="+mn-lt"/>
              </a:rPr>
              <a:t>Down load the </a:t>
            </a:r>
            <a:r>
              <a:rPr lang="en-US" b="1" dirty="0" smtClean="0">
                <a:latin typeface="+mn-lt"/>
              </a:rPr>
              <a:t>OCES </a:t>
            </a:r>
            <a:r>
              <a:rPr lang="en-US" b="1" dirty="0">
                <a:latin typeface="+mn-lt"/>
              </a:rPr>
              <a:t>Centennial PSA </a:t>
            </a:r>
            <a:r>
              <a:rPr lang="en-US" i="1" dirty="0">
                <a:latin typeface="+mn-lt"/>
              </a:rPr>
              <a:t>100 Years of Oklahoma Extension </a:t>
            </a:r>
            <a:r>
              <a:rPr lang="en-US" b="1" dirty="0" smtClean="0">
                <a:latin typeface="+mn-lt"/>
              </a:rPr>
              <a:t>(</a:t>
            </a:r>
            <a:r>
              <a:rPr lang="en-US" dirty="0" smtClean="0">
                <a:latin typeface="+mn-lt"/>
              </a:rPr>
              <a:t>video 3:35 minutes)  </a:t>
            </a:r>
            <a:r>
              <a:rPr lang="en-US" dirty="0">
                <a:solidFill>
                  <a:schemeClr val="accent6">
                    <a:lumMod val="75000"/>
                  </a:schemeClr>
                </a:solidFill>
                <a:latin typeface="+mn-lt"/>
                <a:hlinkClick r:id="rId3"/>
              </a:rPr>
              <a:t>http://</a:t>
            </a:r>
            <a:r>
              <a:rPr lang="en-US" dirty="0" smtClean="0">
                <a:solidFill>
                  <a:schemeClr val="accent6">
                    <a:lumMod val="75000"/>
                  </a:schemeClr>
                </a:solidFill>
                <a:latin typeface="+mn-lt"/>
                <a:hlinkClick r:id="rId3"/>
              </a:rPr>
              <a:t>toolbox.okstate.edu/100-years</a:t>
            </a:r>
            <a:r>
              <a:rPr lang="en-US" dirty="0" smtClean="0">
                <a:solidFill>
                  <a:schemeClr val="accent6">
                    <a:lumMod val="75000"/>
                  </a:schemeClr>
                </a:solidFill>
                <a:latin typeface="+mn-lt"/>
              </a:rPr>
              <a:t> </a:t>
            </a:r>
            <a:r>
              <a:rPr lang="en-US" dirty="0" smtClean="0">
                <a:latin typeface="+mn-lt"/>
              </a:rPr>
              <a:t>to play with slide </a:t>
            </a:r>
            <a:endParaRPr lang="en-US" dirty="0">
              <a:latin typeface="+mn-lt"/>
            </a:endParaRPr>
          </a:p>
        </p:txBody>
      </p:sp>
      <p:sp>
        <p:nvSpPr>
          <p:cNvPr id="4" name="Slide Number Placeholder 3"/>
          <p:cNvSpPr>
            <a:spLocks noGrp="1"/>
          </p:cNvSpPr>
          <p:nvPr>
            <p:ph type="sldNum" sz="quarter" idx="10"/>
          </p:nvPr>
        </p:nvSpPr>
        <p:spPr/>
        <p:txBody>
          <a:bodyPr/>
          <a:lstStyle/>
          <a:p>
            <a:pPr>
              <a:defRPr/>
            </a:pPr>
            <a:fld id="{B49F22E7-48EA-4C5E-949B-6E4230D3CF34}" type="slidenum">
              <a:rPr lang="en-US" smtClean="0"/>
              <a:pPr>
                <a:defRPr/>
              </a:pPr>
              <a:t>1</a:t>
            </a:fld>
            <a:endParaRPr lang="en-US" dirty="0"/>
          </a:p>
        </p:txBody>
      </p:sp>
      <p:sp>
        <p:nvSpPr>
          <p:cNvPr id="5" name="TextBox 4"/>
          <p:cNvSpPr txBox="1"/>
          <p:nvPr/>
        </p:nvSpPr>
        <p:spPr>
          <a:xfrm>
            <a:off x="663156" y="7121081"/>
            <a:ext cx="2852825" cy="2310675"/>
          </a:xfrm>
          <a:prstGeom prst="rect">
            <a:avLst/>
          </a:prstGeom>
          <a:noFill/>
        </p:spPr>
        <p:txBody>
          <a:bodyPr wrap="square" lIns="93770" tIns="46884" rIns="93770" bIns="46884" rtlCol="0">
            <a:spAutoFit/>
          </a:bodyPr>
          <a:lstStyle/>
          <a:p>
            <a:pPr algn="l">
              <a:defRPr/>
            </a:pPr>
            <a:r>
              <a:rPr lang="en-US" sz="1200" b="1" dirty="0">
                <a:effectLst/>
                <a:latin typeface="+mj-lt"/>
              </a:rPr>
              <a:t>Teaching Outline and Activity</a:t>
            </a:r>
          </a:p>
          <a:p>
            <a:pPr marL="175818" indent="-175818" algn="l">
              <a:buFont typeface="Arial" panose="020B0604020202020204" pitchFamily="34" charset="0"/>
              <a:buChar char="•"/>
              <a:defRPr/>
            </a:pPr>
            <a:r>
              <a:rPr lang="en-US" sz="1200" dirty="0">
                <a:effectLst/>
                <a:latin typeface="+mj-lt"/>
              </a:rPr>
              <a:t>4H101 – Lesson  2:  Reviewing Youth </a:t>
            </a:r>
            <a:r>
              <a:rPr lang="en-US" sz="1200" smtClean="0">
                <a:effectLst/>
                <a:latin typeface="+mj-lt"/>
              </a:rPr>
              <a:t>Development Principles</a:t>
            </a:r>
            <a:endParaRPr lang="en-US" sz="1200" dirty="0">
              <a:effectLst/>
              <a:latin typeface="+mj-lt"/>
            </a:endParaRPr>
          </a:p>
          <a:p>
            <a:pPr marL="175818" indent="-175818" algn="l">
              <a:buFont typeface="Arial" panose="020B0604020202020204" pitchFamily="34" charset="0"/>
              <a:buChar char="•"/>
              <a:defRPr/>
            </a:pPr>
            <a:r>
              <a:rPr lang="en-US" sz="1200" dirty="0">
                <a:effectLst/>
                <a:latin typeface="+mj-lt"/>
              </a:rPr>
              <a:t>4H101 – Lesson  6:  Targeting Life Skills</a:t>
            </a:r>
          </a:p>
          <a:p>
            <a:pPr algn="l">
              <a:defRPr/>
            </a:pPr>
            <a:r>
              <a:rPr lang="en-US" sz="1200" b="1" dirty="0">
                <a:effectLst/>
                <a:latin typeface="+mj-lt"/>
              </a:rPr>
              <a:t>Handouts</a:t>
            </a:r>
            <a:r>
              <a:rPr lang="en-US" sz="1200" dirty="0">
                <a:effectLst/>
                <a:latin typeface="+mj-lt"/>
              </a:rPr>
              <a:t> that complement the session:  </a:t>
            </a:r>
          </a:p>
          <a:p>
            <a:pPr marL="175818" indent="-175818" algn="l">
              <a:spcAft>
                <a:spcPts val="0"/>
              </a:spcAft>
              <a:buFont typeface="Arial" panose="020B0604020202020204" pitchFamily="34" charset="0"/>
              <a:buChar char="•"/>
              <a:defRPr/>
            </a:pPr>
            <a:r>
              <a:rPr lang="en-US" sz="1200" dirty="0">
                <a:effectLst/>
                <a:latin typeface="+mj-lt"/>
              </a:rPr>
              <a:t>4H.VOL.111 – Developing 4-H Project Work</a:t>
            </a:r>
          </a:p>
          <a:p>
            <a:pPr algn="l">
              <a:defRPr/>
            </a:pPr>
            <a:r>
              <a:rPr lang="en-US" sz="1200" b="1" dirty="0">
                <a:effectLst/>
                <a:latin typeface="+mj-lt"/>
              </a:rPr>
              <a:t>PowerPoint Presentations</a:t>
            </a:r>
          </a:p>
          <a:p>
            <a:pPr marL="175818" indent="-175818" algn="l">
              <a:spcAft>
                <a:spcPts val="0"/>
              </a:spcAft>
              <a:buFont typeface="Arial" panose="020B0604020202020204" pitchFamily="34" charset="0"/>
              <a:buChar char="•"/>
              <a:defRPr/>
            </a:pPr>
            <a:r>
              <a:rPr lang="en-US" sz="1200" dirty="0" smtClean="0">
                <a:effectLst/>
                <a:latin typeface="+mj-lt"/>
              </a:rPr>
              <a:t>Unit 2 - Getting </a:t>
            </a:r>
            <a:r>
              <a:rPr lang="en-US" sz="1200" dirty="0">
                <a:effectLst/>
                <a:latin typeface="+mj-lt"/>
              </a:rPr>
              <a:t>the Most out of the 4-H Experience </a:t>
            </a:r>
          </a:p>
          <a:p>
            <a:pPr marL="175818" indent="-175818" algn="l">
              <a:spcAft>
                <a:spcPts val="0"/>
              </a:spcAft>
              <a:buFont typeface="Arial" panose="020B0604020202020204" pitchFamily="34" charset="0"/>
              <a:buChar char="•"/>
              <a:defRPr/>
            </a:pPr>
            <a:r>
              <a:rPr lang="en-US" sz="1200" dirty="0">
                <a:effectLst/>
                <a:latin typeface="+mj-lt"/>
              </a:rPr>
              <a:t>This is Jeopardy</a:t>
            </a:r>
          </a:p>
          <a:p>
            <a:pPr algn="l">
              <a:spcAft>
                <a:spcPts val="0"/>
              </a:spcAft>
              <a:defRPr/>
            </a:pPr>
            <a:endParaRPr lang="en-US" sz="1200" dirty="0">
              <a:effectLst/>
            </a:endParaRPr>
          </a:p>
        </p:txBody>
      </p:sp>
      <p:sp>
        <p:nvSpPr>
          <p:cNvPr id="6" name="TextBox 5"/>
          <p:cNvSpPr txBox="1"/>
          <p:nvPr/>
        </p:nvSpPr>
        <p:spPr>
          <a:xfrm>
            <a:off x="3591055" y="7153435"/>
            <a:ext cx="2729322" cy="1756677"/>
          </a:xfrm>
          <a:prstGeom prst="rect">
            <a:avLst/>
          </a:prstGeom>
          <a:noFill/>
        </p:spPr>
        <p:txBody>
          <a:bodyPr wrap="square" lIns="93770" tIns="46884" rIns="93770" bIns="46884" rtlCol="0">
            <a:spAutoFit/>
          </a:bodyPr>
          <a:lstStyle/>
          <a:p>
            <a:pPr algn="l">
              <a:defRPr/>
            </a:pPr>
            <a:r>
              <a:rPr lang="en-US" sz="1200" b="1" dirty="0">
                <a:effectLst/>
                <a:latin typeface="+mj-lt"/>
              </a:rPr>
              <a:t>Self Study Series </a:t>
            </a:r>
            <a:r>
              <a:rPr lang="en-US" sz="1200" dirty="0">
                <a:effectLst/>
                <a:latin typeface="+mj-lt"/>
              </a:rPr>
              <a:t>– for volunteers who can not attend this training in person.</a:t>
            </a:r>
          </a:p>
          <a:p>
            <a:pPr marL="175818" indent="-175818" algn="l">
              <a:spcAft>
                <a:spcPts val="0"/>
              </a:spcAft>
              <a:buFont typeface="Arial" panose="020B0604020202020204" pitchFamily="34" charset="0"/>
              <a:buChar char="•"/>
              <a:defRPr/>
            </a:pPr>
            <a:r>
              <a:rPr lang="en-US" sz="1200" dirty="0">
                <a:effectLst/>
                <a:latin typeface="+mj-lt"/>
              </a:rPr>
              <a:t>4H.VOL.202A – Developing Youth through the 4-H Experience</a:t>
            </a:r>
          </a:p>
          <a:p>
            <a:pPr marL="175818" indent="-175818" algn="l">
              <a:spcAft>
                <a:spcPts val="0"/>
              </a:spcAft>
              <a:buFont typeface="Arial" panose="020B0604020202020204" pitchFamily="34" charset="0"/>
              <a:buChar char="•"/>
              <a:defRPr/>
            </a:pPr>
            <a:r>
              <a:rPr lang="en-US" sz="1200" dirty="0">
                <a:effectLst/>
                <a:latin typeface="+mj-lt"/>
              </a:rPr>
              <a:t>4H.VOL.202B – 4-H Project </a:t>
            </a:r>
            <a:r>
              <a:rPr lang="en-US" sz="1200" dirty="0" smtClean="0">
                <a:effectLst/>
                <a:latin typeface="+mj-lt"/>
              </a:rPr>
              <a:t>Work vs. project</a:t>
            </a:r>
            <a:endParaRPr lang="en-US" sz="1200" dirty="0">
              <a:effectLst/>
              <a:latin typeface="+mj-lt"/>
            </a:endParaRPr>
          </a:p>
          <a:p>
            <a:pPr algn="l">
              <a:defRPr/>
            </a:pPr>
            <a:r>
              <a:rPr lang="en-US" sz="1200" b="1" dirty="0">
                <a:effectLst/>
                <a:latin typeface="+mj-lt"/>
              </a:rPr>
              <a:t>4-H Newsletter Support Material</a:t>
            </a:r>
          </a:p>
          <a:p>
            <a:pPr marL="175818" indent="-175818" algn="l">
              <a:buFont typeface="Arial" panose="020B0604020202020204" pitchFamily="34" charset="0"/>
              <a:buChar char="•"/>
              <a:defRPr/>
            </a:pPr>
            <a:r>
              <a:rPr lang="en-US" sz="1200" dirty="0">
                <a:effectLst/>
                <a:latin typeface="+mj-lt"/>
              </a:rPr>
              <a:t>4-H Project Work vs. project</a:t>
            </a:r>
          </a:p>
          <a:p>
            <a:pPr marL="175818" indent="-175818" algn="l">
              <a:buFont typeface="Arial" panose="020B0604020202020204" pitchFamily="34" charset="0"/>
              <a:buChar char="•"/>
              <a:defRPr/>
            </a:pPr>
            <a:r>
              <a:rPr lang="en-US" sz="1200" dirty="0">
                <a:effectLst/>
                <a:latin typeface="+mj-lt"/>
              </a:rPr>
              <a:t>Gateway to the 4-H Member</a:t>
            </a:r>
          </a:p>
        </p:txBody>
      </p:sp>
    </p:spTree>
    <p:extLst>
      <p:ext uri="{BB962C8B-B14F-4D97-AF65-F5344CB8AC3E}">
        <p14:creationId xmlns:p14="http://schemas.microsoft.com/office/powerpoint/2010/main" val="1885665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9F22E7-48EA-4C5E-949B-6E4230D3CF34}" type="slidenum">
              <a:rPr lang="en-US" smtClean="0"/>
              <a:pPr>
                <a:defRPr/>
              </a:pPr>
              <a:t>2</a:t>
            </a:fld>
            <a:endParaRPr lang="en-US"/>
          </a:p>
        </p:txBody>
      </p:sp>
    </p:spTree>
    <p:extLst>
      <p:ext uri="{BB962C8B-B14F-4D97-AF65-F5344CB8AC3E}">
        <p14:creationId xmlns:p14="http://schemas.microsoft.com/office/powerpoint/2010/main" val="49420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0CED6FCC-9509-44E0-89C5-8BDF224B8613}" type="slidenum">
              <a:rPr lang="en-US" altLang="en-US" sz="1200" smtClean="0"/>
              <a:pPr/>
              <a:t>4</a:t>
            </a:fld>
            <a:endParaRPr lang="en-US" altLang="en-US" sz="1200" dirty="0" smtClean="0"/>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A909F799-528E-4CD9-ACD4-BF69C9A3293C}" type="slidenum">
              <a:rPr lang="en-US" altLang="en-US" sz="1200" smtClean="0"/>
              <a:pPr/>
              <a:t>5</a:t>
            </a:fld>
            <a:endParaRPr lang="en-US" altLang="en-US" sz="1200" dirty="0" smtClean="0"/>
          </a:p>
        </p:txBody>
      </p:sp>
      <p:sp>
        <p:nvSpPr>
          <p:cNvPr id="169987" name="Rectangle 2"/>
          <p:cNvSpPr>
            <a:spLocks noGrp="1" noRot="1" noChangeAspect="1" noChangeArrowheads="1" noTextEdit="1"/>
          </p:cNvSpPr>
          <p:nvPr>
            <p:ph type="sldImg"/>
          </p:nvPr>
        </p:nvSpPr>
        <p:spPr>
          <a:solidFill>
            <a:srgbClr val="FFFFFF"/>
          </a:solidFill>
          <a:ln/>
        </p:spPr>
      </p:sp>
      <p:sp>
        <p:nvSpPr>
          <p:cNvPr id="169988" name="Rectangle 3"/>
          <p:cNvSpPr>
            <a:spLocks noGrp="1" noChangeArrowheads="1"/>
          </p:cNvSpPr>
          <p:nvPr>
            <p:ph type="body" idx="1"/>
          </p:nvPr>
        </p:nvSpPr>
        <p:spPr>
          <a:solidFill>
            <a:srgbClr val="FFFFFF"/>
          </a:solidFill>
          <a:ln>
            <a:solidFill>
              <a:srgbClr val="000000"/>
            </a:solidFill>
          </a:ln>
        </p:spPr>
        <p:txBody>
          <a:bodyPr/>
          <a:lstStyle/>
          <a:p>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872E5ABD-C984-4096-84BB-99A5ECA4B5BF}" type="slidenum">
              <a:rPr lang="en-US" altLang="en-US" sz="1200" smtClean="0"/>
              <a:pPr/>
              <a:t>6</a:t>
            </a:fld>
            <a:endParaRPr lang="en-US" altLang="en-US" sz="1200" dirty="0" smtClean="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n-US" altLang="en-US" dirty="0" smtClean="0"/>
              <a:t>1.</a:t>
            </a:r>
          </a:p>
          <a:p>
            <a:pPr marL="228600" indent="-228600">
              <a:buFontTx/>
              <a:buAutoNum type="arabicPeriod" startAt="2"/>
            </a:pPr>
            <a:r>
              <a:rPr lang="en-US" altLang="en-US" dirty="0" smtClean="0"/>
              <a:t> </a:t>
            </a:r>
          </a:p>
          <a:p>
            <a:pPr marL="228600" indent="-228600">
              <a:buFontTx/>
              <a:buAutoNum type="arabicPeriod" startAt="2"/>
            </a:pPr>
            <a:r>
              <a:rPr lang="en-US" altLang="en-US" dirty="0" smtClean="0"/>
              <a:t>Participation includes being part of a group and having a sense of belonging.</a:t>
            </a:r>
          </a:p>
          <a:p>
            <a:pPr marL="228600" indent="-228600">
              <a:buFontTx/>
              <a:buAutoNum type="arabicPeriod" startAt="2"/>
            </a:pPr>
            <a:r>
              <a:rPr lang="en-US" altLang="en-US" dirty="0" smtClean="0"/>
              <a:t>Communication skills include written and oral communications.</a:t>
            </a:r>
          </a:p>
          <a:p>
            <a:pPr marL="228600" indent="-228600">
              <a:buFontTx/>
              <a:buAutoNum type="arabicPeriod" startAt="2"/>
            </a:pPr>
            <a:r>
              <a:rPr lang="en-US" altLang="en-US" dirty="0" smtClean="0"/>
              <a:t> </a:t>
            </a:r>
          </a:p>
          <a:p>
            <a:pPr marL="228600" indent="-228600">
              <a:buFontTx/>
              <a:buAutoNum type="arabicPeriod" startAt="2"/>
            </a:pPr>
            <a:r>
              <a:rPr lang="en-US" altLang="en-US" dirty="0" smtClean="0"/>
              <a:t> </a:t>
            </a:r>
          </a:p>
          <a:p>
            <a:pPr marL="228600" indent="-228600">
              <a:buFontTx/>
              <a:buAutoNum type="arabicPeriod" startAt="2"/>
            </a:pPr>
            <a:r>
              <a:rPr lang="en-US" altLang="en-US" dirty="0" smtClean="0"/>
              <a:t> </a:t>
            </a:r>
          </a:p>
          <a:p>
            <a:pPr marL="228600" indent="-228600">
              <a:buFontTx/>
              <a:buAutoNum type="arabicPeriod" startAt="2"/>
            </a:pPr>
            <a:r>
              <a:rPr lang="en-US" altLang="en-US" dirty="0" smtClean="0"/>
              <a:t> </a:t>
            </a:r>
          </a:p>
          <a:p>
            <a:pPr marL="228600" indent="-228600">
              <a:buFontTx/>
              <a:buAutoNum type="arabicPeriod" startAt="2"/>
            </a:pPr>
            <a:endParaRPr lang="en-US" altLang="en-US" dirty="0" smtClean="0"/>
          </a:p>
          <a:p>
            <a:pPr marL="228600" indent="-228600"/>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21FF604F-88AA-4D2C-B657-459FB9AC44DB}" type="slidenum">
              <a:rPr lang="en-US" altLang="en-US" sz="1200" smtClean="0"/>
              <a:pPr/>
              <a:t>7</a:t>
            </a:fld>
            <a:endParaRPr lang="en-US" altLang="en-US" sz="1200" dirty="0" smtClean="0"/>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en-US" altLang="en-US" dirty="0" smtClean="0"/>
              <a:t>Develop skills and work habits for more efficient and prosperous living.</a:t>
            </a:r>
          </a:p>
          <a:p>
            <a:pPr marL="228600" indent="-228600">
              <a:buFontTx/>
              <a:buAutoNum type="arabicPeriod"/>
            </a:pPr>
            <a:r>
              <a:rPr lang="en-US" altLang="en-US" dirty="0" smtClean="0"/>
              <a:t>Learn by doing, thinking and feeling.</a:t>
            </a:r>
          </a:p>
          <a:p>
            <a:pPr marL="228600" indent="-228600">
              <a:buFontTx/>
              <a:buAutoNum type="arabicPeriod"/>
            </a:pPr>
            <a:r>
              <a:rPr lang="en-US" altLang="en-US" dirty="0" smtClean="0"/>
              <a:t>Gain subject matter knowledge.</a:t>
            </a:r>
          </a:p>
          <a:p>
            <a:pPr marL="228600" indent="-228600">
              <a:buFontTx/>
              <a:buAutoNum type="arabicPeriod"/>
            </a:pPr>
            <a:r>
              <a:rPr lang="en-US" altLang="en-US" dirty="0" smtClean="0"/>
              <a:t>Learn to accept responsibility.</a:t>
            </a:r>
          </a:p>
          <a:p>
            <a:pPr marL="228600" indent="-228600">
              <a:buFontTx/>
              <a:buAutoNum type="arabicPeriod"/>
            </a:pPr>
            <a:r>
              <a:rPr lang="en-US" altLang="en-US" dirty="0" smtClean="0"/>
              <a:t>Create a sense of ownership through decision making process.</a:t>
            </a:r>
          </a:p>
          <a:p>
            <a:pPr marL="228600" indent="-228600">
              <a:buFontTx/>
              <a:buAutoNum type="arabicPeriod"/>
            </a:pPr>
            <a:r>
              <a:rPr lang="en-US" altLang="en-US" dirty="0" smtClean="0"/>
              <a:t>Explore career opportunities.</a:t>
            </a:r>
          </a:p>
          <a:p>
            <a:pPr marL="228600" indent="-228600">
              <a:buFontTx/>
              <a:buAutoNum type="arabicPeriod"/>
            </a:pPr>
            <a:r>
              <a:rPr lang="en-US" altLang="en-US" dirty="0" smtClean="0"/>
              <a:t>Gain a sense of achievement and accomplishment through:</a:t>
            </a:r>
          </a:p>
          <a:p>
            <a:pPr marL="228600" indent="-228600"/>
            <a:r>
              <a:rPr lang="en-US" altLang="en-US" dirty="0" smtClean="0"/>
              <a:t>	a) personal goals met.</a:t>
            </a:r>
          </a:p>
          <a:p>
            <a:pPr marL="228600" indent="-228600"/>
            <a:r>
              <a:rPr lang="en-US" altLang="en-US" dirty="0" smtClean="0"/>
              <a:t>	b) opportunity for recognition and awards for efforts.</a:t>
            </a:r>
          </a:p>
          <a:p>
            <a:pPr marL="228600" indent="-228600">
              <a:buFontTx/>
              <a:buAutoNum type="arabicPeriod" startAt="8"/>
            </a:pPr>
            <a:r>
              <a:rPr lang="en-US" altLang="en-US" dirty="0" smtClean="0"/>
              <a:t>Strengthen family and community ties.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D3294628-9AF1-49C9-8CF1-CC782539CA0B}" type="slidenum">
              <a:rPr lang="en-US" altLang="en-US" sz="1200" smtClean="0"/>
              <a:pPr/>
              <a:t>9</a:t>
            </a:fld>
            <a:endParaRPr lang="en-US" altLang="en-US" sz="1200" dirty="0" smtClean="0"/>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9F22E7-48EA-4C5E-949B-6E4230D3CF34}" type="slidenum">
              <a:rPr lang="en-US" smtClean="0"/>
              <a:pPr>
                <a:defRPr/>
              </a:pPr>
              <a:t>10</a:t>
            </a:fld>
            <a:endParaRPr lang="en-US"/>
          </a:p>
        </p:txBody>
      </p:sp>
    </p:spTree>
    <p:extLst>
      <p:ext uri="{BB962C8B-B14F-4D97-AF65-F5344CB8AC3E}">
        <p14:creationId xmlns:p14="http://schemas.microsoft.com/office/powerpoint/2010/main" val="729885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77927" y="681931"/>
            <a:ext cx="7772400" cy="3432869"/>
          </a:xfrm>
        </p:spPr>
        <p:txBody>
          <a:bodyPr anchor="b">
            <a:noAutofit/>
          </a:bodyPr>
          <a:lstStyle>
            <a:lvl1pPr>
              <a:lnSpc>
                <a:spcPct val="100000"/>
              </a:lnSpc>
              <a:defRPr sz="80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191000"/>
            <a:ext cx="6400800" cy="9144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3/21/2017</a:t>
            </a:fld>
            <a:endParaRPr lang="en-US" dirty="0"/>
          </a:p>
        </p:txBody>
      </p:sp>
      <p:sp>
        <p:nvSpPr>
          <p:cNvPr id="8"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9"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extLst>
      <p:ext uri="{BB962C8B-B14F-4D97-AF65-F5344CB8AC3E}">
        <p14:creationId xmlns:p14="http://schemas.microsoft.com/office/powerpoint/2010/main" val="173250603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500092" y="1066800"/>
            <a:ext cx="8229600" cy="4038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1"/>
          <p:cNvSpPr>
            <a:spLocks noGrp="1"/>
          </p:cNvSpPr>
          <p:nvPr>
            <p:ph type="title"/>
          </p:nvPr>
        </p:nvSpPr>
        <p:spPr>
          <a:xfrm>
            <a:off x="457200" y="228600"/>
            <a:ext cx="8229600" cy="762000"/>
          </a:xfrm>
        </p:spPr>
        <p:txBody>
          <a:bodyPr/>
          <a:lstStyle>
            <a:lvl1pPr>
              <a:defRPr sz="31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66947117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906962"/>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906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720839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C62313-322F-4437-9693-4492539178CC}" type="slidenum">
              <a:rPr lang="en-US"/>
              <a:pPr>
                <a:defRPr/>
              </a:pPr>
              <a:t>‹#›</a:t>
            </a:fld>
            <a:endParaRPr lang="en-US"/>
          </a:p>
        </p:txBody>
      </p:sp>
    </p:spTree>
    <p:extLst>
      <p:ext uri="{BB962C8B-B14F-4D97-AF65-F5344CB8AC3E}">
        <p14:creationId xmlns:p14="http://schemas.microsoft.com/office/powerpoint/2010/main" val="4359683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Date Placeholder 4"/>
          <p:cNvSpPr>
            <a:spLocks noGrp="1" noChangeArrowheads="1"/>
          </p:cNvSpPr>
          <p:nvPr>
            <p:ph type="dt" sz="half" idx="10"/>
          </p:nvPr>
        </p:nvSpPr>
        <p:spPr>
          <a:xfrm>
            <a:off x="1066800" y="8382000"/>
            <a:ext cx="1905000" cy="45720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838200" y="6248400"/>
            <a:ext cx="561975" cy="365125"/>
          </a:xfrm>
          <a:ln/>
        </p:spPr>
        <p:txBody>
          <a:bodyPr/>
          <a:lstStyle>
            <a:lvl1pPr>
              <a:defRPr/>
            </a:lvl1pPr>
          </a:lstStyle>
          <a:p>
            <a:pPr>
              <a:defRPr/>
            </a:pPr>
            <a:fld id="{2AAD071D-E5C0-4A67-B9D9-ACAF8A432376}" type="slidenum">
              <a:rPr lang="en-US"/>
              <a:pPr>
                <a:defRPr/>
              </a:pPr>
              <a:t>‹#›</a:t>
            </a:fld>
            <a:endParaRPr lang="en-US" dirty="0"/>
          </a:p>
        </p:txBody>
      </p:sp>
    </p:spTree>
    <p:extLst>
      <p:ext uri="{BB962C8B-B14F-4D97-AF65-F5344CB8AC3E}">
        <p14:creationId xmlns:p14="http://schemas.microsoft.com/office/powerpoint/2010/main" val="701348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lstStyle>
            <a:lvl1pPr>
              <a:defRPr sz="3100"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500092" y="1066800"/>
            <a:ext cx="8229600" cy="4038601"/>
          </a:xfrm>
        </p:spPr>
        <p:txBody>
          <a:bodyPr/>
          <a:lstStyle>
            <a:lvl5pPr>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3/21/2017</a:t>
            </a:fld>
            <a:endParaRPr lang="en-US" dirty="0"/>
          </a:p>
        </p:txBody>
      </p:sp>
      <p:sp>
        <p:nvSpPr>
          <p:cNvPr id="8"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9"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extLst>
      <p:ext uri="{BB962C8B-B14F-4D97-AF65-F5344CB8AC3E}">
        <p14:creationId xmlns:p14="http://schemas.microsoft.com/office/powerpoint/2010/main" val="9078083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2954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39925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Oval 6"/>
          <p:cNvSpPr/>
          <p:nvPr/>
        </p:nvSpPr>
        <p:spPr>
          <a:xfrm>
            <a:off x="4495800" y="38481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8481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8481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3/21/2017</a:t>
            </a:fld>
            <a:endParaRPr lang="en-US" dirty="0"/>
          </a:p>
        </p:txBody>
      </p:sp>
      <p:sp>
        <p:nvSpPr>
          <p:cNvPr id="11"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12"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extLst>
      <p:ext uri="{BB962C8B-B14F-4D97-AF65-F5344CB8AC3E}">
        <p14:creationId xmlns:p14="http://schemas.microsoft.com/office/powerpoint/2010/main" val="133662042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066800"/>
            <a:ext cx="4038600" cy="4038601"/>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Content Placeholder 8"/>
          <p:cNvSpPr>
            <a:spLocks noGrp="1"/>
          </p:cNvSpPr>
          <p:nvPr>
            <p:ph sz="quarter" idx="13"/>
          </p:nvPr>
        </p:nvSpPr>
        <p:spPr>
          <a:xfrm>
            <a:off x="365760" y="1066800"/>
            <a:ext cx="4041648" cy="4038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3/21/2017</a:t>
            </a:fld>
            <a:endParaRPr lang="en-US" dirty="0"/>
          </a:p>
        </p:txBody>
      </p:sp>
      <p:sp>
        <p:nvSpPr>
          <p:cNvPr id="10"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11"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
        <p:nvSpPr>
          <p:cNvPr id="12" name="Title 1"/>
          <p:cNvSpPr>
            <a:spLocks noGrp="1"/>
          </p:cNvSpPr>
          <p:nvPr>
            <p:ph type="title"/>
          </p:nvPr>
        </p:nvSpPr>
        <p:spPr>
          <a:xfrm>
            <a:off x="457200" y="228600"/>
            <a:ext cx="8229600" cy="762000"/>
          </a:xfrm>
        </p:spPr>
        <p:txBody>
          <a:bodyPr/>
          <a:lstStyle>
            <a:lvl1pPr>
              <a:defRPr sz="31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4564533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66800"/>
            <a:ext cx="4040188" cy="609600"/>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8200" y="1066800"/>
            <a:ext cx="4041775" cy="609600"/>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Content Placeholder 10"/>
          <p:cNvSpPr>
            <a:spLocks noGrp="1"/>
          </p:cNvSpPr>
          <p:nvPr>
            <p:ph sz="quarter" idx="13"/>
          </p:nvPr>
        </p:nvSpPr>
        <p:spPr>
          <a:xfrm>
            <a:off x="457200" y="1676400"/>
            <a:ext cx="4041648" cy="3429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2"/>
          <p:cNvSpPr>
            <a:spLocks noGrp="1"/>
          </p:cNvSpPr>
          <p:nvPr>
            <p:ph sz="quarter" idx="14"/>
          </p:nvPr>
        </p:nvSpPr>
        <p:spPr>
          <a:xfrm>
            <a:off x="4672584" y="1676400"/>
            <a:ext cx="4041648" cy="3429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3/21/2017</a:t>
            </a:fld>
            <a:endParaRPr lang="en-US" dirty="0"/>
          </a:p>
        </p:txBody>
      </p:sp>
      <p:sp>
        <p:nvSpPr>
          <p:cNvPr id="12"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14"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
        <p:nvSpPr>
          <p:cNvPr id="15" name="Title 1"/>
          <p:cNvSpPr>
            <a:spLocks noGrp="1"/>
          </p:cNvSpPr>
          <p:nvPr>
            <p:ph type="title"/>
          </p:nvPr>
        </p:nvSpPr>
        <p:spPr>
          <a:xfrm>
            <a:off x="457200" y="228600"/>
            <a:ext cx="8229600" cy="762000"/>
          </a:xfrm>
        </p:spPr>
        <p:txBody>
          <a:bodyPr/>
          <a:lstStyle>
            <a:lvl1pPr>
              <a:defRPr sz="31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137855705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3/21/2017</a:t>
            </a:fld>
            <a:endParaRPr lang="en-US" dirty="0"/>
          </a:p>
        </p:txBody>
      </p:sp>
      <p:sp>
        <p:nvSpPr>
          <p:cNvPr id="7"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8"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
        <p:nvSpPr>
          <p:cNvPr id="9" name="Title 1"/>
          <p:cNvSpPr>
            <a:spLocks noGrp="1"/>
          </p:cNvSpPr>
          <p:nvPr>
            <p:ph type="title"/>
          </p:nvPr>
        </p:nvSpPr>
        <p:spPr>
          <a:xfrm>
            <a:off x="457200" y="228600"/>
            <a:ext cx="8229600" cy="762000"/>
          </a:xfrm>
        </p:spPr>
        <p:txBody>
          <a:bodyPr/>
          <a:lstStyle>
            <a:lvl1pPr>
              <a:defRPr sz="31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149539028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3/21/2017</a:t>
            </a:fld>
            <a:endParaRPr lang="en-US" dirty="0"/>
          </a:p>
        </p:txBody>
      </p:sp>
      <p:sp>
        <p:nvSpPr>
          <p:cNvPr id="6"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7"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extLst>
      <p:ext uri="{BB962C8B-B14F-4D97-AF65-F5344CB8AC3E}">
        <p14:creationId xmlns:p14="http://schemas.microsoft.com/office/powerpoint/2010/main" val="254006055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719137" y="273051"/>
            <a:ext cx="4995863" cy="49085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1"/>
            <a:ext cx="3008313" cy="2743200"/>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3/21/2017</a:t>
            </a:fld>
            <a:endParaRPr lang="en-US" dirty="0"/>
          </a:p>
        </p:txBody>
      </p:sp>
      <p:sp>
        <p:nvSpPr>
          <p:cNvPr id="9"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10"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extLst>
      <p:ext uri="{BB962C8B-B14F-4D97-AF65-F5344CB8AC3E}">
        <p14:creationId xmlns:p14="http://schemas.microsoft.com/office/powerpoint/2010/main" val="208656872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3352800"/>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6400" y="464820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3/21/2017</a:t>
            </a:fld>
            <a:endParaRPr lang="en-US" dirty="0"/>
          </a:p>
        </p:txBody>
      </p:sp>
      <p:sp>
        <p:nvSpPr>
          <p:cNvPr id="9"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10"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extLst>
      <p:ext uri="{BB962C8B-B14F-4D97-AF65-F5344CB8AC3E}">
        <p14:creationId xmlns:p14="http://schemas.microsoft.com/office/powerpoint/2010/main" val="44081414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microsoft.com/office/2007/relationships/hdphoto" Target="../media/hdphoto2.wdp"/><Relationship Id="rId3" Type="http://schemas.openxmlformats.org/officeDocument/2006/relationships/slideLayout" Target="../slideLayouts/slideLayout3.xml"/><Relationship Id="rId21" Type="http://schemas.openxmlformats.org/officeDocument/2006/relationships/image" Target="../media/image6.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microsoft.com/office/2007/relationships/hdphoto" Target="../media/hdphoto1.wdp"/><Relationship Id="rId20"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19"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22" Type="http://schemas.openxmlformats.org/officeDocument/2006/relationships/image" Target="../media/image7.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1066800"/>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00092" y="1371600"/>
            <a:ext cx="8229600" cy="373380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A3FC98FD-A00A-4B6E-8BCA-F3595ECF613E}"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3" descr="C:\Users\kknoepf\AppData\Local\Microsoft\Windows\Temporary Internet Files\Content.IE5\W0YSMFXX\MP900442489[1].jpg"/>
          <p:cNvPicPr>
            <a:picLocks noChangeAspect="1" noChangeArrowheads="1"/>
          </p:cNvPicPr>
          <p:nvPr userDrawn="1"/>
        </p:nvPicPr>
        <p:blipFill rotWithShape="1">
          <a:blip r:embed="rId15" cstate="print">
            <a:duotone>
              <a:schemeClr val="accent6">
                <a:shade val="45000"/>
                <a:satMod val="135000"/>
              </a:schemeClr>
              <a:prstClr val="white"/>
            </a:duotone>
            <a:extLst>
              <a:ext uri="{BEBA8EAE-BF5A-486C-A8C5-ECC9F3942E4B}">
                <a14:imgProps xmlns:a14="http://schemas.microsoft.com/office/drawing/2010/main">
                  <a14:imgLayer r:embed="rId16">
                    <a14:imgEffect>
                      <a14:brightnessContrast bright="40000" contrast="40000"/>
                    </a14:imgEffect>
                  </a14:imgLayer>
                </a14:imgProps>
              </a:ext>
              <a:ext uri="{28A0092B-C50C-407E-A947-70E740481C1C}">
                <a14:useLocalDpi xmlns:a14="http://schemas.microsoft.com/office/drawing/2010/main" val="0"/>
              </a:ext>
            </a:extLst>
          </a:blip>
          <a:srcRect l="7169" t="275" r="4596"/>
          <a:stretch/>
        </p:blipFill>
        <p:spPr bwMode="auto">
          <a:xfrm>
            <a:off x="-76200" y="5234964"/>
            <a:ext cx="2151529" cy="162303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5" descr="C:\Users\kknoepf\AppData\Local\Microsoft\Windows\Temporary Internet Files\Content.IE5\LFH9NO5U\MP900438753[1].jpg"/>
          <p:cNvPicPr>
            <a:picLocks noChangeAspect="1" noChangeArrowheads="1"/>
          </p:cNvPicPr>
          <p:nvPr userDrawn="1"/>
        </p:nvPicPr>
        <p:blipFill>
          <a:blip r:embed="rId17" cstate="print">
            <a:duotone>
              <a:schemeClr val="accent6">
                <a:shade val="45000"/>
                <a:satMod val="135000"/>
              </a:schemeClr>
              <a:prstClr val="white"/>
            </a:duotone>
            <a:extLst>
              <a:ext uri="{BEBA8EAE-BF5A-486C-A8C5-ECC9F3942E4B}">
                <a14:imgProps xmlns:a14="http://schemas.microsoft.com/office/drawing/2010/main">
                  <a14:imgLayer r:embed="rId18">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981200" y="5230482"/>
            <a:ext cx="1095862" cy="162751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7" descr="D:\powerpoint photos\4H historical 28.jpg"/>
          <p:cNvPicPr>
            <a:picLocks noChangeAspect="1" noChangeArrowheads="1"/>
          </p:cNvPicPr>
          <p:nvPr userDrawn="1"/>
        </p:nvPicPr>
        <p:blipFill>
          <a:blip r:embed="rId19"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94940" y="5211971"/>
            <a:ext cx="2575954" cy="1664539"/>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pic>
      <p:pic>
        <p:nvPicPr>
          <p:cNvPr id="18" name="Picture 16" descr="C:\Users\kknoepf\AppData\Local\Microsoft\Windows\Temporary Internet Files\Content.IE5\SROT25GR\MP900446488[1].jpg"/>
          <p:cNvPicPr>
            <a:picLocks noChangeAspect="1" noChangeArrowheads="1"/>
          </p:cNvPicPr>
          <p:nvPr userDrawn="1"/>
        </p:nvPicPr>
        <p:blipFill>
          <a:blip r:embed="rId20"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48000" y="5230482"/>
            <a:ext cx="2441278" cy="162751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C:\Users\kknoepf\AppData\Local\Microsoft\Windows\Temporary Internet Files\Content.IE5\W0YSMFXX\MP900430612[2].jpg"/>
          <p:cNvPicPr>
            <a:picLocks noChangeAspect="1" noChangeArrowheads="1"/>
          </p:cNvPicPr>
          <p:nvPr userDrawn="1"/>
        </p:nvPicPr>
        <p:blipFill rotWithShape="1">
          <a:blip r:embed="rId21" cstate="print">
            <a:duotone>
              <a:schemeClr val="accent6">
                <a:shade val="45000"/>
                <a:satMod val="135000"/>
              </a:schemeClr>
              <a:prstClr val="white"/>
            </a:duotone>
            <a:extLst>
              <a:ext uri="{28A0092B-C50C-407E-A947-70E740481C1C}">
                <a14:useLocalDpi xmlns:a14="http://schemas.microsoft.com/office/drawing/2010/main" val="0"/>
              </a:ext>
            </a:extLst>
          </a:blip>
          <a:srcRect l="52059" t="9474" r="7102"/>
          <a:stretch/>
        </p:blipFill>
        <p:spPr bwMode="auto">
          <a:xfrm>
            <a:off x="5489278" y="5220225"/>
            <a:ext cx="1105662" cy="162751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8444313" y="6077830"/>
            <a:ext cx="656227" cy="703100"/>
          </a:xfrm>
          <a:prstGeom prst="rect">
            <a:avLst/>
          </a:prstGeom>
        </p:spPr>
      </p:pic>
      <p:cxnSp>
        <p:nvCxnSpPr>
          <p:cNvPr id="5" name="Straight Connector 4"/>
          <p:cNvCxnSpPr/>
          <p:nvPr userDrawn="1"/>
        </p:nvCxnSpPr>
        <p:spPr>
          <a:xfrm>
            <a:off x="-76200" y="5211971"/>
            <a:ext cx="9220200" cy="1851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519210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timing>
    <p:tnLst>
      <p:par>
        <p:cTn id="1" dur="indefinite" restart="never" nodeType="tmRoot"/>
      </p:par>
    </p:tnLst>
  </p:timing>
  <p:txStyles>
    <p:titleStyle>
      <a:lvl1pPr algn="ctr" defTabSz="914400" rtl="0" eaLnBrk="1" latinLnBrk="0" hangingPunct="1">
        <a:lnSpc>
          <a:spcPts val="5800"/>
        </a:lnSpc>
        <a:spcBef>
          <a:spcPct val="0"/>
        </a:spcBef>
        <a:buNone/>
        <a:defRPr sz="48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3.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6200" y="-88587"/>
            <a:ext cx="9296400" cy="7175187"/>
            <a:chOff x="-76200" y="-37095"/>
            <a:chExt cx="9296400" cy="6920263"/>
          </a:xfrm>
        </p:grpSpPr>
        <p:pic>
          <p:nvPicPr>
            <p:cNvPr id="49" name="Picture 7" descr="D:\powerpoint photos\4H historical 2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 y="0"/>
              <a:ext cx="3672840" cy="2242763"/>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pic>
        <p:pic>
          <p:nvPicPr>
            <p:cNvPr id="1032" name="Picture 8" descr="C:\Users\kknoepf\AppData\Local\Microsoft\Windows\Temporary Internet Files\Content.IE5\LFH9NO5U\MP90044219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9360" y="4523870"/>
              <a:ext cx="3590840" cy="2334130"/>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C:\Users\kknoepf\AppData\Local\Microsoft\Windows\Temporary Internet Files\Content.IE5\W0YSMFXX\MP900430612[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671"/>
            <a:stretch/>
          </p:blipFill>
          <p:spPr bwMode="auto">
            <a:xfrm>
              <a:off x="-76200" y="4443932"/>
              <a:ext cx="2956560" cy="2414068"/>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C:\Users\kknoepf\AppData\Local\Microsoft\Windows\Temporary Internet Files\Content.IE5\W0YSMFXX\MP900426563[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84494" y="-37095"/>
              <a:ext cx="1862866" cy="235655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D:\powerpoint photos\4H historical 10.jpg"/>
            <p:cNvPicPr>
              <a:picLocks noChangeAspect="1" noChangeArrowheads="1"/>
            </p:cNvPicPr>
            <p:nvPr/>
          </p:nvPicPr>
          <p:blipFill rotWithShape="1">
            <a:blip r:embed="rId7">
              <a:extLst>
                <a:ext uri="{28A0092B-C50C-407E-A947-70E740481C1C}">
                  <a14:useLocalDpi xmlns:a14="http://schemas.microsoft.com/office/drawing/2010/main" val="0"/>
                </a:ext>
              </a:extLst>
            </a:blip>
            <a:srcRect l="3868" t="12760" r="34257"/>
            <a:stretch/>
          </p:blipFill>
          <p:spPr bwMode="auto">
            <a:xfrm>
              <a:off x="3810000" y="4523870"/>
              <a:ext cx="1828800" cy="2341441"/>
            </a:xfrm>
            <a:prstGeom prst="rect">
              <a:avLst/>
            </a:prstGeom>
            <a:noFill/>
            <a:ln w="127000">
              <a:noFill/>
              <a:miter lim="800000"/>
              <a:headEnd/>
              <a:tailEnd/>
            </a:ln>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15240" y="2286372"/>
              <a:ext cx="9128760" cy="2237498"/>
              <a:chOff x="15240" y="2191567"/>
              <a:chExt cx="9128760" cy="2237498"/>
            </a:xfrm>
          </p:grpSpPr>
          <p:sp>
            <p:nvSpPr>
              <p:cNvPr id="7" name="Rectangle 6"/>
              <p:cNvSpPr/>
              <p:nvPr/>
            </p:nvSpPr>
            <p:spPr>
              <a:xfrm>
                <a:off x="15240" y="2191567"/>
                <a:ext cx="6918960" cy="2189368"/>
              </a:xfrm>
              <a:prstGeom prst="rect">
                <a:avLst/>
              </a:prstGeom>
              <a:solidFill>
                <a:srgbClr val="00B050"/>
              </a:solidFill>
              <a:ln w="1270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6600FF"/>
                    </a:solidFill>
                  </a:ln>
                </a:endParaRPr>
              </a:p>
            </p:txBody>
          </p:sp>
          <p:sp>
            <p:nvSpPr>
              <p:cNvPr id="14" name="TextBox 13"/>
              <p:cNvSpPr txBox="1"/>
              <p:nvPr/>
            </p:nvSpPr>
            <p:spPr>
              <a:xfrm>
                <a:off x="228600" y="2743012"/>
                <a:ext cx="6477000" cy="1276419"/>
              </a:xfrm>
              <a:prstGeom prst="rect">
                <a:avLst/>
              </a:prstGeom>
              <a:noFill/>
            </p:spPr>
            <p:txBody>
              <a:bodyPr wrap="square" rtlCol="0" anchor="ctr">
                <a:spAutoFit/>
              </a:bodyPr>
              <a:lstStyle/>
              <a:p>
                <a:pPr algn="r"/>
                <a:r>
                  <a:rPr lang="en-US" sz="4000" b="1" dirty="0" smtClean="0">
                    <a:ln w="18415" cmpd="sng">
                      <a:solidFill>
                        <a:srgbClr val="FFFFFF"/>
                      </a:solidFill>
                      <a:prstDash val="solid"/>
                    </a:ln>
                    <a:solidFill>
                      <a:srgbClr val="FFFFFF"/>
                    </a:solidFill>
                  </a:rPr>
                  <a:t>4-H Project Work… </a:t>
                </a:r>
              </a:p>
              <a:p>
                <a:pPr algn="r"/>
                <a:r>
                  <a:rPr lang="en-US" sz="4000" b="1" dirty="0" smtClean="0">
                    <a:ln w="18415" cmpd="sng">
                      <a:solidFill>
                        <a:srgbClr val="FFFFFF"/>
                      </a:solidFill>
                      <a:prstDash val="solid"/>
                    </a:ln>
                    <a:solidFill>
                      <a:srgbClr val="FFFFFF"/>
                    </a:solidFill>
                  </a:rPr>
                  <a:t>The Gateway to the Member</a:t>
                </a:r>
                <a:endParaRPr lang="en-US" sz="4000" b="1" dirty="0">
                  <a:ln w="18415" cmpd="sng">
                    <a:solidFill>
                      <a:srgbClr val="FFFFFF"/>
                    </a:solidFill>
                    <a:prstDash val="solid"/>
                  </a:ln>
                  <a:solidFill>
                    <a:srgbClr val="FFFFFF"/>
                  </a:solidFill>
                </a:endParaRPr>
              </a:p>
            </p:txBody>
          </p:sp>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55668" y="2191567"/>
                <a:ext cx="2088332" cy="2237498"/>
              </a:xfrm>
              <a:prstGeom prst="rect">
                <a:avLst/>
              </a:prstGeom>
            </p:spPr>
          </p:pic>
        </p:grpSp>
        <p:cxnSp>
          <p:nvCxnSpPr>
            <p:cNvPr id="53" name="Straight Connector 52"/>
            <p:cNvCxnSpPr/>
            <p:nvPr/>
          </p:nvCxnSpPr>
          <p:spPr>
            <a:xfrm>
              <a:off x="5638800" y="4523870"/>
              <a:ext cx="0" cy="2359298"/>
            </a:xfrm>
            <a:prstGeom prst="line">
              <a:avLst/>
            </a:pr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1060" name="Picture 36" descr="C:\Users\kknoepf\AppData\Local\Microsoft\Windows\Temporary Internet Files\Content.IE5\SROT25GR\MP900448415[1].jpg"/>
            <p:cNvPicPr>
              <a:picLocks noChangeAspect="1" noChangeArrowheads="1"/>
            </p:cNvPicPr>
            <p:nvPr/>
          </p:nvPicPr>
          <p:blipFill rotWithShape="1">
            <a:blip r:embed="rId9">
              <a:extLst>
                <a:ext uri="{28A0092B-C50C-407E-A947-70E740481C1C}">
                  <a14:useLocalDpi xmlns:a14="http://schemas.microsoft.com/office/drawing/2010/main" val="0"/>
                </a:ext>
              </a:extLst>
            </a:blip>
            <a:srcRect t="8808" r="23341" b="1596"/>
            <a:stretch/>
          </p:blipFill>
          <p:spPr bwMode="auto">
            <a:xfrm>
              <a:off x="6332220" y="0"/>
              <a:ext cx="2887980" cy="2250202"/>
            </a:xfrm>
            <a:prstGeom prst="rect">
              <a:avLst/>
            </a:prstGeom>
            <a:noFill/>
            <a:extLst>
              <a:ext uri="{909E8E84-426E-40DD-AFC4-6F175D3DCCD1}">
                <a14:hiddenFill xmlns:a14="http://schemas.microsoft.com/office/drawing/2010/main">
                  <a:solidFill>
                    <a:srgbClr val="FFFFFF"/>
                  </a:solidFill>
                </a14:hiddenFill>
              </a:ext>
            </a:extLst>
          </p:spPr>
        </p:pic>
        <p:cxnSp>
          <p:nvCxnSpPr>
            <p:cNvPr id="70" name="Straight Connector 69"/>
            <p:cNvCxnSpPr/>
            <p:nvPr/>
          </p:nvCxnSpPr>
          <p:spPr>
            <a:xfrm>
              <a:off x="3718560" y="-6249"/>
              <a:ext cx="0" cy="2290277"/>
            </a:xfrm>
            <a:prstGeom prst="line">
              <a:avLst/>
            </a:pr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2788920" y="4523870"/>
              <a:ext cx="1021080" cy="235929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5471160" y="0"/>
              <a:ext cx="929640" cy="230522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Box 18"/>
          <p:cNvSpPr txBox="1"/>
          <p:nvPr/>
        </p:nvSpPr>
        <p:spPr>
          <a:xfrm>
            <a:off x="457200" y="2481033"/>
            <a:ext cx="6172200" cy="461665"/>
          </a:xfrm>
          <a:prstGeom prst="rect">
            <a:avLst/>
          </a:prstGeom>
          <a:noFill/>
        </p:spPr>
        <p:txBody>
          <a:bodyPr wrap="square" rtlCol="0" anchor="ctr">
            <a:spAutoFit/>
          </a:bodyPr>
          <a:lstStyle/>
          <a:p>
            <a:pPr algn="r"/>
            <a:r>
              <a:rPr lang="en-US" sz="2400" dirty="0" smtClean="0">
                <a:ln w="18415" cmpd="sng">
                  <a:solidFill>
                    <a:srgbClr val="FFFFFF"/>
                  </a:solidFill>
                  <a:prstDash val="solid"/>
                </a:ln>
                <a:solidFill>
                  <a:srgbClr val="FFFFFF"/>
                </a:solidFill>
              </a:rPr>
              <a:t>Getting the Most </a:t>
            </a:r>
            <a:r>
              <a:rPr lang="en-US" sz="2400" dirty="0">
                <a:ln w="18415" cmpd="sng">
                  <a:solidFill>
                    <a:srgbClr val="FFFFFF"/>
                  </a:solidFill>
                  <a:prstDash val="solid"/>
                </a:ln>
                <a:solidFill>
                  <a:srgbClr val="FFFFFF"/>
                </a:solidFill>
              </a:rPr>
              <a:t>O</a:t>
            </a:r>
            <a:r>
              <a:rPr lang="en-US" sz="2400" dirty="0" smtClean="0">
                <a:ln w="18415" cmpd="sng">
                  <a:solidFill>
                    <a:srgbClr val="FFFFFF"/>
                  </a:solidFill>
                  <a:prstDash val="solid"/>
                </a:ln>
                <a:solidFill>
                  <a:srgbClr val="FFFFFF"/>
                </a:solidFill>
              </a:rPr>
              <a:t>ut of the 4-H Experience</a:t>
            </a:r>
            <a:endParaRPr lang="en-US" sz="2400" dirty="0">
              <a:ln w="18415" cmpd="sng">
                <a:solidFill>
                  <a:srgbClr val="FFFFFF"/>
                </a:solidFill>
                <a:prstDash val="solid"/>
              </a:ln>
              <a:solidFill>
                <a:srgbClr val="FFFFFF"/>
              </a:solidFill>
            </a:endParaRPr>
          </a:p>
        </p:txBody>
      </p:sp>
      <p:sp>
        <p:nvSpPr>
          <p:cNvPr id="22" name="TextBox 21"/>
          <p:cNvSpPr txBox="1"/>
          <p:nvPr/>
        </p:nvSpPr>
        <p:spPr>
          <a:xfrm>
            <a:off x="2209800" y="4114800"/>
            <a:ext cx="4495800" cy="400110"/>
          </a:xfrm>
          <a:prstGeom prst="rect">
            <a:avLst/>
          </a:prstGeom>
          <a:noFill/>
        </p:spPr>
        <p:txBody>
          <a:bodyPr wrap="square" rtlCol="0">
            <a:spAutoFit/>
          </a:bodyPr>
          <a:lstStyle/>
          <a:p>
            <a:pPr algn="r"/>
            <a:r>
              <a:rPr lang="en-US" b="1" dirty="0" err="1" smtClean="0">
                <a:solidFill>
                  <a:schemeClr val="bg1"/>
                </a:solidFill>
              </a:rPr>
              <a:t>oklahoma</a:t>
            </a:r>
            <a:r>
              <a:rPr lang="en-US" b="1" dirty="0" smtClean="0">
                <a:solidFill>
                  <a:schemeClr val="bg1"/>
                </a:solidFill>
              </a:rPr>
              <a:t> 4-h volunteer development</a:t>
            </a:r>
            <a:endParaRPr lang="en-US" b="1" dirty="0">
              <a:solidFill>
                <a:schemeClr val="bg1"/>
              </a:solidFill>
            </a:endParaRPr>
          </a:p>
        </p:txBody>
      </p:sp>
    </p:spTree>
    <p:extLst>
      <p:ext uri="{BB962C8B-B14F-4D97-AF65-F5344CB8AC3E}">
        <p14:creationId xmlns:p14="http://schemas.microsoft.com/office/powerpoint/2010/main" val="6478795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Slide Number Placeholder 6"/>
          <p:cNvSpPr>
            <a:spLocks noGrp="1"/>
          </p:cNvSpPr>
          <p:nvPr>
            <p:ph type="sldNum" sz="quarter" idx="12"/>
          </p:nvPr>
        </p:nvSpPr>
        <p:spPr>
          <a:xfrm>
            <a:off x="1447800" y="6324600"/>
            <a:ext cx="56197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3DF7E6E1-F21C-4F36-875A-A77A6505BF19}" type="slidenum">
              <a:rPr lang="en-US" altLang="en-US" sz="1400" smtClean="0"/>
              <a:pPr/>
              <a:t>10</a:t>
            </a:fld>
            <a:endParaRPr lang="en-US" altLang="en-US" sz="1400" dirty="0" smtClean="0"/>
          </a:p>
        </p:txBody>
      </p:sp>
      <p:sp>
        <p:nvSpPr>
          <p:cNvPr id="259074" name="Rectangle 2"/>
          <p:cNvSpPr>
            <a:spLocks noGrp="1" noChangeArrowheads="1"/>
          </p:cNvSpPr>
          <p:nvPr>
            <p:ph type="body" sz="half" idx="1"/>
          </p:nvPr>
        </p:nvSpPr>
        <p:spPr>
          <a:xfrm>
            <a:off x="647700" y="1371600"/>
            <a:ext cx="4114800" cy="3429000"/>
          </a:xfrm>
        </p:spPr>
        <p:txBody>
          <a:bodyPr/>
          <a:lstStyle/>
          <a:p>
            <a:pPr>
              <a:lnSpc>
                <a:spcPct val="90000"/>
              </a:lnSpc>
              <a:buClr>
                <a:schemeClr val="hlink"/>
              </a:buClr>
              <a:buFont typeface="Wingdings" panose="05000000000000000000" pitchFamily="2" charset="2"/>
              <a:buChar char="§"/>
            </a:pPr>
            <a:r>
              <a:rPr lang="en-US" altLang="en-US" sz="2800" dirty="0" smtClean="0">
                <a:solidFill>
                  <a:schemeClr val="tx1"/>
                </a:solidFill>
              </a:rPr>
              <a:t>Set Goals</a:t>
            </a:r>
          </a:p>
          <a:p>
            <a:pPr>
              <a:lnSpc>
                <a:spcPct val="90000"/>
              </a:lnSpc>
              <a:buClr>
                <a:schemeClr val="hlink"/>
              </a:buClr>
              <a:buFont typeface="Wingdings" panose="05000000000000000000" pitchFamily="2" charset="2"/>
              <a:buChar char="§"/>
            </a:pPr>
            <a:r>
              <a:rPr lang="en-US" altLang="en-US" sz="2800" dirty="0" smtClean="0">
                <a:solidFill>
                  <a:schemeClr val="tx1"/>
                </a:solidFill>
              </a:rPr>
              <a:t>Work the Plan</a:t>
            </a:r>
          </a:p>
          <a:p>
            <a:pPr>
              <a:lnSpc>
                <a:spcPct val="90000"/>
              </a:lnSpc>
              <a:buClr>
                <a:schemeClr val="hlink"/>
              </a:buClr>
              <a:buFont typeface="Wingdings" panose="05000000000000000000" pitchFamily="2" charset="2"/>
              <a:buChar char="§"/>
            </a:pPr>
            <a:r>
              <a:rPr lang="en-US" altLang="en-US" sz="2800" dirty="0" smtClean="0">
                <a:solidFill>
                  <a:schemeClr val="tx1"/>
                </a:solidFill>
              </a:rPr>
              <a:t>Present Your Work</a:t>
            </a:r>
          </a:p>
          <a:p>
            <a:pPr>
              <a:lnSpc>
                <a:spcPct val="90000"/>
              </a:lnSpc>
              <a:buClr>
                <a:schemeClr val="hlink"/>
              </a:buClr>
              <a:buFont typeface="Wingdings" panose="05000000000000000000" pitchFamily="2" charset="2"/>
              <a:buChar char="§"/>
            </a:pPr>
            <a:r>
              <a:rPr lang="en-US" altLang="en-US" sz="2800" dirty="0" smtClean="0">
                <a:solidFill>
                  <a:schemeClr val="tx1"/>
                </a:solidFill>
              </a:rPr>
              <a:t>Seek Evaluation</a:t>
            </a:r>
          </a:p>
          <a:p>
            <a:pPr>
              <a:lnSpc>
                <a:spcPct val="90000"/>
              </a:lnSpc>
              <a:buClr>
                <a:schemeClr val="hlink"/>
              </a:buClr>
              <a:buFont typeface="Wingdings" panose="05000000000000000000" pitchFamily="2" charset="2"/>
              <a:buChar char="§"/>
            </a:pPr>
            <a:r>
              <a:rPr lang="en-US" altLang="en-US" sz="2800" dirty="0" smtClean="0">
                <a:solidFill>
                  <a:schemeClr val="tx1"/>
                </a:solidFill>
              </a:rPr>
              <a:t>Refine Skills</a:t>
            </a:r>
          </a:p>
          <a:p>
            <a:pPr>
              <a:lnSpc>
                <a:spcPct val="90000"/>
              </a:lnSpc>
              <a:buClr>
                <a:schemeClr val="hlink"/>
              </a:buClr>
              <a:buFont typeface="Wingdings" panose="05000000000000000000" pitchFamily="2" charset="2"/>
              <a:buChar char="§"/>
            </a:pPr>
            <a:r>
              <a:rPr lang="en-US" altLang="en-US" sz="2800" dirty="0" smtClean="0">
                <a:solidFill>
                  <a:schemeClr val="tx1"/>
                </a:solidFill>
              </a:rPr>
              <a:t>Set </a:t>
            </a:r>
            <a:r>
              <a:rPr lang="en-US" altLang="en-US" sz="2800" i="1" dirty="0" smtClean="0">
                <a:solidFill>
                  <a:schemeClr val="tx1"/>
                </a:solidFill>
              </a:rPr>
              <a:t>New</a:t>
            </a:r>
            <a:r>
              <a:rPr lang="en-US" altLang="en-US" sz="2800" dirty="0" smtClean="0">
                <a:solidFill>
                  <a:schemeClr val="tx1"/>
                </a:solidFill>
              </a:rPr>
              <a:t> Goals</a:t>
            </a:r>
          </a:p>
          <a:p>
            <a:pPr>
              <a:lnSpc>
                <a:spcPct val="90000"/>
              </a:lnSpc>
              <a:buClr>
                <a:srgbClr val="009900"/>
              </a:buClr>
            </a:pPr>
            <a:endParaRPr lang="en-US" altLang="en-US" sz="2400" dirty="0" smtClean="0"/>
          </a:p>
        </p:txBody>
      </p:sp>
      <p:pic>
        <p:nvPicPr>
          <p:cNvPr id="26628" name="Picture 3" descr="MVC-005F"/>
          <p:cNvPicPr>
            <a:picLocks noChangeAspect="1" noChangeArrowheads="1"/>
          </p:cNvPicPr>
          <p:nvPr/>
        </p:nvPicPr>
        <p:blipFill>
          <a:blip r:embed="rId3">
            <a:extLst>
              <a:ext uri="{28A0092B-C50C-407E-A947-70E740481C1C}">
                <a14:useLocalDpi xmlns:a14="http://schemas.microsoft.com/office/drawing/2010/main" val="0"/>
              </a:ext>
            </a:extLst>
          </a:blip>
          <a:srcRect l="11250" t="23334" r="8749" b="3334"/>
          <a:stretch>
            <a:fillRect/>
          </a:stretch>
        </p:blipFill>
        <p:spPr bwMode="auto">
          <a:xfrm>
            <a:off x="5263444" y="1828800"/>
            <a:ext cx="2661356" cy="3124200"/>
          </a:xfrm>
          <a:prstGeom prst="rect">
            <a:avLst/>
          </a:prstGeom>
          <a:noFill/>
          <a:ln w="762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259077" name="Rectangle 5"/>
          <p:cNvSpPr>
            <a:spLocks noChangeArrowheads="1"/>
          </p:cNvSpPr>
          <p:nvPr/>
        </p:nvSpPr>
        <p:spPr bwMode="auto">
          <a:xfrm>
            <a:off x="609600" y="381000"/>
            <a:ext cx="7772400" cy="1143000"/>
          </a:xfrm>
          <a:prstGeom prst="rect">
            <a:avLst/>
          </a:prstGeom>
          <a:noFill/>
          <a:ln w="9525">
            <a:noFill/>
            <a:miter lim="800000"/>
            <a:headEnd/>
            <a:tailEnd/>
          </a:ln>
          <a:effectLst/>
        </p:spPr>
        <p:txBody>
          <a:bodyPr anchor="ctr"/>
          <a:lstStyle/>
          <a:p>
            <a:pPr algn="l" eaLnBrk="1" hangingPunct="1">
              <a:defRPr/>
            </a:pPr>
            <a:r>
              <a:rPr lang="en-US" sz="3600" b="1" dirty="0">
                <a:solidFill>
                  <a:schemeClr val="accent6">
                    <a:lumMod val="75000"/>
                  </a:schemeClr>
                </a:solidFill>
                <a:effectLst/>
                <a:latin typeface="+mn-lt"/>
              </a:rPr>
              <a:t>Make it Happen!</a:t>
            </a:r>
            <a:endParaRPr lang="en-US" sz="1800" b="1" dirty="0">
              <a:solidFill>
                <a:schemeClr val="accent6">
                  <a:lumMod val="75000"/>
                </a:schemeClr>
              </a:solidFill>
              <a:effectLst/>
              <a:latin typeface="+mn-lt"/>
            </a:endParaRPr>
          </a:p>
        </p:txBody>
      </p:sp>
    </p:spTree>
    <p:extLst>
      <p:ext uri="{BB962C8B-B14F-4D97-AF65-F5344CB8AC3E}">
        <p14:creationId xmlns:p14="http://schemas.microsoft.com/office/powerpoint/2010/main" val="215709065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59074">
                                            <p:txEl>
                                              <p:pRg st="0" end="0"/>
                                            </p:txEl>
                                          </p:spTgt>
                                        </p:tgtEl>
                                        <p:attrNameLst>
                                          <p:attrName>style.visibility</p:attrName>
                                        </p:attrNameLst>
                                      </p:cBhvr>
                                      <p:to>
                                        <p:strVal val="visible"/>
                                      </p:to>
                                    </p:set>
                                    <p:animEffect transition="in" filter="box(out)">
                                      <p:cBhvr>
                                        <p:cTn id="7" dur="500"/>
                                        <p:tgtEl>
                                          <p:spTgt spid="25907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59074">
                                            <p:txEl>
                                              <p:pRg st="1" end="1"/>
                                            </p:txEl>
                                          </p:spTgt>
                                        </p:tgtEl>
                                        <p:attrNameLst>
                                          <p:attrName>style.visibility</p:attrName>
                                        </p:attrNameLst>
                                      </p:cBhvr>
                                      <p:to>
                                        <p:strVal val="visible"/>
                                      </p:to>
                                    </p:set>
                                    <p:animEffect transition="in" filter="box(out)">
                                      <p:cBhvr>
                                        <p:cTn id="12" dur="500"/>
                                        <p:tgtEl>
                                          <p:spTgt spid="25907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59074">
                                            <p:txEl>
                                              <p:pRg st="2" end="2"/>
                                            </p:txEl>
                                          </p:spTgt>
                                        </p:tgtEl>
                                        <p:attrNameLst>
                                          <p:attrName>style.visibility</p:attrName>
                                        </p:attrNameLst>
                                      </p:cBhvr>
                                      <p:to>
                                        <p:strVal val="visible"/>
                                      </p:to>
                                    </p:set>
                                    <p:animEffect transition="in" filter="box(out)">
                                      <p:cBhvr>
                                        <p:cTn id="17" dur="500"/>
                                        <p:tgtEl>
                                          <p:spTgt spid="25907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59074">
                                            <p:txEl>
                                              <p:pRg st="3" end="3"/>
                                            </p:txEl>
                                          </p:spTgt>
                                        </p:tgtEl>
                                        <p:attrNameLst>
                                          <p:attrName>style.visibility</p:attrName>
                                        </p:attrNameLst>
                                      </p:cBhvr>
                                      <p:to>
                                        <p:strVal val="visible"/>
                                      </p:to>
                                    </p:set>
                                    <p:animEffect transition="in" filter="box(out)">
                                      <p:cBhvr>
                                        <p:cTn id="22" dur="500"/>
                                        <p:tgtEl>
                                          <p:spTgt spid="25907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59074">
                                            <p:txEl>
                                              <p:pRg st="4" end="4"/>
                                            </p:txEl>
                                          </p:spTgt>
                                        </p:tgtEl>
                                        <p:attrNameLst>
                                          <p:attrName>style.visibility</p:attrName>
                                        </p:attrNameLst>
                                      </p:cBhvr>
                                      <p:to>
                                        <p:strVal val="visible"/>
                                      </p:to>
                                    </p:set>
                                    <p:animEffect transition="in" filter="box(out)">
                                      <p:cBhvr>
                                        <p:cTn id="27" dur="500"/>
                                        <p:tgtEl>
                                          <p:spTgt spid="259074">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259074">
                                            <p:txEl>
                                              <p:pRg st="5" end="5"/>
                                            </p:txEl>
                                          </p:spTgt>
                                        </p:tgtEl>
                                        <p:attrNameLst>
                                          <p:attrName>style.visibility</p:attrName>
                                        </p:attrNameLst>
                                      </p:cBhvr>
                                      <p:to>
                                        <p:strVal val="visible"/>
                                      </p:to>
                                    </p:set>
                                    <p:animEffect transition="in" filter="box(out)">
                                      <p:cBhvr>
                                        <p:cTn id="32" dur="500"/>
                                        <p:tgtEl>
                                          <p:spTgt spid="25907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4"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FC224C59-AFD5-43B9-B358-89FA04D74F3C}" type="slidenum">
              <a:rPr lang="en-US" altLang="en-US" sz="1400" smtClean="0"/>
              <a:pPr/>
              <a:t>2</a:t>
            </a:fld>
            <a:endParaRPr lang="en-US" altLang="en-US" sz="1400" dirty="0" smtClean="0"/>
          </a:p>
        </p:txBody>
      </p:sp>
      <p:sp>
        <p:nvSpPr>
          <p:cNvPr id="41987" name="Rectangle 3"/>
          <p:cNvSpPr>
            <a:spLocks noChangeArrowheads="1"/>
          </p:cNvSpPr>
          <p:nvPr/>
        </p:nvSpPr>
        <p:spPr bwMode="auto">
          <a:xfrm>
            <a:off x="685800" y="1295400"/>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20000"/>
              </a:spcBef>
              <a:buClr>
                <a:schemeClr val="hlink"/>
              </a:buClr>
              <a:buFont typeface="Wingdings" panose="05000000000000000000" pitchFamily="2" charset="2"/>
              <a:buChar char="§"/>
            </a:pPr>
            <a:r>
              <a:rPr lang="en-US" altLang="en-US" sz="2800" dirty="0" smtClean="0">
                <a:effectLst/>
                <a:latin typeface="+mj-lt"/>
              </a:rPr>
              <a:t>Individual Project Work</a:t>
            </a:r>
          </a:p>
          <a:p>
            <a:pPr algn="l" eaLnBrk="1" hangingPunct="1">
              <a:spcBef>
                <a:spcPct val="20000"/>
              </a:spcBef>
              <a:buClr>
                <a:schemeClr val="hlink"/>
              </a:buClr>
              <a:buFont typeface="Wingdings" panose="05000000000000000000" pitchFamily="2" charset="2"/>
              <a:buChar char="§"/>
            </a:pPr>
            <a:r>
              <a:rPr lang="en-US" altLang="en-US" sz="2800" dirty="0" smtClean="0">
                <a:effectLst/>
                <a:latin typeface="+mj-lt"/>
              </a:rPr>
              <a:t>Local Clubs</a:t>
            </a:r>
          </a:p>
          <a:p>
            <a:pPr algn="l" eaLnBrk="1" hangingPunct="1">
              <a:spcBef>
                <a:spcPct val="20000"/>
              </a:spcBef>
              <a:buClr>
                <a:schemeClr val="hlink"/>
              </a:buClr>
              <a:buFont typeface="Wingdings" panose="05000000000000000000" pitchFamily="2" charset="2"/>
              <a:buChar char="§"/>
            </a:pPr>
            <a:r>
              <a:rPr lang="en-US" altLang="en-US" sz="2800" dirty="0" smtClean="0">
                <a:effectLst/>
                <a:latin typeface="+mj-lt"/>
              </a:rPr>
              <a:t>Project Groups</a:t>
            </a:r>
          </a:p>
          <a:p>
            <a:pPr algn="l" eaLnBrk="1" hangingPunct="1">
              <a:spcBef>
                <a:spcPct val="20000"/>
              </a:spcBef>
              <a:buClr>
                <a:schemeClr val="hlink"/>
              </a:buClr>
              <a:buFont typeface="Wingdings" panose="05000000000000000000" pitchFamily="2" charset="2"/>
              <a:buChar char="§"/>
            </a:pPr>
            <a:r>
              <a:rPr lang="en-US" altLang="en-US" sz="2800" dirty="0" smtClean="0">
                <a:effectLst/>
                <a:latin typeface="+mj-lt"/>
              </a:rPr>
              <a:t>County, District &amp; State Activities/Events</a:t>
            </a:r>
          </a:p>
          <a:p>
            <a:pPr algn="l" eaLnBrk="1" hangingPunct="1">
              <a:spcBef>
                <a:spcPct val="20000"/>
              </a:spcBef>
              <a:buClr>
                <a:schemeClr val="hlink"/>
              </a:buClr>
              <a:buFont typeface="Wingdings" panose="05000000000000000000" pitchFamily="2" charset="2"/>
              <a:buChar char="§"/>
            </a:pPr>
            <a:r>
              <a:rPr lang="en-US" altLang="en-US" sz="2800" dirty="0" smtClean="0">
                <a:effectLst/>
                <a:latin typeface="+mj-lt"/>
              </a:rPr>
              <a:t>Short-Term Programs</a:t>
            </a:r>
          </a:p>
          <a:p>
            <a:pPr algn="l" eaLnBrk="1" hangingPunct="1">
              <a:spcBef>
                <a:spcPct val="20000"/>
              </a:spcBef>
              <a:buClr>
                <a:schemeClr val="hlink"/>
              </a:buClr>
              <a:buFont typeface="Wingdings" panose="05000000000000000000" pitchFamily="2" charset="2"/>
              <a:buChar char="§"/>
            </a:pPr>
            <a:r>
              <a:rPr lang="en-US" altLang="en-US" sz="2800" dirty="0" smtClean="0">
                <a:effectLst/>
                <a:latin typeface="+mj-lt"/>
              </a:rPr>
              <a:t>School Enrichment</a:t>
            </a:r>
          </a:p>
          <a:p>
            <a:pPr algn="l" eaLnBrk="1" hangingPunct="1">
              <a:spcBef>
                <a:spcPct val="20000"/>
              </a:spcBef>
              <a:buClr>
                <a:schemeClr val="hlink"/>
              </a:buClr>
              <a:buFont typeface="Wingdings" panose="05000000000000000000" pitchFamily="2" charset="2"/>
              <a:buChar char="§"/>
            </a:pPr>
            <a:r>
              <a:rPr lang="en-US" altLang="en-US" sz="2800" dirty="0" smtClean="0">
                <a:effectLst/>
                <a:latin typeface="+mj-lt"/>
              </a:rPr>
              <a:t>Afterschool Programs</a:t>
            </a:r>
            <a:endParaRPr lang="en-US" altLang="en-US" sz="2800" dirty="0">
              <a:effectLst/>
              <a:latin typeface="+mj-lt"/>
            </a:endParaRPr>
          </a:p>
        </p:txBody>
      </p:sp>
      <p:sp>
        <p:nvSpPr>
          <p:cNvPr id="41986" name="Rectangle 2"/>
          <p:cNvSpPr>
            <a:spLocks noChangeArrowheads="1"/>
          </p:cNvSpPr>
          <p:nvPr/>
        </p:nvSpPr>
        <p:spPr bwMode="auto">
          <a:xfrm>
            <a:off x="609600" y="381000"/>
            <a:ext cx="8077200" cy="1143000"/>
          </a:xfrm>
          <a:prstGeom prst="rect">
            <a:avLst/>
          </a:prstGeom>
          <a:noFill/>
          <a:ln w="9525">
            <a:noFill/>
            <a:miter lim="800000"/>
            <a:headEnd/>
            <a:tailEnd/>
          </a:ln>
          <a:effectLst/>
        </p:spPr>
        <p:txBody>
          <a:bodyPr anchor="ctr"/>
          <a:lstStyle/>
          <a:p>
            <a:pPr algn="l" eaLnBrk="1" hangingPunct="1">
              <a:defRPr/>
            </a:pPr>
            <a:r>
              <a:rPr lang="en-US" sz="3600" b="1" dirty="0">
                <a:solidFill>
                  <a:schemeClr val="accent6">
                    <a:lumMod val="75000"/>
                  </a:schemeClr>
                </a:solidFill>
                <a:effectLst/>
                <a:latin typeface="+mn-lt"/>
              </a:rPr>
              <a:t>4-H Educates through</a:t>
            </a:r>
            <a:r>
              <a:rPr lang="en-US" sz="3600" b="1" dirty="0">
                <a:solidFill>
                  <a:schemeClr val="tx2"/>
                </a:solidFill>
                <a:effectLst/>
                <a:latin typeface="+mn-lt"/>
              </a:rPr>
              <a:t>…</a:t>
            </a:r>
            <a:endParaRPr lang="en-US" sz="3600" b="1" dirty="0">
              <a:solidFill>
                <a:schemeClr val="accent2"/>
              </a:solidFill>
              <a:effectLst/>
              <a:latin typeface="+mn-lt"/>
            </a:endParaRPr>
          </a:p>
        </p:txBody>
      </p:sp>
    </p:spTree>
    <p:extLst>
      <p:ext uri="{BB962C8B-B14F-4D97-AF65-F5344CB8AC3E}">
        <p14:creationId xmlns:p14="http://schemas.microsoft.com/office/powerpoint/2010/main" val="95929960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box(out)">
                                      <p:cBhvr>
                                        <p:cTn id="7" dur="500"/>
                                        <p:tgtEl>
                                          <p:spTgt spid="419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1987">
                                            <p:txEl>
                                              <p:pRg st="1" end="1"/>
                                            </p:txEl>
                                          </p:spTgt>
                                        </p:tgtEl>
                                        <p:attrNameLst>
                                          <p:attrName>style.visibility</p:attrName>
                                        </p:attrNameLst>
                                      </p:cBhvr>
                                      <p:to>
                                        <p:strVal val="visible"/>
                                      </p:to>
                                    </p:set>
                                    <p:animEffect transition="in" filter="box(out)">
                                      <p:cBhvr>
                                        <p:cTn id="12" dur="500"/>
                                        <p:tgtEl>
                                          <p:spTgt spid="419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1987">
                                            <p:txEl>
                                              <p:pRg st="2" end="2"/>
                                            </p:txEl>
                                          </p:spTgt>
                                        </p:tgtEl>
                                        <p:attrNameLst>
                                          <p:attrName>style.visibility</p:attrName>
                                        </p:attrNameLst>
                                      </p:cBhvr>
                                      <p:to>
                                        <p:strVal val="visible"/>
                                      </p:to>
                                    </p:set>
                                    <p:animEffect transition="in" filter="box(out)">
                                      <p:cBhvr>
                                        <p:cTn id="17" dur="500"/>
                                        <p:tgtEl>
                                          <p:spTgt spid="419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41987">
                                            <p:txEl>
                                              <p:pRg st="3" end="3"/>
                                            </p:txEl>
                                          </p:spTgt>
                                        </p:tgtEl>
                                        <p:attrNameLst>
                                          <p:attrName>style.visibility</p:attrName>
                                        </p:attrNameLst>
                                      </p:cBhvr>
                                      <p:to>
                                        <p:strVal val="visible"/>
                                      </p:to>
                                    </p:set>
                                    <p:animEffect transition="in" filter="box(out)">
                                      <p:cBhvr>
                                        <p:cTn id="22" dur="500"/>
                                        <p:tgtEl>
                                          <p:spTgt spid="4198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41987">
                                            <p:txEl>
                                              <p:pRg st="4" end="4"/>
                                            </p:txEl>
                                          </p:spTgt>
                                        </p:tgtEl>
                                        <p:attrNameLst>
                                          <p:attrName>style.visibility</p:attrName>
                                        </p:attrNameLst>
                                      </p:cBhvr>
                                      <p:to>
                                        <p:strVal val="visible"/>
                                      </p:to>
                                    </p:set>
                                    <p:animEffect transition="in" filter="box(out)">
                                      <p:cBhvr>
                                        <p:cTn id="27" dur="500"/>
                                        <p:tgtEl>
                                          <p:spTgt spid="4198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41987">
                                            <p:txEl>
                                              <p:pRg st="5" end="5"/>
                                            </p:txEl>
                                          </p:spTgt>
                                        </p:tgtEl>
                                        <p:attrNameLst>
                                          <p:attrName>style.visibility</p:attrName>
                                        </p:attrNameLst>
                                      </p:cBhvr>
                                      <p:to>
                                        <p:strVal val="visible"/>
                                      </p:to>
                                    </p:set>
                                    <p:animEffect transition="in" filter="box(out)">
                                      <p:cBhvr>
                                        <p:cTn id="32" dur="500"/>
                                        <p:tgtEl>
                                          <p:spTgt spid="4198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41987">
                                            <p:txEl>
                                              <p:pRg st="6" end="6"/>
                                            </p:txEl>
                                          </p:spTgt>
                                        </p:tgtEl>
                                        <p:attrNameLst>
                                          <p:attrName>style.visibility</p:attrName>
                                        </p:attrNameLst>
                                      </p:cBhvr>
                                      <p:to>
                                        <p:strVal val="visible"/>
                                      </p:to>
                                    </p:set>
                                    <p:animEffect transition="in" filter="box(out)">
                                      <p:cBhvr>
                                        <p:cTn id="37" dur="500"/>
                                        <p:tgtEl>
                                          <p:spTgt spid="419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Slide Number Placeholder 6"/>
          <p:cNvSpPr>
            <a:spLocks noGrp="1"/>
          </p:cNvSpPr>
          <p:nvPr>
            <p:ph type="sldNum" sz="quarter" idx="12"/>
          </p:nvPr>
        </p:nvSpPr>
        <p:spPr>
          <a:xfrm>
            <a:off x="1495425" y="6324600"/>
            <a:ext cx="56197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7EAABAAA-37AF-45F9-A027-13F5DCD4A2BB}" type="slidenum">
              <a:rPr lang="en-US" altLang="en-US" sz="1400" smtClean="0"/>
              <a:pPr/>
              <a:t>3</a:t>
            </a:fld>
            <a:endParaRPr lang="en-US" altLang="en-US" sz="1400" dirty="0" smtClean="0"/>
          </a:p>
        </p:txBody>
      </p:sp>
      <p:sp>
        <p:nvSpPr>
          <p:cNvPr id="16388" name="Rectangle 4"/>
          <p:cNvSpPr>
            <a:spLocks noGrp="1" noChangeArrowheads="1"/>
          </p:cNvSpPr>
          <p:nvPr>
            <p:ph type="body" sz="half" idx="2"/>
          </p:nvPr>
        </p:nvSpPr>
        <p:spPr>
          <a:xfrm>
            <a:off x="3086100" y="1295400"/>
            <a:ext cx="5486400" cy="3771900"/>
          </a:xfrm>
        </p:spPr>
        <p:txBody>
          <a:bodyPr>
            <a:normAutofit/>
          </a:bodyPr>
          <a:lstStyle/>
          <a:p>
            <a:pPr>
              <a:buClr>
                <a:schemeClr val="hlink"/>
              </a:buClr>
              <a:buFont typeface="Wingdings" panose="05000000000000000000" pitchFamily="2" charset="2"/>
              <a:buChar char="§"/>
            </a:pPr>
            <a:r>
              <a:rPr lang="en-US" altLang="en-US" dirty="0" smtClean="0">
                <a:solidFill>
                  <a:schemeClr val="tx1"/>
                </a:solidFill>
              </a:rPr>
              <a:t>A teaching tool for developing desirable character traits and project skills.</a:t>
            </a:r>
          </a:p>
          <a:p>
            <a:pPr>
              <a:buClr>
                <a:schemeClr val="hlink"/>
              </a:buClr>
              <a:buFont typeface="Wingdings" panose="05000000000000000000" pitchFamily="2" charset="2"/>
              <a:buChar char="§"/>
            </a:pPr>
            <a:r>
              <a:rPr lang="en-US" altLang="en-US" dirty="0" smtClean="0">
                <a:solidFill>
                  <a:schemeClr val="tx1"/>
                </a:solidFill>
              </a:rPr>
              <a:t>Provides real life experiences in making decisions.</a:t>
            </a:r>
          </a:p>
          <a:p>
            <a:pPr>
              <a:buClr>
                <a:schemeClr val="hlink"/>
              </a:buClr>
              <a:buFont typeface="Wingdings" panose="05000000000000000000" pitchFamily="2" charset="2"/>
              <a:buChar char="§"/>
            </a:pPr>
            <a:r>
              <a:rPr lang="en-US" altLang="en-US" dirty="0" smtClean="0">
                <a:solidFill>
                  <a:schemeClr val="tx1"/>
                </a:solidFill>
              </a:rPr>
              <a:t>Age appropriate and flexible for individual development.</a:t>
            </a:r>
          </a:p>
          <a:p>
            <a:pPr>
              <a:buClr>
                <a:schemeClr val="hlink"/>
              </a:buClr>
              <a:buFont typeface="Wingdings" panose="05000000000000000000" pitchFamily="2" charset="2"/>
              <a:buChar char="§"/>
            </a:pPr>
            <a:r>
              <a:rPr lang="en-US" altLang="en-US" dirty="0" smtClean="0">
                <a:solidFill>
                  <a:schemeClr val="tx1"/>
                </a:solidFill>
              </a:rPr>
              <a:t>Concerned with the optimum development of the individual</a:t>
            </a:r>
            <a:r>
              <a:rPr lang="en-US" altLang="en-US" dirty="0" smtClean="0">
                <a:solidFill>
                  <a:schemeClr val="tx1"/>
                </a:solidFill>
                <a:latin typeface="Comic Sans MS" pitchFamily="66" charset="0"/>
              </a:rPr>
              <a:t>.</a:t>
            </a:r>
          </a:p>
        </p:txBody>
      </p:sp>
      <p:pic>
        <p:nvPicPr>
          <p:cNvPr id="19460" name="Picture 8" descr="MVC-010F"/>
          <p:cNvPicPr>
            <a:picLocks noChangeAspect="1" noChangeArrowheads="1"/>
          </p:cNvPicPr>
          <p:nvPr/>
        </p:nvPicPr>
        <p:blipFill>
          <a:blip r:embed="rId2">
            <a:extLst>
              <a:ext uri="{28A0092B-C50C-407E-A947-70E740481C1C}">
                <a14:useLocalDpi xmlns:a14="http://schemas.microsoft.com/office/drawing/2010/main" val="0"/>
              </a:ext>
            </a:extLst>
          </a:blip>
          <a:srcRect l="25000" r="7500"/>
          <a:stretch>
            <a:fillRect/>
          </a:stretch>
        </p:blipFill>
        <p:spPr bwMode="auto">
          <a:xfrm>
            <a:off x="609600" y="1752600"/>
            <a:ext cx="2209800" cy="3314700"/>
          </a:xfrm>
          <a:prstGeom prst="rect">
            <a:avLst/>
          </a:prstGeom>
          <a:noFill/>
          <a:ln w="76200">
            <a:solidFill>
              <a:srgbClr val="F27936"/>
            </a:solidFill>
            <a:miter lim="800000"/>
            <a:headEnd/>
            <a:tailEnd/>
          </a:ln>
          <a:extLst>
            <a:ext uri="{909E8E84-426E-40DD-AFC4-6F175D3DCCD1}">
              <a14:hiddenFill xmlns:a14="http://schemas.microsoft.com/office/drawing/2010/main">
                <a:solidFill>
                  <a:srgbClr val="FFFFFF"/>
                </a:solidFill>
              </a14:hiddenFill>
            </a:ext>
          </a:extLst>
        </p:spPr>
      </p:pic>
      <p:sp>
        <p:nvSpPr>
          <p:cNvPr id="16395" name="Rectangle 11"/>
          <p:cNvSpPr>
            <a:spLocks noChangeArrowheads="1"/>
          </p:cNvSpPr>
          <p:nvPr/>
        </p:nvSpPr>
        <p:spPr bwMode="auto">
          <a:xfrm>
            <a:off x="609600" y="381000"/>
            <a:ext cx="7924800" cy="1143000"/>
          </a:xfrm>
          <a:prstGeom prst="rect">
            <a:avLst/>
          </a:prstGeom>
          <a:noFill/>
          <a:ln w="9525">
            <a:noFill/>
            <a:miter lim="800000"/>
            <a:headEnd/>
            <a:tailEnd/>
          </a:ln>
          <a:effectLst/>
        </p:spPr>
        <p:txBody>
          <a:bodyPr anchor="ctr"/>
          <a:lstStyle/>
          <a:p>
            <a:pPr algn="l" eaLnBrk="1" hangingPunct="1">
              <a:defRPr/>
            </a:pPr>
            <a:r>
              <a:rPr lang="en-US" sz="3600" b="1" dirty="0">
                <a:solidFill>
                  <a:schemeClr val="accent6">
                    <a:lumMod val="75000"/>
                  </a:schemeClr>
                </a:solidFill>
                <a:effectLst/>
                <a:latin typeface="+mn-lt"/>
              </a:rPr>
              <a:t>4-H Project Work…</a:t>
            </a:r>
            <a:endParaRPr lang="en-US" sz="1800" b="1" dirty="0">
              <a:solidFill>
                <a:schemeClr val="accent6">
                  <a:lumMod val="75000"/>
                </a:schemeClr>
              </a:solidFill>
              <a:effectLst/>
              <a:latin typeface="+mn-lt"/>
            </a:endParaRPr>
          </a:p>
        </p:txBody>
      </p:sp>
    </p:spTree>
    <p:extLst>
      <p:ext uri="{BB962C8B-B14F-4D97-AF65-F5344CB8AC3E}">
        <p14:creationId xmlns:p14="http://schemas.microsoft.com/office/powerpoint/2010/main" val="90367356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animEffect transition="in" filter="box(out)">
                                      <p:cBhvr>
                                        <p:cTn id="7" dur="500"/>
                                        <p:tgtEl>
                                          <p:spTgt spid="1638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6388">
                                            <p:txEl>
                                              <p:pRg st="1" end="1"/>
                                            </p:txEl>
                                          </p:spTgt>
                                        </p:tgtEl>
                                        <p:attrNameLst>
                                          <p:attrName>style.visibility</p:attrName>
                                        </p:attrNameLst>
                                      </p:cBhvr>
                                      <p:to>
                                        <p:strVal val="visible"/>
                                      </p:to>
                                    </p:set>
                                    <p:animEffect transition="in" filter="box(out)">
                                      <p:cBhvr>
                                        <p:cTn id="12" dur="500"/>
                                        <p:tgtEl>
                                          <p:spTgt spid="1638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6388">
                                            <p:txEl>
                                              <p:pRg st="2" end="2"/>
                                            </p:txEl>
                                          </p:spTgt>
                                        </p:tgtEl>
                                        <p:attrNameLst>
                                          <p:attrName>style.visibility</p:attrName>
                                        </p:attrNameLst>
                                      </p:cBhvr>
                                      <p:to>
                                        <p:strVal val="visible"/>
                                      </p:to>
                                    </p:set>
                                    <p:animEffect transition="in" filter="box(out)">
                                      <p:cBhvr>
                                        <p:cTn id="17" dur="500"/>
                                        <p:tgtEl>
                                          <p:spTgt spid="1638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6388">
                                            <p:txEl>
                                              <p:pRg st="3" end="3"/>
                                            </p:txEl>
                                          </p:spTgt>
                                        </p:tgtEl>
                                        <p:attrNameLst>
                                          <p:attrName>style.visibility</p:attrName>
                                        </p:attrNameLst>
                                      </p:cBhvr>
                                      <p:to>
                                        <p:strVal val="visible"/>
                                      </p:to>
                                    </p:set>
                                    <p:animEffect transition="in" filter="box(out)">
                                      <p:cBhvr>
                                        <p:cTn id="22" dur="500"/>
                                        <p:tgtEl>
                                          <p:spTgt spid="1638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130599BF-E1D3-429D-8948-BA9876D12012}" type="slidenum">
              <a:rPr lang="en-US" altLang="en-US" sz="1400" smtClean="0"/>
              <a:pPr/>
              <a:t>4</a:t>
            </a:fld>
            <a:endParaRPr lang="en-US" altLang="en-US" sz="1400" dirty="0" smtClean="0"/>
          </a:p>
        </p:txBody>
      </p:sp>
      <p:sp>
        <p:nvSpPr>
          <p:cNvPr id="32771" name="Rectangle 3"/>
          <p:cNvSpPr>
            <a:spLocks noChangeArrowheads="1"/>
          </p:cNvSpPr>
          <p:nvPr/>
        </p:nvSpPr>
        <p:spPr bwMode="auto">
          <a:xfrm>
            <a:off x="685800" y="1447800"/>
            <a:ext cx="7924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457200" indent="-457200" algn="l" eaLnBrk="1" hangingPunct="1">
              <a:spcBef>
                <a:spcPct val="20000"/>
              </a:spcBef>
              <a:buClr>
                <a:schemeClr val="hlink"/>
              </a:buClr>
              <a:buFont typeface="Wingdings" panose="05000000000000000000" pitchFamily="2" charset="2"/>
              <a:buChar char="§"/>
            </a:pPr>
            <a:r>
              <a:rPr lang="en-US" altLang="en-US" sz="2800" dirty="0">
                <a:effectLst/>
                <a:latin typeface="+mj-lt"/>
              </a:rPr>
              <a:t>Gateway to the member</a:t>
            </a:r>
          </a:p>
          <a:p>
            <a:pPr marL="457200" indent="-457200" algn="l" eaLnBrk="1" hangingPunct="1">
              <a:spcBef>
                <a:spcPct val="20000"/>
              </a:spcBef>
              <a:buClr>
                <a:schemeClr val="hlink"/>
              </a:buClr>
              <a:buFont typeface="Wingdings" panose="05000000000000000000" pitchFamily="2" charset="2"/>
              <a:buChar char="§"/>
            </a:pPr>
            <a:r>
              <a:rPr lang="en-US" altLang="en-US" sz="2800" dirty="0">
                <a:effectLst/>
                <a:latin typeface="+mj-lt"/>
              </a:rPr>
              <a:t>Learn by Doing</a:t>
            </a:r>
          </a:p>
          <a:p>
            <a:pPr marL="457200" indent="-457200" algn="l" eaLnBrk="1" hangingPunct="1">
              <a:spcBef>
                <a:spcPct val="20000"/>
              </a:spcBef>
              <a:buClr>
                <a:schemeClr val="hlink"/>
              </a:buClr>
              <a:buFont typeface="Wingdings" panose="05000000000000000000" pitchFamily="2" charset="2"/>
              <a:buChar char="§"/>
            </a:pPr>
            <a:r>
              <a:rPr lang="en-US" altLang="en-US" sz="2800" dirty="0">
                <a:effectLst/>
                <a:latin typeface="+mj-lt"/>
              </a:rPr>
              <a:t>Tool for developing capable adults</a:t>
            </a:r>
          </a:p>
          <a:p>
            <a:pPr marL="457200" indent="-457200" algn="l" eaLnBrk="1" hangingPunct="1">
              <a:spcBef>
                <a:spcPct val="20000"/>
              </a:spcBef>
              <a:buClr>
                <a:schemeClr val="hlink"/>
              </a:buClr>
              <a:buFont typeface="Wingdings" panose="05000000000000000000" pitchFamily="2" charset="2"/>
              <a:buChar char="§"/>
            </a:pPr>
            <a:r>
              <a:rPr lang="en-US" altLang="en-US" sz="2800" dirty="0">
                <a:effectLst/>
                <a:latin typeface="+mj-lt"/>
              </a:rPr>
              <a:t>Teaches desirable habits and attitudes</a:t>
            </a:r>
          </a:p>
          <a:p>
            <a:pPr marL="457200" indent="-457200" algn="l" eaLnBrk="1" hangingPunct="1">
              <a:spcBef>
                <a:spcPct val="20000"/>
              </a:spcBef>
              <a:buClr>
                <a:schemeClr val="hlink"/>
              </a:buClr>
              <a:buFont typeface="Wingdings" panose="05000000000000000000" pitchFamily="2" charset="2"/>
              <a:buChar char="§"/>
            </a:pPr>
            <a:r>
              <a:rPr lang="en-US" altLang="en-US" sz="2800" dirty="0">
                <a:effectLst/>
                <a:latin typeface="+mj-lt"/>
              </a:rPr>
              <a:t>Teaches one to help one’s self, which </a:t>
            </a:r>
            <a:r>
              <a:rPr lang="en-US" altLang="en-US" sz="2800" dirty="0" smtClean="0">
                <a:effectLst/>
                <a:latin typeface="+mj-lt"/>
              </a:rPr>
              <a:t>leads </a:t>
            </a:r>
            <a:r>
              <a:rPr lang="en-US" altLang="en-US" sz="2800" dirty="0">
                <a:effectLst/>
                <a:latin typeface="+mj-lt"/>
              </a:rPr>
              <a:t>to helping others</a:t>
            </a:r>
          </a:p>
        </p:txBody>
      </p:sp>
      <p:sp>
        <p:nvSpPr>
          <p:cNvPr id="32791" name="Rectangle 23"/>
          <p:cNvSpPr>
            <a:spLocks noChangeArrowheads="1"/>
          </p:cNvSpPr>
          <p:nvPr/>
        </p:nvSpPr>
        <p:spPr bwMode="auto">
          <a:xfrm>
            <a:off x="609600" y="457200"/>
            <a:ext cx="8001000" cy="1143000"/>
          </a:xfrm>
          <a:prstGeom prst="rect">
            <a:avLst/>
          </a:prstGeom>
          <a:noFill/>
          <a:ln w="9525">
            <a:noFill/>
            <a:miter lim="800000"/>
            <a:headEnd/>
            <a:tailEnd/>
          </a:ln>
          <a:effectLst/>
        </p:spPr>
        <p:txBody>
          <a:bodyPr anchor="ctr"/>
          <a:lstStyle/>
          <a:p>
            <a:pPr algn="l" eaLnBrk="1" hangingPunct="1">
              <a:defRPr/>
            </a:pPr>
            <a:r>
              <a:rPr lang="en-US" sz="3600" b="1" dirty="0">
                <a:solidFill>
                  <a:schemeClr val="accent6">
                    <a:lumMod val="75000"/>
                  </a:schemeClr>
                </a:solidFill>
                <a:effectLst/>
                <a:latin typeface="+mn-lt"/>
              </a:rPr>
              <a:t>Why do  4-H</a:t>
            </a:r>
            <a:r>
              <a:rPr lang="en-US" sz="3600" dirty="0">
                <a:solidFill>
                  <a:schemeClr val="accent6">
                    <a:lumMod val="75000"/>
                  </a:schemeClr>
                </a:solidFill>
                <a:effectLst/>
                <a:latin typeface="+mn-lt"/>
              </a:rPr>
              <a:t> </a:t>
            </a:r>
            <a:r>
              <a:rPr lang="en-US" sz="3600" b="1" dirty="0">
                <a:solidFill>
                  <a:schemeClr val="accent6">
                    <a:lumMod val="75000"/>
                  </a:schemeClr>
                </a:solidFill>
                <a:effectLst/>
                <a:latin typeface="+mn-lt"/>
              </a:rPr>
              <a:t>Project Work ?</a:t>
            </a:r>
            <a:endParaRPr lang="en-US" sz="1800" b="1" dirty="0">
              <a:solidFill>
                <a:schemeClr val="accent6">
                  <a:lumMod val="75000"/>
                </a:schemeClr>
              </a:solidFill>
              <a:effectLst/>
              <a:latin typeface="+mn-lt"/>
            </a:endParaRPr>
          </a:p>
        </p:txBody>
      </p:sp>
    </p:spTree>
    <p:extLst>
      <p:ext uri="{BB962C8B-B14F-4D97-AF65-F5344CB8AC3E}">
        <p14:creationId xmlns:p14="http://schemas.microsoft.com/office/powerpoint/2010/main" val="87966367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box(out)">
                                      <p:cBhvr>
                                        <p:cTn id="7" dur="500"/>
                                        <p:tgtEl>
                                          <p:spTgt spid="327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box(out)">
                                      <p:cBhvr>
                                        <p:cTn id="12" dur="500"/>
                                        <p:tgtEl>
                                          <p:spTgt spid="327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2771">
                                            <p:txEl>
                                              <p:pRg st="2" end="2"/>
                                            </p:txEl>
                                          </p:spTgt>
                                        </p:tgtEl>
                                        <p:attrNameLst>
                                          <p:attrName>style.visibility</p:attrName>
                                        </p:attrNameLst>
                                      </p:cBhvr>
                                      <p:to>
                                        <p:strVal val="visible"/>
                                      </p:to>
                                    </p:set>
                                    <p:animEffect transition="in" filter="box(out)">
                                      <p:cBhvr>
                                        <p:cTn id="17" dur="500"/>
                                        <p:tgtEl>
                                          <p:spTgt spid="327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2771">
                                            <p:txEl>
                                              <p:pRg st="3" end="3"/>
                                            </p:txEl>
                                          </p:spTgt>
                                        </p:tgtEl>
                                        <p:attrNameLst>
                                          <p:attrName>style.visibility</p:attrName>
                                        </p:attrNameLst>
                                      </p:cBhvr>
                                      <p:to>
                                        <p:strVal val="visible"/>
                                      </p:to>
                                    </p:set>
                                    <p:animEffect transition="in" filter="box(out)">
                                      <p:cBhvr>
                                        <p:cTn id="22" dur="500"/>
                                        <p:tgtEl>
                                          <p:spTgt spid="3277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2771">
                                            <p:txEl>
                                              <p:pRg st="4" end="4"/>
                                            </p:txEl>
                                          </p:spTgt>
                                        </p:tgtEl>
                                        <p:attrNameLst>
                                          <p:attrName>style.visibility</p:attrName>
                                        </p:attrNameLst>
                                      </p:cBhvr>
                                      <p:to>
                                        <p:strVal val="visible"/>
                                      </p:to>
                                    </p:set>
                                    <p:animEffect transition="in" filter="box(out)">
                                      <p:cBhvr>
                                        <p:cTn id="27" dur="500"/>
                                        <p:tgtEl>
                                          <p:spTgt spid="327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8F4767AB-1211-48F7-90D6-939C913655D4}" type="slidenum">
              <a:rPr lang="en-US" altLang="en-US" sz="1400" smtClean="0"/>
              <a:pPr/>
              <a:t>5</a:t>
            </a:fld>
            <a:endParaRPr lang="en-US" altLang="en-US" sz="1400" dirty="0" smtClean="0"/>
          </a:p>
        </p:txBody>
      </p:sp>
      <p:sp>
        <p:nvSpPr>
          <p:cNvPr id="166914" name="Rectangle 2"/>
          <p:cNvSpPr>
            <a:spLocks noChangeArrowheads="1"/>
          </p:cNvSpPr>
          <p:nvPr/>
        </p:nvSpPr>
        <p:spPr bwMode="auto">
          <a:xfrm>
            <a:off x="609600" y="1333500"/>
            <a:ext cx="80010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457200" indent="-457200" algn="l" eaLnBrk="1" hangingPunct="1">
              <a:spcBef>
                <a:spcPct val="20000"/>
              </a:spcBef>
              <a:buClr>
                <a:schemeClr val="hlink"/>
              </a:buClr>
              <a:buFont typeface="Wingdings" panose="05000000000000000000" pitchFamily="2" charset="2"/>
              <a:buChar char="§"/>
            </a:pPr>
            <a:r>
              <a:rPr lang="en-US" altLang="en-US" sz="2800" dirty="0">
                <a:effectLst/>
                <a:latin typeface="+mj-lt"/>
              </a:rPr>
              <a:t>The term </a:t>
            </a:r>
            <a:r>
              <a:rPr lang="en-US" altLang="en-US" sz="2800" dirty="0">
                <a:solidFill>
                  <a:schemeClr val="tx2"/>
                </a:solidFill>
                <a:effectLst/>
                <a:latin typeface="+mj-lt"/>
              </a:rPr>
              <a:t>“</a:t>
            </a:r>
            <a:r>
              <a:rPr lang="en-US" altLang="en-US" sz="2800" dirty="0">
                <a:solidFill>
                  <a:schemeClr val="accent2"/>
                </a:solidFill>
                <a:effectLst/>
                <a:latin typeface="+mj-lt"/>
              </a:rPr>
              <a:t>4-H Project Work</a:t>
            </a:r>
            <a:r>
              <a:rPr lang="en-US" altLang="en-US" sz="2800" dirty="0">
                <a:solidFill>
                  <a:schemeClr val="tx2"/>
                </a:solidFill>
                <a:effectLst/>
                <a:latin typeface="+mj-lt"/>
              </a:rPr>
              <a:t>” </a:t>
            </a:r>
            <a:r>
              <a:rPr lang="en-US" altLang="en-US" sz="2800" dirty="0">
                <a:effectLst/>
                <a:latin typeface="+mj-lt"/>
              </a:rPr>
              <a:t>is in reference to a single subject.  </a:t>
            </a:r>
            <a:r>
              <a:rPr lang="en-US" altLang="en-US" sz="2800" dirty="0" smtClean="0">
                <a:effectLst/>
                <a:latin typeface="+mj-lt"/>
              </a:rPr>
              <a:t> i.e</a:t>
            </a:r>
            <a:r>
              <a:rPr lang="en-US" altLang="en-US" sz="2800" dirty="0">
                <a:effectLst/>
                <a:latin typeface="+mj-lt"/>
              </a:rPr>
              <a:t>. Horticulture, Foods, Safety, etc.)  It is the big picture or long-term goal of what a member wants to learn.</a:t>
            </a:r>
          </a:p>
          <a:p>
            <a:pPr marL="457200" indent="-457200" algn="l" eaLnBrk="1" hangingPunct="1">
              <a:spcBef>
                <a:spcPct val="20000"/>
              </a:spcBef>
              <a:buClr>
                <a:schemeClr val="hlink"/>
              </a:buClr>
              <a:buFont typeface="Wingdings" panose="05000000000000000000" pitchFamily="2" charset="2"/>
              <a:buChar char="§"/>
            </a:pPr>
            <a:r>
              <a:rPr lang="en-US" altLang="en-US" sz="2800" dirty="0">
                <a:effectLst/>
                <a:latin typeface="+mj-lt"/>
              </a:rPr>
              <a:t>The term </a:t>
            </a:r>
            <a:r>
              <a:rPr lang="en-US" altLang="en-US" sz="2800" dirty="0">
                <a:solidFill>
                  <a:schemeClr val="tx2"/>
                </a:solidFill>
                <a:effectLst/>
                <a:latin typeface="+mj-lt"/>
              </a:rPr>
              <a:t>“</a:t>
            </a:r>
            <a:r>
              <a:rPr lang="en-US" altLang="en-US" sz="2800" dirty="0">
                <a:solidFill>
                  <a:schemeClr val="accent2"/>
                </a:solidFill>
                <a:effectLst/>
                <a:latin typeface="+mj-lt"/>
              </a:rPr>
              <a:t>project</a:t>
            </a:r>
            <a:r>
              <a:rPr lang="en-US" altLang="en-US" sz="2800" dirty="0">
                <a:solidFill>
                  <a:schemeClr val="tx2"/>
                </a:solidFill>
                <a:effectLst/>
                <a:latin typeface="+mj-lt"/>
              </a:rPr>
              <a:t>” </a:t>
            </a:r>
            <a:r>
              <a:rPr lang="en-US" altLang="en-US" sz="2800" dirty="0">
                <a:effectLst/>
                <a:latin typeface="+mj-lt"/>
              </a:rPr>
              <a:t>is in reference to the individual parts or short-term goals of the “4-H project.”  </a:t>
            </a:r>
          </a:p>
        </p:txBody>
      </p:sp>
      <p:sp>
        <p:nvSpPr>
          <p:cNvPr id="166916" name="Rectangle 4"/>
          <p:cNvSpPr>
            <a:spLocks noChangeArrowheads="1"/>
          </p:cNvSpPr>
          <p:nvPr/>
        </p:nvSpPr>
        <p:spPr bwMode="auto">
          <a:xfrm>
            <a:off x="533400" y="457200"/>
            <a:ext cx="8077200" cy="1143000"/>
          </a:xfrm>
          <a:prstGeom prst="rect">
            <a:avLst/>
          </a:prstGeom>
          <a:noFill/>
          <a:ln w="9525">
            <a:noFill/>
            <a:miter lim="800000"/>
            <a:headEnd/>
            <a:tailEnd/>
          </a:ln>
          <a:effectLst/>
        </p:spPr>
        <p:txBody>
          <a:bodyPr anchor="ctr"/>
          <a:lstStyle/>
          <a:p>
            <a:pPr algn="l" eaLnBrk="1" hangingPunct="1">
              <a:defRPr/>
            </a:pPr>
            <a:r>
              <a:rPr lang="en-US" sz="3600" b="1" dirty="0">
                <a:solidFill>
                  <a:schemeClr val="accent6">
                    <a:lumMod val="75000"/>
                  </a:schemeClr>
                </a:solidFill>
                <a:effectLst/>
                <a:latin typeface="+mn-lt"/>
              </a:rPr>
              <a:t>4-H Project Work  vs. </a:t>
            </a:r>
            <a:r>
              <a:rPr lang="en-US" sz="3600" b="1" dirty="0" smtClean="0">
                <a:solidFill>
                  <a:schemeClr val="accent6">
                    <a:lumMod val="75000"/>
                  </a:schemeClr>
                </a:solidFill>
                <a:effectLst/>
                <a:latin typeface="+mn-lt"/>
              </a:rPr>
              <a:t>Project</a:t>
            </a:r>
            <a:endParaRPr lang="en-US" sz="3600" b="1" dirty="0">
              <a:solidFill>
                <a:schemeClr val="accent6">
                  <a:lumMod val="75000"/>
                </a:schemeClr>
              </a:solidFill>
              <a:effectLst/>
              <a:latin typeface="+mn-lt"/>
            </a:endParaRPr>
          </a:p>
        </p:txBody>
      </p:sp>
    </p:spTree>
    <p:extLst>
      <p:ext uri="{BB962C8B-B14F-4D97-AF65-F5344CB8AC3E}">
        <p14:creationId xmlns:p14="http://schemas.microsoft.com/office/powerpoint/2010/main" val="36439420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66914">
                                            <p:txEl>
                                              <p:pRg st="0" end="0"/>
                                            </p:txEl>
                                          </p:spTgt>
                                        </p:tgtEl>
                                        <p:attrNameLst>
                                          <p:attrName>style.visibility</p:attrName>
                                        </p:attrNameLst>
                                      </p:cBhvr>
                                      <p:to>
                                        <p:strVal val="visible"/>
                                      </p:to>
                                    </p:set>
                                    <p:animEffect transition="in" filter="box(out)">
                                      <p:cBhvr>
                                        <p:cTn id="7" dur="500"/>
                                        <p:tgtEl>
                                          <p:spTgt spid="16691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66914">
                                            <p:txEl>
                                              <p:pRg st="1" end="1"/>
                                            </p:txEl>
                                          </p:spTgt>
                                        </p:tgtEl>
                                        <p:attrNameLst>
                                          <p:attrName>style.visibility</p:attrName>
                                        </p:attrNameLst>
                                      </p:cBhvr>
                                      <p:to>
                                        <p:strVal val="visible"/>
                                      </p:to>
                                    </p:set>
                                    <p:animEffect transition="in" filter="box(out)">
                                      <p:cBhvr>
                                        <p:cTn id="12" dur="500"/>
                                        <p:tgtEl>
                                          <p:spTgt spid="1669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4"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852BC0F7-EE82-4BAE-92F7-D388DD734CFB}" type="slidenum">
              <a:rPr lang="en-US" altLang="en-US" sz="1400" smtClean="0"/>
              <a:pPr/>
              <a:t>6</a:t>
            </a:fld>
            <a:endParaRPr lang="en-US" altLang="en-US" sz="1400" dirty="0" smtClean="0"/>
          </a:p>
        </p:txBody>
      </p:sp>
      <p:sp>
        <p:nvSpPr>
          <p:cNvPr id="36867" name="Rectangle 2051"/>
          <p:cNvSpPr>
            <a:spLocks noChangeArrowheads="1"/>
          </p:cNvSpPr>
          <p:nvPr/>
        </p:nvSpPr>
        <p:spPr bwMode="auto">
          <a:xfrm>
            <a:off x="628650" y="1066800"/>
            <a:ext cx="7848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20000"/>
              </a:spcBef>
              <a:buClr>
                <a:schemeClr val="hlink"/>
              </a:buClr>
              <a:buFont typeface="Wingdings" pitchFamily="2" charset="2"/>
              <a:buAutoNum type="arabicPeriod"/>
            </a:pPr>
            <a:r>
              <a:rPr lang="en-US" altLang="en-US" sz="2800" dirty="0">
                <a:effectLst/>
                <a:latin typeface="+mj-lt"/>
              </a:rPr>
              <a:t>Developing subject matter skills</a:t>
            </a:r>
          </a:p>
          <a:p>
            <a:pPr algn="l" eaLnBrk="1" hangingPunct="1">
              <a:spcBef>
                <a:spcPct val="20000"/>
              </a:spcBef>
              <a:buClr>
                <a:schemeClr val="hlink"/>
              </a:buClr>
              <a:buFont typeface="Wingdings" pitchFamily="2" charset="2"/>
              <a:buAutoNum type="arabicPeriod"/>
            </a:pPr>
            <a:r>
              <a:rPr lang="en-US" altLang="en-US" sz="2800" dirty="0">
                <a:effectLst/>
                <a:latin typeface="+mj-lt"/>
              </a:rPr>
              <a:t>Life skills development</a:t>
            </a:r>
          </a:p>
          <a:p>
            <a:pPr algn="l" eaLnBrk="1" hangingPunct="1">
              <a:spcBef>
                <a:spcPct val="20000"/>
              </a:spcBef>
              <a:buClr>
                <a:schemeClr val="hlink"/>
              </a:buClr>
              <a:buFont typeface="Wingdings" pitchFamily="2" charset="2"/>
              <a:buAutoNum type="arabicPeriod"/>
            </a:pPr>
            <a:r>
              <a:rPr lang="en-US" altLang="en-US" sz="2800" dirty="0">
                <a:effectLst/>
                <a:latin typeface="+mj-lt"/>
              </a:rPr>
              <a:t>Participation</a:t>
            </a:r>
          </a:p>
          <a:p>
            <a:pPr algn="l" eaLnBrk="1" hangingPunct="1">
              <a:spcBef>
                <a:spcPct val="20000"/>
              </a:spcBef>
              <a:buClr>
                <a:schemeClr val="hlink"/>
              </a:buClr>
              <a:buFont typeface="Wingdings" pitchFamily="2" charset="2"/>
              <a:buAutoNum type="arabicPeriod"/>
            </a:pPr>
            <a:r>
              <a:rPr lang="en-US" altLang="en-US" sz="2800" dirty="0">
                <a:effectLst/>
                <a:latin typeface="+mj-lt"/>
              </a:rPr>
              <a:t>Developing communication skills</a:t>
            </a:r>
          </a:p>
          <a:p>
            <a:pPr algn="l" eaLnBrk="1" hangingPunct="1">
              <a:spcBef>
                <a:spcPct val="20000"/>
              </a:spcBef>
              <a:buClr>
                <a:schemeClr val="hlink"/>
              </a:buClr>
              <a:buFont typeface="Wingdings" pitchFamily="2" charset="2"/>
              <a:buAutoNum type="arabicPeriod"/>
            </a:pPr>
            <a:r>
              <a:rPr lang="en-US" altLang="en-US" sz="2800" dirty="0">
                <a:effectLst/>
                <a:latin typeface="+mj-lt"/>
              </a:rPr>
              <a:t>Keeping records</a:t>
            </a:r>
          </a:p>
          <a:p>
            <a:pPr algn="l" eaLnBrk="1" hangingPunct="1">
              <a:spcBef>
                <a:spcPct val="20000"/>
              </a:spcBef>
              <a:buClr>
                <a:schemeClr val="hlink"/>
              </a:buClr>
              <a:buFont typeface="Wingdings" pitchFamily="2" charset="2"/>
              <a:buAutoNum type="arabicPeriod"/>
            </a:pPr>
            <a:r>
              <a:rPr lang="en-US" altLang="en-US" sz="2800" dirty="0">
                <a:effectLst/>
                <a:latin typeface="+mj-lt"/>
              </a:rPr>
              <a:t>Sharing ideas</a:t>
            </a:r>
          </a:p>
          <a:p>
            <a:pPr algn="l" eaLnBrk="1" hangingPunct="1">
              <a:spcBef>
                <a:spcPct val="20000"/>
              </a:spcBef>
              <a:buClr>
                <a:schemeClr val="hlink"/>
              </a:buClr>
              <a:buFont typeface="Wingdings" pitchFamily="2" charset="2"/>
              <a:buAutoNum type="arabicPeriod"/>
            </a:pPr>
            <a:r>
              <a:rPr lang="en-US" altLang="en-US" sz="2800" dirty="0">
                <a:effectLst/>
                <a:latin typeface="+mj-lt"/>
              </a:rPr>
              <a:t>Productive leisure time</a:t>
            </a:r>
          </a:p>
          <a:p>
            <a:pPr algn="l" eaLnBrk="1" hangingPunct="1">
              <a:spcBef>
                <a:spcPct val="20000"/>
              </a:spcBef>
              <a:buClr>
                <a:schemeClr val="hlink"/>
              </a:buClr>
              <a:buFont typeface="Wingdings" pitchFamily="2" charset="2"/>
              <a:buAutoNum type="arabicPeriod"/>
            </a:pPr>
            <a:r>
              <a:rPr lang="en-US" altLang="en-US" sz="2800" dirty="0">
                <a:effectLst/>
                <a:latin typeface="+mj-lt"/>
              </a:rPr>
              <a:t>Recognition</a:t>
            </a:r>
          </a:p>
        </p:txBody>
      </p:sp>
      <p:sp>
        <p:nvSpPr>
          <p:cNvPr id="36887" name="Rectangle 2071"/>
          <p:cNvSpPr>
            <a:spLocks noChangeArrowheads="1"/>
          </p:cNvSpPr>
          <p:nvPr/>
        </p:nvSpPr>
        <p:spPr bwMode="auto">
          <a:xfrm>
            <a:off x="609600" y="228600"/>
            <a:ext cx="7848600" cy="1143000"/>
          </a:xfrm>
          <a:prstGeom prst="rect">
            <a:avLst/>
          </a:prstGeom>
          <a:noFill/>
          <a:ln w="9525">
            <a:noFill/>
            <a:miter lim="800000"/>
            <a:headEnd/>
            <a:tailEnd/>
          </a:ln>
          <a:effectLst/>
        </p:spPr>
        <p:txBody>
          <a:bodyPr anchor="ctr"/>
          <a:lstStyle/>
          <a:p>
            <a:pPr algn="l" eaLnBrk="1" hangingPunct="1">
              <a:defRPr/>
            </a:pPr>
            <a:r>
              <a:rPr lang="en-US" sz="3600" b="1" dirty="0">
                <a:solidFill>
                  <a:schemeClr val="accent6">
                    <a:lumMod val="75000"/>
                  </a:schemeClr>
                </a:solidFill>
                <a:effectLst/>
                <a:latin typeface="+mn-lt"/>
              </a:rPr>
              <a:t>4-H Projects</a:t>
            </a:r>
            <a:r>
              <a:rPr lang="en-US" sz="3600" b="1" dirty="0" smtClean="0">
                <a:solidFill>
                  <a:schemeClr val="accent6">
                    <a:lumMod val="75000"/>
                  </a:schemeClr>
                </a:solidFill>
                <a:effectLst/>
                <a:latin typeface="+mn-lt"/>
              </a:rPr>
              <a:t>, an </a:t>
            </a:r>
            <a:r>
              <a:rPr lang="en-US" sz="3600" b="1" dirty="0">
                <a:solidFill>
                  <a:schemeClr val="accent6">
                    <a:lumMod val="75000"/>
                  </a:schemeClr>
                </a:solidFill>
                <a:effectLst/>
                <a:latin typeface="+mn-lt"/>
              </a:rPr>
              <a:t>Opportunity for…</a:t>
            </a:r>
            <a:endParaRPr lang="en-US" sz="1800" b="1" dirty="0">
              <a:solidFill>
                <a:schemeClr val="accent6">
                  <a:lumMod val="75000"/>
                </a:schemeClr>
              </a:solidFill>
              <a:effectLst/>
              <a:latin typeface="+mn-lt"/>
            </a:endParaRPr>
          </a:p>
        </p:txBody>
      </p:sp>
    </p:spTree>
    <p:extLst>
      <p:ext uri="{BB962C8B-B14F-4D97-AF65-F5344CB8AC3E}">
        <p14:creationId xmlns:p14="http://schemas.microsoft.com/office/powerpoint/2010/main" val="318662253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box(out)">
                                      <p:cBhvr>
                                        <p:cTn id="7" dur="500"/>
                                        <p:tgtEl>
                                          <p:spTgt spid="368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6867">
                                            <p:txEl>
                                              <p:pRg st="1" end="1"/>
                                            </p:txEl>
                                          </p:spTgt>
                                        </p:tgtEl>
                                        <p:attrNameLst>
                                          <p:attrName>style.visibility</p:attrName>
                                        </p:attrNameLst>
                                      </p:cBhvr>
                                      <p:to>
                                        <p:strVal val="visible"/>
                                      </p:to>
                                    </p:set>
                                    <p:animEffect transition="in" filter="box(out)">
                                      <p:cBhvr>
                                        <p:cTn id="12" dur="500"/>
                                        <p:tgtEl>
                                          <p:spTgt spid="368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6867">
                                            <p:txEl>
                                              <p:pRg st="2" end="2"/>
                                            </p:txEl>
                                          </p:spTgt>
                                        </p:tgtEl>
                                        <p:attrNameLst>
                                          <p:attrName>style.visibility</p:attrName>
                                        </p:attrNameLst>
                                      </p:cBhvr>
                                      <p:to>
                                        <p:strVal val="visible"/>
                                      </p:to>
                                    </p:set>
                                    <p:animEffect transition="in" filter="box(out)">
                                      <p:cBhvr>
                                        <p:cTn id="17" dur="500"/>
                                        <p:tgtEl>
                                          <p:spTgt spid="3686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6867">
                                            <p:txEl>
                                              <p:pRg st="3" end="3"/>
                                            </p:txEl>
                                          </p:spTgt>
                                        </p:tgtEl>
                                        <p:attrNameLst>
                                          <p:attrName>style.visibility</p:attrName>
                                        </p:attrNameLst>
                                      </p:cBhvr>
                                      <p:to>
                                        <p:strVal val="visible"/>
                                      </p:to>
                                    </p:set>
                                    <p:animEffect transition="in" filter="box(out)">
                                      <p:cBhvr>
                                        <p:cTn id="22" dur="500"/>
                                        <p:tgtEl>
                                          <p:spTgt spid="3686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6867">
                                            <p:txEl>
                                              <p:pRg st="4" end="4"/>
                                            </p:txEl>
                                          </p:spTgt>
                                        </p:tgtEl>
                                        <p:attrNameLst>
                                          <p:attrName>style.visibility</p:attrName>
                                        </p:attrNameLst>
                                      </p:cBhvr>
                                      <p:to>
                                        <p:strVal val="visible"/>
                                      </p:to>
                                    </p:set>
                                    <p:animEffect transition="in" filter="box(out)">
                                      <p:cBhvr>
                                        <p:cTn id="27" dur="500"/>
                                        <p:tgtEl>
                                          <p:spTgt spid="3686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36867">
                                            <p:txEl>
                                              <p:pRg st="5" end="5"/>
                                            </p:txEl>
                                          </p:spTgt>
                                        </p:tgtEl>
                                        <p:attrNameLst>
                                          <p:attrName>style.visibility</p:attrName>
                                        </p:attrNameLst>
                                      </p:cBhvr>
                                      <p:to>
                                        <p:strVal val="visible"/>
                                      </p:to>
                                    </p:set>
                                    <p:animEffect transition="in" filter="box(out)">
                                      <p:cBhvr>
                                        <p:cTn id="32" dur="500"/>
                                        <p:tgtEl>
                                          <p:spTgt spid="3686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36867">
                                            <p:txEl>
                                              <p:pRg st="6" end="6"/>
                                            </p:txEl>
                                          </p:spTgt>
                                        </p:tgtEl>
                                        <p:attrNameLst>
                                          <p:attrName>style.visibility</p:attrName>
                                        </p:attrNameLst>
                                      </p:cBhvr>
                                      <p:to>
                                        <p:strVal val="visible"/>
                                      </p:to>
                                    </p:set>
                                    <p:animEffect transition="in" filter="box(out)">
                                      <p:cBhvr>
                                        <p:cTn id="37" dur="500"/>
                                        <p:tgtEl>
                                          <p:spTgt spid="36867">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36867">
                                            <p:txEl>
                                              <p:pRg st="7" end="7"/>
                                            </p:txEl>
                                          </p:spTgt>
                                        </p:tgtEl>
                                        <p:attrNameLst>
                                          <p:attrName>style.visibility</p:attrName>
                                        </p:attrNameLst>
                                      </p:cBhvr>
                                      <p:to>
                                        <p:strVal val="visible"/>
                                      </p:to>
                                    </p:set>
                                    <p:animEffect transition="in" filter="box(out)">
                                      <p:cBhvr>
                                        <p:cTn id="42" dur="500"/>
                                        <p:tgtEl>
                                          <p:spTgt spid="3686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AFA92078-ECBB-43C7-8AD3-0D598EBB58EF}" type="slidenum">
              <a:rPr lang="en-US" altLang="en-US" sz="1400" smtClean="0"/>
              <a:pPr/>
              <a:t>7</a:t>
            </a:fld>
            <a:endParaRPr lang="en-US" altLang="en-US" sz="1400" dirty="0" smtClean="0"/>
          </a:p>
        </p:txBody>
      </p:sp>
      <p:sp>
        <p:nvSpPr>
          <p:cNvPr id="34819" name="Rectangle 3"/>
          <p:cNvSpPr>
            <a:spLocks noChangeArrowheads="1"/>
          </p:cNvSpPr>
          <p:nvPr/>
        </p:nvSpPr>
        <p:spPr bwMode="auto">
          <a:xfrm>
            <a:off x="685800" y="1295400"/>
            <a:ext cx="4191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457200" indent="-457200" algn="l" eaLnBrk="1" hangingPunct="1">
              <a:spcBef>
                <a:spcPct val="20000"/>
              </a:spcBef>
              <a:buClr>
                <a:schemeClr val="hlink"/>
              </a:buClr>
              <a:buFont typeface="Wingdings" panose="05000000000000000000" pitchFamily="2" charset="2"/>
              <a:buChar char="§"/>
            </a:pPr>
            <a:r>
              <a:rPr lang="en-US" altLang="en-US" sz="2800" dirty="0">
                <a:effectLst/>
                <a:latin typeface="+mj-lt"/>
              </a:rPr>
              <a:t>Develop Skills</a:t>
            </a:r>
          </a:p>
          <a:p>
            <a:pPr marL="457200" indent="-457200" algn="l" eaLnBrk="1" hangingPunct="1">
              <a:spcBef>
                <a:spcPct val="20000"/>
              </a:spcBef>
              <a:buClr>
                <a:schemeClr val="hlink"/>
              </a:buClr>
              <a:buFont typeface="Wingdings" panose="05000000000000000000" pitchFamily="2" charset="2"/>
              <a:buChar char="§"/>
            </a:pPr>
            <a:r>
              <a:rPr lang="en-US" altLang="en-US" sz="2800" dirty="0">
                <a:effectLst/>
                <a:latin typeface="+mj-lt"/>
              </a:rPr>
              <a:t>Learn by Doing</a:t>
            </a:r>
          </a:p>
          <a:p>
            <a:pPr marL="457200" indent="-457200" algn="l" eaLnBrk="1" hangingPunct="1">
              <a:spcBef>
                <a:spcPct val="20000"/>
              </a:spcBef>
              <a:buClr>
                <a:schemeClr val="hlink"/>
              </a:buClr>
              <a:buFont typeface="Wingdings" panose="05000000000000000000" pitchFamily="2" charset="2"/>
              <a:buChar char="§"/>
            </a:pPr>
            <a:r>
              <a:rPr lang="en-US" altLang="en-US" sz="2800" dirty="0">
                <a:effectLst/>
                <a:latin typeface="+mj-lt"/>
              </a:rPr>
              <a:t>Gain Knowledge</a:t>
            </a:r>
          </a:p>
          <a:p>
            <a:pPr marL="457200" indent="-457200" algn="l" eaLnBrk="1" hangingPunct="1">
              <a:spcBef>
                <a:spcPct val="20000"/>
              </a:spcBef>
              <a:buClr>
                <a:schemeClr val="hlink"/>
              </a:buClr>
              <a:buFont typeface="Wingdings" panose="05000000000000000000" pitchFamily="2" charset="2"/>
              <a:buChar char="§"/>
            </a:pPr>
            <a:r>
              <a:rPr lang="en-US" altLang="en-US" sz="2800" dirty="0">
                <a:effectLst/>
                <a:latin typeface="+mj-lt"/>
              </a:rPr>
              <a:t>Accept Responsibility</a:t>
            </a:r>
          </a:p>
          <a:p>
            <a:pPr marL="457200" indent="-457200" algn="l" eaLnBrk="1" hangingPunct="1">
              <a:spcBef>
                <a:spcPct val="20000"/>
              </a:spcBef>
              <a:buClr>
                <a:schemeClr val="hlink"/>
              </a:buClr>
              <a:buFont typeface="Wingdings" panose="05000000000000000000" pitchFamily="2" charset="2"/>
              <a:buChar char="§"/>
            </a:pPr>
            <a:r>
              <a:rPr lang="en-US" altLang="en-US" sz="2800" dirty="0">
                <a:effectLst/>
                <a:latin typeface="+mj-lt"/>
              </a:rPr>
              <a:t>Create Ownership</a:t>
            </a:r>
          </a:p>
        </p:txBody>
      </p:sp>
      <p:sp>
        <p:nvSpPr>
          <p:cNvPr id="34839" name="Rectangle 23"/>
          <p:cNvSpPr>
            <a:spLocks noChangeArrowheads="1"/>
          </p:cNvSpPr>
          <p:nvPr/>
        </p:nvSpPr>
        <p:spPr bwMode="auto">
          <a:xfrm>
            <a:off x="533400" y="381000"/>
            <a:ext cx="8077200" cy="1143000"/>
          </a:xfrm>
          <a:prstGeom prst="rect">
            <a:avLst/>
          </a:prstGeom>
          <a:noFill/>
          <a:ln w="9525">
            <a:noFill/>
            <a:miter lim="800000"/>
            <a:headEnd/>
            <a:tailEnd/>
          </a:ln>
          <a:effectLst/>
        </p:spPr>
        <p:txBody>
          <a:bodyPr anchor="ctr"/>
          <a:lstStyle/>
          <a:p>
            <a:pPr algn="l" eaLnBrk="1" hangingPunct="1">
              <a:defRPr/>
            </a:pPr>
            <a:r>
              <a:rPr lang="en-US" sz="3600" b="1" dirty="0">
                <a:solidFill>
                  <a:schemeClr val="accent6">
                    <a:lumMod val="75000"/>
                  </a:schemeClr>
                </a:solidFill>
                <a:effectLst/>
                <a:latin typeface="+mn-lt"/>
              </a:rPr>
              <a:t>Goals and </a:t>
            </a:r>
            <a:r>
              <a:rPr lang="en-US" sz="3600" b="1" dirty="0" smtClean="0">
                <a:solidFill>
                  <a:schemeClr val="accent6">
                    <a:lumMod val="75000"/>
                  </a:schemeClr>
                </a:solidFill>
                <a:effectLst/>
                <a:latin typeface="+mn-lt"/>
              </a:rPr>
              <a:t>Objectives of </a:t>
            </a:r>
            <a:r>
              <a:rPr lang="en-US" sz="3600" b="1" dirty="0">
                <a:solidFill>
                  <a:schemeClr val="accent6">
                    <a:lumMod val="75000"/>
                  </a:schemeClr>
                </a:solidFill>
                <a:effectLst/>
                <a:latin typeface="+mn-lt"/>
              </a:rPr>
              <a:t>4-H Projects</a:t>
            </a:r>
            <a:endParaRPr lang="en-US" sz="1800" b="1" dirty="0">
              <a:solidFill>
                <a:schemeClr val="accent6">
                  <a:lumMod val="75000"/>
                </a:schemeClr>
              </a:solidFill>
              <a:effectLst/>
              <a:latin typeface="+mn-lt"/>
            </a:endParaRPr>
          </a:p>
        </p:txBody>
      </p:sp>
      <p:sp>
        <p:nvSpPr>
          <p:cNvPr id="34843" name="Rectangle 27"/>
          <p:cNvSpPr>
            <a:spLocks noChangeArrowheads="1"/>
          </p:cNvSpPr>
          <p:nvPr/>
        </p:nvSpPr>
        <p:spPr bwMode="auto">
          <a:xfrm>
            <a:off x="4724400" y="1295400"/>
            <a:ext cx="4114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457200" indent="-457200" algn="l" eaLnBrk="1" hangingPunct="1">
              <a:spcBef>
                <a:spcPct val="20000"/>
              </a:spcBef>
              <a:buClr>
                <a:schemeClr val="hlink"/>
              </a:buClr>
              <a:buFont typeface="Wingdings" panose="05000000000000000000" pitchFamily="2" charset="2"/>
              <a:buChar char="§"/>
            </a:pPr>
            <a:r>
              <a:rPr lang="en-US" altLang="en-US" sz="2800" dirty="0">
                <a:effectLst/>
                <a:latin typeface="+mj-lt"/>
              </a:rPr>
              <a:t>Explore Careers</a:t>
            </a:r>
          </a:p>
          <a:p>
            <a:pPr marL="457200" indent="-457200" algn="l" eaLnBrk="1" hangingPunct="1">
              <a:spcBef>
                <a:spcPct val="20000"/>
              </a:spcBef>
              <a:buClr>
                <a:schemeClr val="hlink"/>
              </a:buClr>
              <a:buFont typeface="Wingdings" panose="05000000000000000000" pitchFamily="2" charset="2"/>
              <a:buChar char="§"/>
            </a:pPr>
            <a:r>
              <a:rPr lang="en-US" altLang="en-US" sz="2800" dirty="0">
                <a:effectLst/>
                <a:latin typeface="+mj-lt"/>
              </a:rPr>
              <a:t>Provide Sense of Achievement and Accomplishment</a:t>
            </a:r>
          </a:p>
          <a:p>
            <a:pPr marL="457200" indent="-457200" algn="l" eaLnBrk="1" hangingPunct="1">
              <a:spcBef>
                <a:spcPct val="20000"/>
              </a:spcBef>
              <a:buClr>
                <a:schemeClr val="hlink"/>
              </a:buClr>
              <a:buFont typeface="Wingdings" panose="05000000000000000000" pitchFamily="2" charset="2"/>
              <a:buChar char="§"/>
            </a:pPr>
            <a:r>
              <a:rPr lang="en-US" altLang="en-US" sz="2800" dirty="0">
                <a:effectLst/>
                <a:latin typeface="+mj-lt"/>
              </a:rPr>
              <a:t>Create Family and </a:t>
            </a:r>
            <a:r>
              <a:rPr lang="en-US" altLang="en-US" sz="2800" dirty="0" smtClean="0">
                <a:effectLst/>
                <a:latin typeface="+mj-lt"/>
              </a:rPr>
              <a:t>Community Ties</a:t>
            </a:r>
            <a:endParaRPr lang="en-US" altLang="en-US" sz="2800" dirty="0">
              <a:effectLst/>
              <a:latin typeface="+mj-lt"/>
            </a:endParaRPr>
          </a:p>
        </p:txBody>
      </p:sp>
    </p:spTree>
    <p:extLst>
      <p:ext uri="{BB962C8B-B14F-4D97-AF65-F5344CB8AC3E}">
        <p14:creationId xmlns:p14="http://schemas.microsoft.com/office/powerpoint/2010/main" val="110296919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box(out)">
                                      <p:cBhvr>
                                        <p:cTn id="7" dur="500"/>
                                        <p:tgtEl>
                                          <p:spTgt spid="348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4819">
                                            <p:txEl>
                                              <p:pRg st="1" end="1"/>
                                            </p:txEl>
                                          </p:spTgt>
                                        </p:tgtEl>
                                        <p:attrNameLst>
                                          <p:attrName>style.visibility</p:attrName>
                                        </p:attrNameLst>
                                      </p:cBhvr>
                                      <p:to>
                                        <p:strVal val="visible"/>
                                      </p:to>
                                    </p:set>
                                    <p:animEffect transition="in" filter="box(out)">
                                      <p:cBhvr>
                                        <p:cTn id="12" dur="500"/>
                                        <p:tgtEl>
                                          <p:spTgt spid="348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4819">
                                            <p:txEl>
                                              <p:pRg st="2" end="2"/>
                                            </p:txEl>
                                          </p:spTgt>
                                        </p:tgtEl>
                                        <p:attrNameLst>
                                          <p:attrName>style.visibility</p:attrName>
                                        </p:attrNameLst>
                                      </p:cBhvr>
                                      <p:to>
                                        <p:strVal val="visible"/>
                                      </p:to>
                                    </p:set>
                                    <p:animEffect transition="in" filter="box(out)">
                                      <p:cBhvr>
                                        <p:cTn id="17" dur="500"/>
                                        <p:tgtEl>
                                          <p:spTgt spid="348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4819">
                                            <p:txEl>
                                              <p:pRg st="3" end="3"/>
                                            </p:txEl>
                                          </p:spTgt>
                                        </p:tgtEl>
                                        <p:attrNameLst>
                                          <p:attrName>style.visibility</p:attrName>
                                        </p:attrNameLst>
                                      </p:cBhvr>
                                      <p:to>
                                        <p:strVal val="visible"/>
                                      </p:to>
                                    </p:set>
                                    <p:animEffect transition="in" filter="box(out)">
                                      <p:cBhvr>
                                        <p:cTn id="22" dur="500"/>
                                        <p:tgtEl>
                                          <p:spTgt spid="3481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4819">
                                            <p:txEl>
                                              <p:pRg st="4" end="4"/>
                                            </p:txEl>
                                          </p:spTgt>
                                        </p:tgtEl>
                                        <p:attrNameLst>
                                          <p:attrName>style.visibility</p:attrName>
                                        </p:attrNameLst>
                                      </p:cBhvr>
                                      <p:to>
                                        <p:strVal val="visible"/>
                                      </p:to>
                                    </p:set>
                                    <p:animEffect transition="in" filter="box(out)">
                                      <p:cBhvr>
                                        <p:cTn id="27" dur="500"/>
                                        <p:tgtEl>
                                          <p:spTgt spid="3481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34843">
                                            <p:txEl>
                                              <p:pRg st="0" end="0"/>
                                            </p:txEl>
                                          </p:spTgt>
                                        </p:tgtEl>
                                        <p:attrNameLst>
                                          <p:attrName>style.visibility</p:attrName>
                                        </p:attrNameLst>
                                      </p:cBhvr>
                                      <p:to>
                                        <p:strVal val="visible"/>
                                      </p:to>
                                    </p:set>
                                    <p:animEffect transition="in" filter="box(out)">
                                      <p:cBhvr>
                                        <p:cTn id="32" dur="500"/>
                                        <p:tgtEl>
                                          <p:spTgt spid="34843">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34843">
                                            <p:txEl>
                                              <p:pRg st="1" end="1"/>
                                            </p:txEl>
                                          </p:spTgt>
                                        </p:tgtEl>
                                        <p:attrNameLst>
                                          <p:attrName>style.visibility</p:attrName>
                                        </p:attrNameLst>
                                      </p:cBhvr>
                                      <p:to>
                                        <p:strVal val="visible"/>
                                      </p:to>
                                    </p:set>
                                    <p:animEffect transition="in" filter="box(out)">
                                      <p:cBhvr>
                                        <p:cTn id="37" dur="500"/>
                                        <p:tgtEl>
                                          <p:spTgt spid="34843">
                                            <p:txEl>
                                              <p:pRg st="1" end="1"/>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34843">
                                            <p:txEl>
                                              <p:pRg st="2" end="2"/>
                                            </p:txEl>
                                          </p:spTgt>
                                        </p:tgtEl>
                                        <p:attrNameLst>
                                          <p:attrName>style.visibility</p:attrName>
                                        </p:attrNameLst>
                                      </p:cBhvr>
                                      <p:to>
                                        <p:strVal val="visible"/>
                                      </p:to>
                                    </p:set>
                                    <p:animEffect transition="in" filter="box(out)">
                                      <p:cBhvr>
                                        <p:cTn id="42" dur="500"/>
                                        <p:tgtEl>
                                          <p:spTgt spid="348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autoUpdateAnimBg="0"/>
      <p:bldP spid="34843"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Slide Number Placeholder 6"/>
          <p:cNvSpPr>
            <a:spLocks noGrp="1"/>
          </p:cNvSpPr>
          <p:nvPr>
            <p:ph type="sldNum" sz="quarter" idx="12"/>
          </p:nvPr>
        </p:nvSpPr>
        <p:spPr>
          <a:xfrm>
            <a:off x="1524000" y="6340475"/>
            <a:ext cx="56197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6C7B1A61-41B1-4165-8D0D-FC5340A7192A}" type="slidenum">
              <a:rPr lang="en-US" altLang="en-US" sz="1400" smtClean="0"/>
              <a:pPr/>
              <a:t>8</a:t>
            </a:fld>
            <a:endParaRPr lang="en-US" altLang="en-US" sz="1400" dirty="0" smtClean="0"/>
          </a:p>
        </p:txBody>
      </p:sp>
      <p:sp>
        <p:nvSpPr>
          <p:cNvPr id="258050" name="Rectangle 2"/>
          <p:cNvSpPr>
            <a:spLocks noGrp="1" noChangeArrowheads="1"/>
          </p:cNvSpPr>
          <p:nvPr>
            <p:ph type="body" sz="half" idx="1"/>
          </p:nvPr>
        </p:nvSpPr>
        <p:spPr>
          <a:xfrm>
            <a:off x="304800" y="1181100"/>
            <a:ext cx="5867400" cy="3848100"/>
          </a:xfrm>
        </p:spPr>
        <p:txBody>
          <a:bodyPr>
            <a:noAutofit/>
          </a:bodyPr>
          <a:lstStyle/>
          <a:p>
            <a:pPr>
              <a:buClr>
                <a:schemeClr val="hlink"/>
              </a:buClr>
              <a:buFont typeface="Wingdings" panose="05000000000000000000" pitchFamily="2" charset="2"/>
              <a:buChar char="§"/>
            </a:pPr>
            <a:r>
              <a:rPr lang="en-US" altLang="en-US" sz="2800" dirty="0" smtClean="0">
                <a:solidFill>
                  <a:schemeClr val="tx1"/>
                </a:solidFill>
              </a:rPr>
              <a:t>Orient parents and members about 4-H projects and how to set and work goals.  </a:t>
            </a:r>
          </a:p>
          <a:p>
            <a:pPr>
              <a:buClr>
                <a:schemeClr val="hlink"/>
              </a:buClr>
              <a:buFont typeface="Wingdings" panose="05000000000000000000" pitchFamily="2" charset="2"/>
              <a:buChar char="§"/>
            </a:pPr>
            <a:r>
              <a:rPr lang="en-US" altLang="en-US" sz="2800" dirty="0" smtClean="0">
                <a:solidFill>
                  <a:schemeClr val="tx1"/>
                </a:solidFill>
              </a:rPr>
              <a:t>Work one-on-one with members to outline projects.</a:t>
            </a:r>
          </a:p>
          <a:p>
            <a:pPr>
              <a:buClr>
                <a:schemeClr val="hlink"/>
              </a:buClr>
              <a:buFont typeface="Wingdings" panose="05000000000000000000" pitchFamily="2" charset="2"/>
              <a:buChar char="§"/>
            </a:pPr>
            <a:r>
              <a:rPr lang="en-US" altLang="en-US" sz="2800" dirty="0" smtClean="0">
                <a:solidFill>
                  <a:schemeClr val="tx1"/>
                </a:solidFill>
              </a:rPr>
              <a:t>Work with 4-H members with similar interests in Project Meetings.</a:t>
            </a:r>
          </a:p>
        </p:txBody>
      </p:sp>
      <p:pic>
        <p:nvPicPr>
          <p:cNvPr id="24580" name="Picture 3" descr="MVC-002F"/>
          <p:cNvPicPr>
            <a:picLocks noChangeAspect="1" noChangeArrowheads="1"/>
          </p:cNvPicPr>
          <p:nvPr/>
        </p:nvPicPr>
        <p:blipFill>
          <a:blip r:embed="rId2">
            <a:extLst>
              <a:ext uri="{28A0092B-C50C-407E-A947-70E740481C1C}">
                <a14:useLocalDpi xmlns:a14="http://schemas.microsoft.com/office/drawing/2010/main" val="0"/>
              </a:ext>
            </a:extLst>
          </a:blip>
          <a:srcRect l="16364" r="7272"/>
          <a:stretch>
            <a:fillRect/>
          </a:stretch>
        </p:blipFill>
        <p:spPr bwMode="auto">
          <a:xfrm>
            <a:off x="6553200" y="1600200"/>
            <a:ext cx="2209801" cy="3130552"/>
          </a:xfrm>
          <a:prstGeom prst="rect">
            <a:avLst/>
          </a:prstGeom>
          <a:noFill/>
          <a:ln w="762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258053" name="Rectangle 5"/>
          <p:cNvSpPr>
            <a:spLocks noChangeArrowheads="1"/>
          </p:cNvSpPr>
          <p:nvPr/>
        </p:nvSpPr>
        <p:spPr bwMode="auto">
          <a:xfrm>
            <a:off x="152400" y="228600"/>
            <a:ext cx="8991600" cy="1143000"/>
          </a:xfrm>
          <a:prstGeom prst="rect">
            <a:avLst/>
          </a:prstGeom>
          <a:noFill/>
          <a:ln w="9525">
            <a:noFill/>
            <a:miter lim="800000"/>
            <a:headEnd/>
            <a:tailEnd/>
          </a:ln>
          <a:effectLst/>
        </p:spPr>
        <p:txBody>
          <a:bodyPr anchor="ctr"/>
          <a:lstStyle/>
          <a:p>
            <a:pPr algn="l" eaLnBrk="1" hangingPunct="1">
              <a:defRPr/>
            </a:pPr>
            <a:r>
              <a:rPr lang="en-US" sz="3600" b="1" dirty="0">
                <a:solidFill>
                  <a:schemeClr val="accent6">
                    <a:lumMod val="75000"/>
                  </a:schemeClr>
                </a:solidFill>
                <a:effectLst/>
                <a:latin typeface="+mn-lt"/>
              </a:rPr>
              <a:t>To get the Ball Rolling on </a:t>
            </a:r>
            <a:r>
              <a:rPr lang="en-US" sz="3600" b="1" dirty="0" smtClean="0">
                <a:solidFill>
                  <a:schemeClr val="accent6">
                    <a:lumMod val="75000"/>
                  </a:schemeClr>
                </a:solidFill>
                <a:effectLst/>
                <a:latin typeface="+mn-lt"/>
              </a:rPr>
              <a:t>Project Work</a:t>
            </a:r>
            <a:r>
              <a:rPr lang="en-US" sz="3600" b="1" dirty="0">
                <a:solidFill>
                  <a:schemeClr val="accent6">
                    <a:lumMod val="75000"/>
                  </a:schemeClr>
                </a:solidFill>
                <a:effectLst/>
                <a:latin typeface="+mn-lt"/>
              </a:rPr>
              <a:t>…</a:t>
            </a:r>
            <a:endParaRPr lang="en-US" sz="1800" b="1" dirty="0">
              <a:solidFill>
                <a:schemeClr val="accent6">
                  <a:lumMod val="75000"/>
                </a:schemeClr>
              </a:solidFill>
              <a:effectLst/>
              <a:latin typeface="+mn-lt"/>
            </a:endParaRPr>
          </a:p>
        </p:txBody>
      </p:sp>
    </p:spTree>
    <p:extLst>
      <p:ext uri="{BB962C8B-B14F-4D97-AF65-F5344CB8AC3E}">
        <p14:creationId xmlns:p14="http://schemas.microsoft.com/office/powerpoint/2010/main" val="118599296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58050">
                                            <p:txEl>
                                              <p:pRg st="0" end="0"/>
                                            </p:txEl>
                                          </p:spTgt>
                                        </p:tgtEl>
                                        <p:attrNameLst>
                                          <p:attrName>style.visibility</p:attrName>
                                        </p:attrNameLst>
                                      </p:cBhvr>
                                      <p:to>
                                        <p:strVal val="visible"/>
                                      </p:to>
                                    </p:set>
                                    <p:animEffect transition="in" filter="box(out)">
                                      <p:cBhvr>
                                        <p:cTn id="7" dur="500"/>
                                        <p:tgtEl>
                                          <p:spTgt spid="25805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58050">
                                            <p:txEl>
                                              <p:pRg st="1" end="1"/>
                                            </p:txEl>
                                          </p:spTgt>
                                        </p:tgtEl>
                                        <p:attrNameLst>
                                          <p:attrName>style.visibility</p:attrName>
                                        </p:attrNameLst>
                                      </p:cBhvr>
                                      <p:to>
                                        <p:strVal val="visible"/>
                                      </p:to>
                                    </p:set>
                                    <p:animEffect transition="in" filter="box(out)">
                                      <p:cBhvr>
                                        <p:cTn id="12" dur="500"/>
                                        <p:tgtEl>
                                          <p:spTgt spid="25805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58050">
                                            <p:txEl>
                                              <p:pRg st="2" end="2"/>
                                            </p:txEl>
                                          </p:spTgt>
                                        </p:tgtEl>
                                        <p:attrNameLst>
                                          <p:attrName>style.visibility</p:attrName>
                                        </p:attrNameLst>
                                      </p:cBhvr>
                                      <p:to>
                                        <p:strVal val="visible"/>
                                      </p:to>
                                    </p:set>
                                    <p:animEffect transition="in" filter="box(out)">
                                      <p:cBhvr>
                                        <p:cTn id="17" dur="500"/>
                                        <p:tgtEl>
                                          <p:spTgt spid="25805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0"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Slide Number Placeholder 6"/>
          <p:cNvSpPr>
            <a:spLocks noGrp="1"/>
          </p:cNvSpPr>
          <p:nvPr>
            <p:ph type="sldNum" sz="quarter" idx="12"/>
          </p:nvPr>
        </p:nvSpPr>
        <p:spPr>
          <a:xfrm>
            <a:off x="1465976" y="6324600"/>
            <a:ext cx="56197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28B69067-F802-4E58-9EBF-DC35FC416D42}" type="slidenum">
              <a:rPr lang="en-US" altLang="en-US" sz="1400" smtClean="0"/>
              <a:pPr/>
              <a:t>9</a:t>
            </a:fld>
            <a:endParaRPr lang="en-US" altLang="en-US" sz="1400" dirty="0" smtClean="0"/>
          </a:p>
        </p:txBody>
      </p:sp>
      <p:sp>
        <p:nvSpPr>
          <p:cNvPr id="19460" name="Rectangle 4"/>
          <p:cNvSpPr>
            <a:spLocks noGrp="1" noChangeArrowheads="1"/>
          </p:cNvSpPr>
          <p:nvPr>
            <p:ph type="body" sz="half" idx="2"/>
          </p:nvPr>
        </p:nvSpPr>
        <p:spPr>
          <a:xfrm>
            <a:off x="3124200" y="1371600"/>
            <a:ext cx="5715000" cy="3733800"/>
          </a:xfrm>
        </p:spPr>
        <p:txBody>
          <a:bodyPr>
            <a:noAutofit/>
          </a:bodyPr>
          <a:lstStyle/>
          <a:p>
            <a:pPr>
              <a:lnSpc>
                <a:spcPct val="90000"/>
              </a:lnSpc>
              <a:buClr>
                <a:schemeClr val="hlink"/>
              </a:buClr>
              <a:buFont typeface="Wingdings" panose="05000000000000000000" pitchFamily="2" charset="2"/>
              <a:buChar char="§"/>
            </a:pPr>
            <a:r>
              <a:rPr lang="en-US" altLang="en-US" sz="2600" dirty="0" smtClean="0">
                <a:solidFill>
                  <a:schemeClr val="tx1"/>
                </a:solidFill>
              </a:rPr>
              <a:t>Use 4-H project manual or good resource for sound information.</a:t>
            </a:r>
          </a:p>
          <a:p>
            <a:pPr>
              <a:lnSpc>
                <a:spcPct val="90000"/>
              </a:lnSpc>
              <a:buClr>
                <a:schemeClr val="hlink"/>
              </a:buClr>
              <a:buFont typeface="Wingdings" panose="05000000000000000000" pitchFamily="2" charset="2"/>
              <a:buChar char="§"/>
            </a:pPr>
            <a:r>
              <a:rPr lang="en-US" altLang="en-US" sz="2600" dirty="0" smtClean="0">
                <a:solidFill>
                  <a:schemeClr val="tx1"/>
                </a:solidFill>
              </a:rPr>
              <a:t>Set goals and plan project work.</a:t>
            </a:r>
          </a:p>
          <a:p>
            <a:pPr>
              <a:lnSpc>
                <a:spcPct val="90000"/>
              </a:lnSpc>
              <a:buClr>
                <a:schemeClr val="hlink"/>
              </a:buClr>
              <a:buFont typeface="Wingdings" panose="05000000000000000000" pitchFamily="2" charset="2"/>
              <a:buChar char="§"/>
            </a:pPr>
            <a:r>
              <a:rPr lang="en-US" altLang="en-US" sz="2600" dirty="0" smtClean="0">
                <a:solidFill>
                  <a:schemeClr val="tx1"/>
                </a:solidFill>
              </a:rPr>
              <a:t>Be dedicated and committed to working the plan.</a:t>
            </a:r>
          </a:p>
          <a:p>
            <a:pPr>
              <a:lnSpc>
                <a:spcPct val="90000"/>
              </a:lnSpc>
              <a:buClr>
                <a:schemeClr val="hlink"/>
              </a:buClr>
              <a:buFont typeface="Wingdings" panose="05000000000000000000" pitchFamily="2" charset="2"/>
              <a:buChar char="§"/>
            </a:pPr>
            <a:r>
              <a:rPr lang="en-US" altLang="en-US" sz="2600" dirty="0" smtClean="0">
                <a:solidFill>
                  <a:schemeClr val="tx1"/>
                </a:solidFill>
              </a:rPr>
              <a:t>Evaluate each step –  verbally and written.</a:t>
            </a:r>
          </a:p>
          <a:p>
            <a:pPr>
              <a:lnSpc>
                <a:spcPct val="90000"/>
              </a:lnSpc>
              <a:buClr>
                <a:schemeClr val="hlink"/>
              </a:buClr>
              <a:buFont typeface="Wingdings" panose="05000000000000000000" pitchFamily="2" charset="2"/>
              <a:buChar char="§"/>
            </a:pPr>
            <a:r>
              <a:rPr lang="en-US" altLang="en-US" sz="2600" dirty="0" smtClean="0">
                <a:solidFill>
                  <a:schemeClr val="tx1"/>
                </a:solidFill>
              </a:rPr>
              <a:t>Participate in local and county activities.</a:t>
            </a:r>
          </a:p>
        </p:txBody>
      </p:sp>
      <p:pic>
        <p:nvPicPr>
          <p:cNvPr id="25604" name="Picture 5" descr="MVC-001F"/>
          <p:cNvPicPr>
            <a:picLocks noChangeAspect="1" noChangeArrowheads="1"/>
          </p:cNvPicPr>
          <p:nvPr/>
        </p:nvPicPr>
        <p:blipFill>
          <a:blip r:embed="rId3">
            <a:extLst>
              <a:ext uri="{28A0092B-C50C-407E-A947-70E740481C1C}">
                <a14:useLocalDpi xmlns:a14="http://schemas.microsoft.com/office/drawing/2010/main" val="0"/>
              </a:ext>
            </a:extLst>
          </a:blip>
          <a:srcRect l="6250" t="10001" b="6667"/>
          <a:stretch>
            <a:fillRect/>
          </a:stretch>
        </p:blipFill>
        <p:spPr bwMode="auto">
          <a:xfrm>
            <a:off x="590550" y="1419115"/>
            <a:ext cx="2152650" cy="3457685"/>
          </a:xfrm>
          <a:prstGeom prst="rect">
            <a:avLst/>
          </a:prstGeom>
          <a:noFill/>
          <a:ln w="762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19464" name="Rectangle 8"/>
          <p:cNvSpPr>
            <a:spLocks noChangeArrowheads="1"/>
          </p:cNvSpPr>
          <p:nvPr/>
        </p:nvSpPr>
        <p:spPr bwMode="auto">
          <a:xfrm>
            <a:off x="590550" y="400050"/>
            <a:ext cx="7924800" cy="1143000"/>
          </a:xfrm>
          <a:prstGeom prst="rect">
            <a:avLst/>
          </a:prstGeom>
          <a:noFill/>
          <a:ln w="9525">
            <a:noFill/>
            <a:miter lim="800000"/>
            <a:headEnd/>
            <a:tailEnd/>
          </a:ln>
          <a:effectLst/>
        </p:spPr>
        <p:txBody>
          <a:bodyPr anchor="ctr"/>
          <a:lstStyle/>
          <a:p>
            <a:pPr algn="l" eaLnBrk="1" hangingPunct="1">
              <a:defRPr/>
            </a:pPr>
            <a:r>
              <a:rPr lang="en-US" sz="3600" b="1" dirty="0">
                <a:solidFill>
                  <a:schemeClr val="accent6">
                    <a:lumMod val="75000"/>
                  </a:schemeClr>
                </a:solidFill>
                <a:effectLst/>
                <a:latin typeface="+mn-lt"/>
              </a:rPr>
              <a:t>Successful Project Work</a:t>
            </a:r>
            <a:endParaRPr lang="en-US" sz="1800" b="1" dirty="0">
              <a:solidFill>
                <a:schemeClr val="accent6">
                  <a:lumMod val="75000"/>
                </a:schemeClr>
              </a:solidFill>
              <a:effectLst/>
              <a:latin typeface="+mn-lt"/>
            </a:endParaRPr>
          </a:p>
        </p:txBody>
      </p:sp>
    </p:spTree>
    <p:extLst>
      <p:ext uri="{BB962C8B-B14F-4D97-AF65-F5344CB8AC3E}">
        <p14:creationId xmlns:p14="http://schemas.microsoft.com/office/powerpoint/2010/main" val="313993761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animEffect transition="in" filter="box(out)">
                                      <p:cBhvr>
                                        <p:cTn id="7" dur="500"/>
                                        <p:tgtEl>
                                          <p:spTgt spid="1946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9460">
                                            <p:txEl>
                                              <p:pRg st="1" end="1"/>
                                            </p:txEl>
                                          </p:spTgt>
                                        </p:tgtEl>
                                        <p:attrNameLst>
                                          <p:attrName>style.visibility</p:attrName>
                                        </p:attrNameLst>
                                      </p:cBhvr>
                                      <p:to>
                                        <p:strVal val="visible"/>
                                      </p:to>
                                    </p:set>
                                    <p:animEffect transition="in" filter="box(out)">
                                      <p:cBhvr>
                                        <p:cTn id="12" dur="500"/>
                                        <p:tgtEl>
                                          <p:spTgt spid="1946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9460">
                                            <p:txEl>
                                              <p:pRg st="2" end="2"/>
                                            </p:txEl>
                                          </p:spTgt>
                                        </p:tgtEl>
                                        <p:attrNameLst>
                                          <p:attrName>style.visibility</p:attrName>
                                        </p:attrNameLst>
                                      </p:cBhvr>
                                      <p:to>
                                        <p:strVal val="visible"/>
                                      </p:to>
                                    </p:set>
                                    <p:animEffect transition="in" filter="box(out)">
                                      <p:cBhvr>
                                        <p:cTn id="17" dur="500"/>
                                        <p:tgtEl>
                                          <p:spTgt spid="1946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9460">
                                            <p:txEl>
                                              <p:pRg st="3" end="3"/>
                                            </p:txEl>
                                          </p:spTgt>
                                        </p:tgtEl>
                                        <p:attrNameLst>
                                          <p:attrName>style.visibility</p:attrName>
                                        </p:attrNameLst>
                                      </p:cBhvr>
                                      <p:to>
                                        <p:strVal val="visible"/>
                                      </p:to>
                                    </p:set>
                                    <p:animEffect transition="in" filter="box(out)">
                                      <p:cBhvr>
                                        <p:cTn id="22" dur="500"/>
                                        <p:tgtEl>
                                          <p:spTgt spid="1946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9460">
                                            <p:txEl>
                                              <p:pRg st="4" end="4"/>
                                            </p:txEl>
                                          </p:spTgt>
                                        </p:tgtEl>
                                        <p:attrNameLst>
                                          <p:attrName>style.visibility</p:attrName>
                                        </p:attrNameLst>
                                      </p:cBhvr>
                                      <p:to>
                                        <p:strVal val="visible"/>
                                      </p:to>
                                    </p:set>
                                    <p:animEffect transition="in" filter="box(out)">
                                      <p:cBhvr>
                                        <p:cTn id="27" dur="500"/>
                                        <p:tgtEl>
                                          <p:spTgt spid="1946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build="p"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Executive">
  <a:themeElements>
    <a:clrScheme name="Custom 1">
      <a:dk1>
        <a:sysClr val="windowText" lastClr="000000"/>
      </a:dk1>
      <a:lt1>
        <a:sysClr val="window" lastClr="FFFFFF"/>
      </a:lt1>
      <a:dk2>
        <a:srgbClr val="4E5B6F"/>
      </a:dk2>
      <a:lt2>
        <a:srgbClr val="D6ECFF"/>
      </a:lt2>
      <a:accent1>
        <a:srgbClr val="7FD13B"/>
      </a:accent1>
      <a:accent2>
        <a:srgbClr val="EF6011"/>
      </a:accent2>
      <a:accent3>
        <a:srgbClr val="FEB80A"/>
      </a:accent3>
      <a:accent4>
        <a:srgbClr val="00ADDC"/>
      </a:accent4>
      <a:accent5>
        <a:srgbClr val="738AC8"/>
      </a:accent5>
      <a:accent6>
        <a:srgbClr val="1AB39F"/>
      </a:accent6>
      <a:hlink>
        <a:srgbClr val="EB8803"/>
      </a:hlink>
      <a:folHlink>
        <a:srgbClr val="5F7791"/>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spDef>
      <a:spPr bwMode="auto">
        <a:solidFill>
          <a:schemeClr val="accent1"/>
        </a:solidFill>
        <a:ln w="57150" cmpd="thickThin">
          <a:solidFill>
            <a:schemeClr val="tx2"/>
          </a:solidFill>
          <a:miter lim="800000"/>
          <a:headEnd/>
          <a:tailEnd/>
        </a:ln>
      </a:spPr>
      <a:bodyPr wrap="none" anchor="ctr"/>
      <a:lstStyle>
        <a:defPPr>
          <a:defRPr dirty="0">
            <a:solidFill>
              <a:schemeClr val="hlink"/>
            </a:solidFill>
            <a:latin typeface="Comic Sans MS" pitchFamily="66" charset="0"/>
          </a:defRPr>
        </a:defPPr>
      </a:lstStyle>
    </a:sp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3235</TotalTime>
  <Words>710</Words>
  <Application>Microsoft Office PowerPoint</Application>
  <PresentationFormat>On-screen Show (4:3)</PresentationFormat>
  <Paragraphs>115</Paragraphs>
  <Slides>10</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Calibri</vt:lpstr>
      <vt:lpstr>Century Gothic</vt:lpstr>
      <vt:lpstr>Comic Sans MS</vt:lpstr>
      <vt:lpstr>Courier New</vt:lpstr>
      <vt:lpstr>Palatino Linotype</vt:lpstr>
      <vt:lpstr>Times New Roman</vt:lpstr>
      <vt:lpstr>Wingdings</vt:lpstr>
      <vt:lpstr>1_Executive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HES</dc:creator>
  <cp:lastModifiedBy>Stevenson, Denise</cp:lastModifiedBy>
  <cp:revision>868</cp:revision>
  <cp:lastPrinted>2014-02-16T14:21:31Z</cp:lastPrinted>
  <dcterms:created xsi:type="dcterms:W3CDTF">2001-07-03T00:27:06Z</dcterms:created>
  <dcterms:modified xsi:type="dcterms:W3CDTF">2017-03-21T19:18:19Z</dcterms:modified>
</cp:coreProperties>
</file>