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8" r:id="rId2"/>
    <p:sldId id="261" r:id="rId3"/>
    <p:sldId id="262" r:id="rId4"/>
    <p:sldId id="263" r:id="rId5"/>
    <p:sldId id="264" r:id="rId6"/>
    <p:sldId id="265" r:id="rId7"/>
    <p:sldId id="266" r:id="rId8"/>
    <p:sldId id="26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667" y="8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886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9CF751-262E-4284-9969-73E7404C806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7242C6-317E-46E1-8976-1AED9CAA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4h.okstate.edu/for-educators/staff-resources-1/curriculum/volunteer-core-competency/activities/4h101/activity-13b_roles-and-responsibilities" TargetMode="External"/><Relationship Id="rId13" Type="http://schemas.openxmlformats.org/officeDocument/2006/relationships/hyperlink" Target="http://4h.okstate.edu/for-educators/staff-resources-1/curriculum/volunteer-core-competency/newsletter-support-materials/ad-for-volunteers" TargetMode="External"/><Relationship Id="rId18" Type="http://schemas.openxmlformats.org/officeDocument/2006/relationships/hyperlink" Target="http://4h.okstate.edu/for-educators/staff-resources-1/curriculum/volunteer-core-competency/newsletter-support-materials/so-youre-a-4-h-parent_guardian" TargetMode="External"/><Relationship Id="rId3" Type="http://schemas.openxmlformats.org/officeDocument/2006/relationships/hyperlink" Target="http://4h.okstate.edu/for-educators/staff-resources-1/curriculum/volunteer-core-competency/ppt-presentation/this-is-4-h-jeopardy_2017" TargetMode="External"/><Relationship Id="rId21" Type="http://schemas.openxmlformats.org/officeDocument/2006/relationships/hyperlink" Target="http://4h.okstate.edu/for-educators/staff-resources-1/curriculum/volunteer-core-competency/newsletter-support-materials/whats-in-a-name" TargetMode="External"/><Relationship Id="rId7" Type="http://schemas.openxmlformats.org/officeDocument/2006/relationships/hyperlink" Target="http://4h.okstate.edu/for-educators/staff-resources-1/curriculum/volunteer-core-competency/activities/4h101/lesson-13b_roles-and-responsibilities" TargetMode="External"/><Relationship Id="rId12" Type="http://schemas.openxmlformats.org/officeDocument/2006/relationships/hyperlink" Target="http://4h.okstate.edu/for-educators/staff-resources-1/curriculum/volunteer-core-competency/newsletter-support-materials/4-h-parents-pledge" TargetMode="External"/><Relationship Id="rId17" Type="http://schemas.openxmlformats.org/officeDocument/2006/relationships/hyperlink" Target="http://4h.okstate.edu/for-educators/staff-resources-1/curriculum/volunteer-core-competency/newsletter-support-materials/role-of-the-extension-educator" TargetMode="External"/><Relationship Id="rId2" Type="http://schemas.openxmlformats.org/officeDocument/2006/relationships/slide" Target="../slides/slide1.xml"/><Relationship Id="rId16" Type="http://schemas.openxmlformats.org/officeDocument/2006/relationships/hyperlink" Target="http://4h.okstate.edu/for-educators/staff-resources-1/curriculum/volunteer-core-competency/newsletter-support-materials/my-role-as-a-parent-or-guardian" TargetMode="External"/><Relationship Id="rId20" Type="http://schemas.openxmlformats.org/officeDocument/2006/relationships/hyperlink" Target="http://4h.okstate.edu/for-educators/staff-resources-1/curriculum/volunteer-core-competency/newsletter-support-materials/this-i-believ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4h.okstate.edu/for-educators/staff-resources-1/curriculum/volunteer-core-competency/activities/unit-1-6-4-h-roles-and-responsibilities-answers" TargetMode="External"/><Relationship Id="rId11" Type="http://schemas.openxmlformats.org/officeDocument/2006/relationships/hyperlink" Target="http://4h.okstate.edu/for-educators/staff-resources-1/curriculum/volunteer-core-competency/newsletter-support-materials/4-h-creed-for-volunteers" TargetMode="External"/><Relationship Id="rId5" Type="http://schemas.openxmlformats.org/officeDocument/2006/relationships/hyperlink" Target="http://4h.okstate.edu/for-educators/staff-resources-1/curriculum/volunteer-core-competency/activities/unit-1-6-4-h-roles-and-responsibilities_activity-sheet" TargetMode="External"/><Relationship Id="rId15" Type="http://schemas.openxmlformats.org/officeDocument/2006/relationships/hyperlink" Target="http://4h.okstate.edu/for-educators/staff-resources-1/curriculum/volunteer-core-competency/newsletter-support-materials/families-role-in-4-h" TargetMode="External"/><Relationship Id="rId23" Type="http://schemas.openxmlformats.org/officeDocument/2006/relationships/hyperlink" Target="http://4h.okstate.edu/for-educators/staff-resources-1/curriculum/volunteer-core-competency/self-study-series/ss-review-answers_unit-1-4h-vol.201f" TargetMode="External"/><Relationship Id="rId10" Type="http://schemas.openxmlformats.org/officeDocument/2006/relationships/hyperlink" Target="http://4h.okstate.edu/for-educators/staff-resources-1/curriculum/volunteer-core-competency/newsletter-support-materials/4-h-creed-for-members" TargetMode="External"/><Relationship Id="rId19" Type="http://schemas.openxmlformats.org/officeDocument/2006/relationships/hyperlink" Target="http://4h.okstate.edu/for-educators/staff-resources-1/curriculum/volunteer-core-competency/newsletter-support-materials/stay-informed" TargetMode="External"/><Relationship Id="rId4" Type="http://schemas.openxmlformats.org/officeDocument/2006/relationships/hyperlink" Target="http://4h.okstate.edu/for-educators/staff-resources-1/curriculum/volunteer-core-competency/ppt-presentation/this-is-4-h-jeopardy-questions-and-answers" TargetMode="External"/><Relationship Id="rId9" Type="http://schemas.openxmlformats.org/officeDocument/2006/relationships/hyperlink" Target="http://4h.okstate.edu/for-educators/staff-resources-1/curriculum/volunteer-core-competency/handouts/being-a-4-h-parent_2014" TargetMode="External"/><Relationship Id="rId14" Type="http://schemas.openxmlformats.org/officeDocument/2006/relationships/hyperlink" Target="http://4h.okstate.edu/for-educators/staff-resources-1/curriculum/volunteer-core-competency/newsletter-support-materials/blue-ribbon-kid_moral-to-the-story" TargetMode="External"/><Relationship Id="rId22" Type="http://schemas.openxmlformats.org/officeDocument/2006/relationships/hyperlink" Target="http://4h.okstate.edu/for-educators/staff-resources-1/curriculum/volunteer-core-competency/self-study-series/4hvol201f_4-h-roles-and-responsibiliti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178181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Instructor Preparation –  </a:t>
            </a:r>
            <a:r>
              <a:rPr lang="en-US" altLang="en-US" dirty="0"/>
              <a:t>Allow 6-8 hours of preparation for 1 hour of instruction.</a:t>
            </a:r>
          </a:p>
          <a:p>
            <a:pPr marL="240048" indent="-240048">
              <a:buFont typeface="+mj-lt"/>
              <a:buAutoNum type="arabicPeriod"/>
              <a:defRPr/>
            </a:pPr>
            <a:r>
              <a:rPr lang="en-US" altLang="en-US" dirty="0"/>
              <a:t>Review all materials thoroughly.  Do any additional research or preparation to make yourself comfortable with the materials or to give it your personal touch.</a:t>
            </a:r>
          </a:p>
          <a:p>
            <a:pPr marL="240048" indent="-240048">
              <a:buFont typeface="+mj-lt"/>
              <a:buAutoNum type="arabicPeriod"/>
              <a:defRPr/>
            </a:pPr>
            <a:r>
              <a:rPr lang="en-US" altLang="en-US" dirty="0"/>
              <a:t>Determine what new project/subject/topic will be introduced or reviewed in conjunction with this “core” subject matter. </a:t>
            </a:r>
          </a:p>
          <a:p>
            <a:pPr marL="240048" indent="-240048">
              <a:buFont typeface="+mj-lt"/>
              <a:buAutoNum type="arabicPeriod"/>
              <a:defRPr/>
            </a:pPr>
            <a:r>
              <a:rPr lang="en-US" dirty="0"/>
              <a:t>Provide sample curriculum or links for </a:t>
            </a:r>
            <a:r>
              <a:rPr lang="en-US" dirty="0" smtClean="0"/>
              <a:t>resources.</a:t>
            </a:r>
          </a:p>
          <a:p>
            <a:pPr marL="240048" indent="-240048">
              <a:buFont typeface="+mj-lt"/>
              <a:buAutoNum type="arabicPeriod"/>
              <a:defRPr/>
            </a:pPr>
            <a:r>
              <a:rPr lang="en-US" altLang="en-US" dirty="0" smtClean="0"/>
              <a:t>In preparation for teaching this section refer to Volunteer Management and Club Management Manuals for additional information on position descriptions and roles.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F22E7-48EA-4C5E-949B-6E4230D3CF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" y="6164834"/>
            <a:ext cx="3046913" cy="2255788"/>
          </a:xfrm>
          <a:prstGeom prst="rect">
            <a:avLst/>
          </a:prstGeom>
          <a:noFill/>
        </p:spPr>
        <p:txBody>
          <a:bodyPr wrap="square" lIns="100373" tIns="50186" rIns="100373" bIns="50186" rtlCol="0">
            <a:spAutoFit/>
          </a:bodyPr>
          <a:lstStyle/>
          <a:p>
            <a:r>
              <a:rPr lang="en-US" sz="1000" b="1" dirty="0"/>
              <a:t>Teaching Outline</a:t>
            </a:r>
            <a:endParaRPr lang="en-US" sz="1000" dirty="0"/>
          </a:p>
          <a:p>
            <a:pPr lvl="0"/>
            <a:r>
              <a:rPr lang="en-US" sz="1000" dirty="0"/>
              <a:t>Unit 1: Roles in 4-H</a:t>
            </a:r>
          </a:p>
          <a:p>
            <a:r>
              <a:rPr lang="en-US" sz="1000" b="1" dirty="0"/>
              <a:t>PowerPoint Presentations</a:t>
            </a:r>
            <a:endParaRPr lang="en-US" sz="1000" dirty="0"/>
          </a:p>
          <a:p>
            <a:pPr lvl="0"/>
            <a:r>
              <a:rPr lang="en-US" sz="1000" dirty="0"/>
              <a:t>Unit 1: Roles in 4-H</a:t>
            </a:r>
          </a:p>
          <a:p>
            <a:pPr lvl="0"/>
            <a:r>
              <a:rPr lang="en-US" sz="1000" dirty="0">
                <a:hlinkClick r:id="rId3"/>
              </a:rPr>
              <a:t>This is 4-H Jeopardy</a:t>
            </a:r>
            <a:endParaRPr lang="en-US" sz="1000" dirty="0"/>
          </a:p>
          <a:p>
            <a:pPr lvl="1"/>
            <a:r>
              <a:rPr lang="en-US" sz="1000" dirty="0"/>
              <a:t>This is 4-H Jeopardy - </a:t>
            </a:r>
            <a:r>
              <a:rPr lang="en-US" sz="1000" dirty="0">
                <a:hlinkClick r:id="rId4"/>
              </a:rPr>
              <a:t>Questions and Answers</a:t>
            </a:r>
            <a:endParaRPr lang="en-US" sz="1000" dirty="0"/>
          </a:p>
          <a:p>
            <a:r>
              <a:rPr lang="en-US" sz="1000" b="1" dirty="0"/>
              <a:t>Activities</a:t>
            </a:r>
            <a:endParaRPr lang="en-US" sz="1000" dirty="0"/>
          </a:p>
          <a:p>
            <a:pPr lvl="0"/>
            <a:r>
              <a:rPr lang="en-US" sz="1000" dirty="0">
                <a:hlinkClick r:id="rId5"/>
              </a:rPr>
              <a:t>4-H Roles and </a:t>
            </a:r>
            <a:r>
              <a:rPr lang="en-US" sz="1000" dirty="0" err="1">
                <a:hlinkClick r:id="rId5"/>
              </a:rPr>
              <a:t>Responsibilities_Activity</a:t>
            </a:r>
            <a:r>
              <a:rPr lang="en-US" sz="1000" dirty="0">
                <a:hlinkClick r:id="rId5"/>
              </a:rPr>
              <a:t> Sheet</a:t>
            </a:r>
            <a:endParaRPr lang="en-US" sz="1000" dirty="0"/>
          </a:p>
          <a:p>
            <a:pPr lvl="0"/>
            <a:r>
              <a:rPr lang="en-US" sz="1000" dirty="0">
                <a:hlinkClick r:id="rId6"/>
              </a:rPr>
              <a:t>4-H Roles and Responsibilities - Answers</a:t>
            </a:r>
            <a:endParaRPr lang="en-US" sz="1000" dirty="0"/>
          </a:p>
          <a:p>
            <a:pPr lvl="0"/>
            <a:r>
              <a:rPr lang="en-US" sz="1000" dirty="0"/>
              <a:t>4-H 101 Lessons</a:t>
            </a:r>
          </a:p>
          <a:p>
            <a:pPr lvl="1"/>
            <a:r>
              <a:rPr lang="en-US" sz="1000" dirty="0">
                <a:hlinkClick r:id="rId7"/>
              </a:rPr>
              <a:t>Lesson 13B</a:t>
            </a:r>
            <a:r>
              <a:rPr lang="en-US" sz="1000" dirty="0"/>
              <a:t>_Roles and Responsibilities</a:t>
            </a:r>
          </a:p>
          <a:p>
            <a:pPr lvl="1"/>
            <a:r>
              <a:rPr lang="en-US" sz="1000" i="1" dirty="0">
                <a:hlinkClick r:id="rId8"/>
              </a:rPr>
              <a:t>Activity</a:t>
            </a:r>
            <a:r>
              <a:rPr lang="en-US" sz="1000" dirty="0">
                <a:hlinkClick r:id="rId8"/>
              </a:rPr>
              <a:t> 13B</a:t>
            </a:r>
            <a:r>
              <a:rPr lang="en-US" sz="1000" dirty="0"/>
              <a:t>_Roles and Responsibilities</a:t>
            </a:r>
          </a:p>
          <a:p>
            <a:r>
              <a:rPr lang="en-US" sz="1000" b="1" dirty="0"/>
              <a:t>Handouts</a:t>
            </a:r>
            <a:endParaRPr lang="en-US" sz="1000" dirty="0"/>
          </a:p>
          <a:p>
            <a:pPr lvl="0"/>
            <a:r>
              <a:rPr lang="en-US" sz="1000" dirty="0">
                <a:hlinkClick r:id="rId9"/>
              </a:rPr>
              <a:t>Being a 4-H Parent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747953" y="6112514"/>
            <a:ext cx="2724686" cy="2563565"/>
          </a:xfrm>
          <a:prstGeom prst="rect">
            <a:avLst/>
          </a:prstGeom>
          <a:noFill/>
        </p:spPr>
        <p:txBody>
          <a:bodyPr wrap="square" lIns="100373" tIns="50186" rIns="100373" bIns="50186" rtlCol="0">
            <a:spAutoFit/>
          </a:bodyPr>
          <a:lstStyle/>
          <a:p>
            <a:r>
              <a:rPr lang="en-US" sz="1000" b="1" dirty="0"/>
              <a:t>Newsletter Support Materials</a:t>
            </a:r>
            <a:endParaRPr lang="en-US" sz="1000" dirty="0"/>
          </a:p>
          <a:p>
            <a:pPr lvl="0"/>
            <a:r>
              <a:rPr lang="en-US" sz="1000" dirty="0">
                <a:hlinkClick r:id="rId10"/>
              </a:rPr>
              <a:t>4-H Creed for Members</a:t>
            </a:r>
            <a:endParaRPr lang="en-US" sz="1000" dirty="0"/>
          </a:p>
          <a:p>
            <a:pPr lvl="0"/>
            <a:r>
              <a:rPr lang="en-US" sz="1000" dirty="0">
                <a:hlinkClick r:id="rId11"/>
              </a:rPr>
              <a:t>4-H Creed for Volunteers</a:t>
            </a:r>
            <a:endParaRPr lang="en-US" sz="1000" dirty="0"/>
          </a:p>
          <a:p>
            <a:pPr lvl="0"/>
            <a:r>
              <a:rPr lang="en-US" sz="1000" dirty="0">
                <a:hlinkClick r:id="rId12"/>
              </a:rPr>
              <a:t>4-H Parents Pledge</a:t>
            </a:r>
            <a:endParaRPr lang="en-US" sz="1000" dirty="0"/>
          </a:p>
          <a:p>
            <a:pPr lvl="0"/>
            <a:r>
              <a:rPr lang="en-US" sz="1000" dirty="0">
                <a:hlinkClick r:id="rId13"/>
              </a:rPr>
              <a:t>Ad for Volunteers</a:t>
            </a:r>
            <a:endParaRPr lang="en-US" sz="1000" dirty="0"/>
          </a:p>
          <a:p>
            <a:pPr lvl="0"/>
            <a:r>
              <a:rPr lang="en-US" sz="1000" dirty="0">
                <a:hlinkClick r:id="rId14"/>
              </a:rPr>
              <a:t>Blue Ribbon Kid: Moral to the Story</a:t>
            </a:r>
            <a:endParaRPr lang="en-US" sz="1000" dirty="0"/>
          </a:p>
          <a:p>
            <a:pPr lvl="0"/>
            <a:r>
              <a:rPr lang="en-US" sz="1000" dirty="0">
                <a:hlinkClick r:id="rId15"/>
              </a:rPr>
              <a:t>Families Role in 4-H</a:t>
            </a:r>
            <a:endParaRPr lang="en-US" sz="1000" dirty="0"/>
          </a:p>
          <a:p>
            <a:pPr lvl="0"/>
            <a:r>
              <a:rPr lang="en-US" sz="1000" dirty="0">
                <a:hlinkClick r:id="rId16"/>
              </a:rPr>
              <a:t>My Role as a Parent or Guardian</a:t>
            </a:r>
            <a:endParaRPr lang="en-US" sz="1000" dirty="0"/>
          </a:p>
          <a:p>
            <a:pPr lvl="0"/>
            <a:r>
              <a:rPr lang="en-US" sz="1000" dirty="0">
                <a:hlinkClick r:id="rId17"/>
              </a:rPr>
              <a:t>Role of the Extension Educator</a:t>
            </a:r>
            <a:endParaRPr lang="en-US" sz="1000" dirty="0"/>
          </a:p>
          <a:p>
            <a:pPr lvl="0"/>
            <a:r>
              <a:rPr lang="en-US" sz="1000" dirty="0">
                <a:hlinkClick r:id="rId18"/>
              </a:rPr>
              <a:t>So You're a 4-H </a:t>
            </a:r>
            <a:r>
              <a:rPr lang="en-US" sz="1000" dirty="0" err="1">
                <a:hlinkClick r:id="rId18"/>
              </a:rPr>
              <a:t>Parent_Guardian</a:t>
            </a:r>
            <a:endParaRPr lang="en-US" sz="1000" dirty="0"/>
          </a:p>
          <a:p>
            <a:pPr lvl="0"/>
            <a:r>
              <a:rPr lang="en-US" sz="1000" dirty="0">
                <a:hlinkClick r:id="rId19"/>
              </a:rPr>
              <a:t>Stay Informed</a:t>
            </a:r>
            <a:endParaRPr lang="en-US" sz="1000" dirty="0"/>
          </a:p>
          <a:p>
            <a:pPr lvl="0"/>
            <a:r>
              <a:rPr lang="en-US" sz="1000" dirty="0">
                <a:hlinkClick r:id="rId20"/>
              </a:rPr>
              <a:t>This I Believe</a:t>
            </a:r>
            <a:endParaRPr lang="en-US" sz="1000" dirty="0"/>
          </a:p>
          <a:p>
            <a:pPr lvl="0"/>
            <a:r>
              <a:rPr lang="en-US" sz="1000" dirty="0">
                <a:hlinkClick r:id="rId21"/>
              </a:rPr>
              <a:t>What's in a Name?</a:t>
            </a:r>
            <a:endParaRPr lang="en-US" sz="1000" dirty="0"/>
          </a:p>
          <a:p>
            <a:r>
              <a:rPr lang="en-US" sz="1000" b="1" dirty="0"/>
              <a:t>Self Study Series</a:t>
            </a:r>
            <a:endParaRPr lang="en-US" sz="1000" dirty="0"/>
          </a:p>
          <a:p>
            <a:pPr lvl="0"/>
            <a:r>
              <a:rPr lang="en-US" sz="1000" dirty="0">
                <a:hlinkClick r:id="rId22"/>
              </a:rPr>
              <a:t>4HVOL201F_4-H Roles and Responsibilities</a:t>
            </a:r>
            <a:endParaRPr lang="en-US" sz="1000" dirty="0"/>
          </a:p>
          <a:p>
            <a:pPr lvl="0"/>
            <a:r>
              <a:rPr lang="en-US" sz="1000" dirty="0" err="1">
                <a:hlinkClick r:id="rId23"/>
              </a:rPr>
              <a:t>Answers_Unit</a:t>
            </a:r>
            <a:r>
              <a:rPr lang="en-US" sz="1000" dirty="0">
                <a:hlinkClick r:id="rId23"/>
              </a:rPr>
              <a:t> 1 </a:t>
            </a:r>
            <a:r>
              <a:rPr lang="en-US" sz="1000" dirty="0" smtClean="0">
                <a:hlinkClick r:id="rId23"/>
              </a:rPr>
              <a:t>4H.VOL.201F</a:t>
            </a:r>
            <a:r>
              <a:rPr lang="en-US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566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5180" indent="-286608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6431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5003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3576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2148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0721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39293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7866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695C10-17D4-46D7-8C9B-885E38665A94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Everyone involved with the 4-H program has a role and responsibilities.  The program is a very large extended family that requires everyone's time, talents and resources to meet the needs of the youth enrolled in the program.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5180" indent="-286608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6431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5003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3576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2148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0721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39293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7866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B22D93-C7C9-44B0-BAD0-99544B73CB8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·4-H members are responsible for systematically </a:t>
            </a:r>
            <a:r>
              <a:rPr lang="en-US" dirty="0"/>
              <a:t>masters knowledge and skills in one or more 4-H Project areas. </a:t>
            </a:r>
          </a:p>
          <a:p>
            <a:endParaRPr lang="en-US" dirty="0" smtClean="0"/>
          </a:p>
          <a:p>
            <a:r>
              <a:rPr lang="en-US" dirty="0" smtClean="0"/>
              <a:t>The boy or girl takes </a:t>
            </a:r>
            <a:r>
              <a:rPr lang="en-US" dirty="0"/>
              <a:t>responsibility setting goals </a:t>
            </a:r>
            <a:r>
              <a:rPr lang="en-US" dirty="0" smtClean="0"/>
              <a:t> - learning to plan the work.</a:t>
            </a:r>
          </a:p>
          <a:p>
            <a:endParaRPr lang="en-US" dirty="0"/>
          </a:p>
          <a:p>
            <a:r>
              <a:rPr lang="en-US" dirty="0" smtClean="0"/>
              <a:t>The member is responsible for working </a:t>
            </a:r>
            <a:r>
              <a:rPr lang="en-US" dirty="0"/>
              <a:t>toward the goals </a:t>
            </a:r>
            <a:r>
              <a:rPr lang="en-US" dirty="0" smtClean="0"/>
              <a:t> - Work </a:t>
            </a:r>
            <a:r>
              <a:rPr lang="en-US" dirty="0"/>
              <a:t>the </a:t>
            </a:r>
            <a:r>
              <a:rPr lang="en-US" dirty="0" smtClean="0"/>
              <a:t>Plan.</a:t>
            </a:r>
          </a:p>
          <a:p>
            <a:endParaRPr lang="en-US" dirty="0"/>
          </a:p>
          <a:p>
            <a:r>
              <a:rPr lang="en-US" dirty="0"/>
              <a:t>Through project work  4-H member  are learning to learn - acquiring, evaluating and using information, as well as understanding the methods and skills for learning.</a:t>
            </a:r>
          </a:p>
          <a:p>
            <a:endParaRPr lang="en-US" dirty="0" smtClean="0"/>
          </a:p>
          <a:p>
            <a:r>
              <a:rPr lang="en-US" dirty="0" smtClean="0"/>
              <a:t>In an effort to record what they are learning the child is  encouraged to keep records.  Recording selected useful information.</a:t>
            </a:r>
          </a:p>
          <a:p>
            <a:endParaRPr lang="en-US" dirty="0" smtClean="0"/>
          </a:p>
          <a:p>
            <a:r>
              <a:rPr lang="en-US" dirty="0" smtClean="0"/>
              <a:t>As a result of accepting responsibility  and participating in 4-H programming  the young person is developing moral strength and character, integrity and fortitude.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5180" indent="-286608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6431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5003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3576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2148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0721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39293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7866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2D8F2F-09BA-4631-A1BF-F999EEA975A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Family is essential to the success of the member.  They require a support system that  encourage </a:t>
            </a:r>
            <a:r>
              <a:rPr lang="en-US" dirty="0"/>
              <a:t>participation in a variety of 4-H programs at the local and county level </a:t>
            </a:r>
            <a:r>
              <a:rPr lang="en-US" dirty="0" smtClean="0"/>
              <a:t>.  Participation  assist </a:t>
            </a:r>
            <a:r>
              <a:rPr lang="en-US" dirty="0"/>
              <a:t>in the </a:t>
            </a:r>
            <a:r>
              <a:rPr lang="en-US" dirty="0" smtClean="0"/>
              <a:t>total development </a:t>
            </a:r>
            <a:r>
              <a:rPr lang="en-US" dirty="0"/>
              <a:t>of the </a:t>
            </a:r>
            <a:r>
              <a:rPr lang="en-US" dirty="0" smtClean="0"/>
              <a:t>child.</a:t>
            </a:r>
          </a:p>
          <a:p>
            <a:endParaRPr lang="en-US" dirty="0"/>
          </a:p>
          <a:p>
            <a:r>
              <a:rPr lang="en-US" dirty="0" smtClean="0"/>
              <a:t>Parents  must  support </a:t>
            </a:r>
            <a:r>
              <a:rPr lang="en-US" dirty="0"/>
              <a:t>local and county 4-H program through time, talent, skills and financial support</a:t>
            </a:r>
            <a:r>
              <a:rPr lang="en-US" dirty="0" smtClean="0"/>
              <a:t>.  A 4-H program requires many adults in a variety of leadership roles to provide quality programming.</a:t>
            </a:r>
          </a:p>
          <a:p>
            <a:endParaRPr lang="en-US" dirty="0"/>
          </a:p>
          <a:p>
            <a:r>
              <a:rPr lang="en-US" dirty="0" smtClean="0"/>
              <a:t>Each family comes to the 4-H family with unique talents and character.  Through programming we all learn to work </a:t>
            </a:r>
            <a:r>
              <a:rPr lang="en-US" dirty="0"/>
              <a:t>cooperatively with other families and 4-H volunteers</a:t>
            </a:r>
            <a:r>
              <a:rPr lang="en-US" dirty="0" smtClean="0"/>
              <a:t>. for the well being of the youth and program.</a:t>
            </a:r>
          </a:p>
          <a:p>
            <a:endParaRPr lang="en-US" dirty="0"/>
          </a:p>
          <a:p>
            <a:r>
              <a:rPr lang="en-US" dirty="0" smtClean="0"/>
              <a:t>Families need to participate </a:t>
            </a:r>
            <a:r>
              <a:rPr lang="en-US" dirty="0"/>
              <a:t>in Parent-Volunteer Training to enhance personal knowledge of 4-H, as well as, to assist and guide the child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Parents should also be involved with the Parent-Volunteer Association or Leaders Council.</a:t>
            </a:r>
            <a:endParaRPr lang="en-US" dirty="0"/>
          </a:p>
          <a:p>
            <a:r>
              <a:rPr lang="en-US" dirty="0"/>
              <a:t> 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5180" indent="-286608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6431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5003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3576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2148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0721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39293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7866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558CD7-F56A-46D9-8057-5F27CE94A1A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Oklahoma 4-H is dedicated to providing our members with a safe environment to learn and caring adults providing positive youth development programming.</a:t>
            </a:r>
          </a:p>
          <a:p>
            <a:endParaRPr lang="en-US" dirty="0" smtClean="0"/>
          </a:p>
          <a:p>
            <a:r>
              <a:rPr lang="en-US" dirty="0" smtClean="0"/>
              <a:t>For the protection of our members and the volunteers  we have a  volunteer </a:t>
            </a:r>
            <a:r>
              <a:rPr lang="en-US" dirty="0"/>
              <a:t>certification </a:t>
            </a:r>
            <a:r>
              <a:rPr lang="en-US" dirty="0" smtClean="0"/>
              <a:t>process in place for </a:t>
            </a:r>
            <a:r>
              <a:rPr lang="en-US" dirty="0"/>
              <a:t>recruiting, selecting and training volunteers who work directly with 4-H members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maintain certification volunteers must annually participate in Parent-Volunteer Training opportunities, re-enroll and review and agree to abide by the Oklahoma 4-H Behavioral Guidelines.</a:t>
            </a:r>
          </a:p>
          <a:p>
            <a:r>
              <a:rPr lang="en-US" dirty="0"/>
              <a:t> 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5180" indent="-286608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6431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5003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3576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2148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0721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39293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7866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7A50D2-CEAA-44F4-B6FC-696A567BE7C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4-H volunteers are vital to a success 4-H program.  Volunteers wearing lots of different hats and providing their time, talents and resources at the club and county level.</a:t>
            </a:r>
          </a:p>
          <a:p>
            <a:endParaRPr lang="en-US" dirty="0" smtClean="0"/>
          </a:p>
          <a:p>
            <a:r>
              <a:rPr lang="en-US" dirty="0" smtClean="0"/>
              <a:t>Leadership </a:t>
            </a:r>
            <a:r>
              <a:rPr lang="en-US" dirty="0"/>
              <a:t>will include planning, developing, implementing and evaluating educational programs and activities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Being a positive role model and working  </a:t>
            </a:r>
            <a:r>
              <a:rPr lang="en-US" dirty="0"/>
              <a:t>cooperatively with 4-H families, volunteers and Extension Educators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Each volunteer is dedicated to enhancing their  </a:t>
            </a:r>
            <a:r>
              <a:rPr lang="en-US" dirty="0"/>
              <a:t>personal knowledge of </a:t>
            </a:r>
            <a:r>
              <a:rPr lang="en-US" dirty="0" smtClean="0"/>
              <a:t>4-H and acquiring project knowledge by participating in continuing education offered at the county, district and state levels.</a:t>
            </a:r>
            <a:endParaRPr lang="en-US" dirty="0"/>
          </a:p>
          <a:p>
            <a:r>
              <a:rPr lang="en-US" dirty="0"/>
              <a:t> 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5180" indent="-286608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6431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5003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3576" indent="-229286" defTabSz="931476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22148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80721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39293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7866" indent="-229286" algn="ctr" defTabSz="93147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A27C4B-4B41-4B11-8120-6CD3DF36F656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Extension educators </a:t>
            </a:r>
            <a:r>
              <a:rPr lang="en-US" dirty="0"/>
              <a:t>and Para-professionals are responsible for the management, leadership and direction of the total 4-H Youth Development program in the county. </a:t>
            </a:r>
            <a:r>
              <a:rPr lang="en-US" dirty="0" smtClean="0"/>
              <a:t>  To accomplish the task they surround themselves with trained volunteers dedicated to the 4-H youth development principles.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County educators provide </a:t>
            </a:r>
            <a:r>
              <a:rPr lang="en-US" dirty="0"/>
              <a:t>Parent-Volunteer Training at the county, district and state levels.  Training </a:t>
            </a:r>
            <a:r>
              <a:rPr lang="en-US" dirty="0" smtClean="0"/>
              <a:t> provides </a:t>
            </a:r>
            <a:r>
              <a:rPr lang="en-US" dirty="0"/>
              <a:t>the tools and knowledge that parents and volunteers need to successfully implement, maintain and develop 4-H clubs and </a:t>
            </a:r>
            <a:r>
              <a:rPr lang="en-US" dirty="0" smtClean="0"/>
              <a:t>members.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Their goal is to provide </a:t>
            </a:r>
            <a:r>
              <a:rPr lang="en-US" dirty="0"/>
              <a:t>the support and training for the implementation of a volunteer led program at the local and county level.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county educator will be the catalyst to keep everyone focused on working cooperatively.  Making decisions which  provide a fun, educational and quality experience for the 4-H member.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237453"/>
            <a:ext cx="5919893" cy="4183380"/>
          </a:xfrm>
        </p:spPr>
        <p:txBody>
          <a:bodyPr/>
          <a:lstStyle/>
          <a:p>
            <a:pPr>
              <a:spcAft>
                <a:spcPts val="593"/>
              </a:spcAft>
            </a:pPr>
            <a:r>
              <a:rPr lang="en-US" dirty="0" smtClean="0"/>
              <a:t>4-H</a:t>
            </a:r>
            <a:r>
              <a:rPr lang="en-US" baseline="0" dirty="0" smtClean="0"/>
              <a:t> 101 Activity 13 B provides a excellent example of how the work load needs to be shared </a:t>
            </a:r>
            <a:r>
              <a:rPr lang="en-US" baseline="0" smtClean="0"/>
              <a:t>by everyone.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242C6-317E-46E1-8976-1AED9CAAFA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6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927" y="681931"/>
            <a:ext cx="7772400" cy="343286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148525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E0EA813-ABDF-4669-9467-4A88FE5319BD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561975" cy="365125"/>
          </a:xfrm>
        </p:spPr>
        <p:txBody>
          <a:bodyPr/>
          <a:lstStyle>
            <a:lvl1pPr>
              <a:defRPr sz="1400"/>
            </a:lvl1pPr>
          </a:lstStyle>
          <a:p>
            <a:fld id="{A3FC98FD-A00A-4B6E-8BCA-F3595ECF61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92" y="1066800"/>
            <a:ext cx="8229600" cy="4038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3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9069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3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92" y="1066800"/>
            <a:ext cx="8229600" cy="40386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148525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E0EA813-ABDF-4669-9467-4A88FE5319BD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561975" cy="365125"/>
          </a:xfrm>
        </p:spPr>
        <p:txBody>
          <a:bodyPr/>
          <a:lstStyle>
            <a:lvl1pPr>
              <a:defRPr sz="1400"/>
            </a:lvl1pPr>
          </a:lstStyle>
          <a:p>
            <a:fld id="{A3FC98FD-A00A-4B6E-8BCA-F3595ECF61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954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925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8481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8481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8481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148525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E0EA813-ABDF-4669-9467-4A88FE5319BD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561975" cy="365125"/>
          </a:xfrm>
        </p:spPr>
        <p:txBody>
          <a:bodyPr/>
          <a:lstStyle>
            <a:lvl1pPr>
              <a:defRPr sz="1400"/>
            </a:lvl1pPr>
          </a:lstStyle>
          <a:p>
            <a:fld id="{A3FC98FD-A00A-4B6E-8BCA-F3595ECF61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03860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066800"/>
            <a:ext cx="4041648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148525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E0EA813-ABDF-4669-9467-4A88FE5319BD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561975" cy="365125"/>
          </a:xfrm>
        </p:spPr>
        <p:txBody>
          <a:bodyPr/>
          <a:lstStyle>
            <a:lvl1pPr>
              <a:defRPr sz="1400"/>
            </a:lvl1pPr>
          </a:lstStyle>
          <a:p>
            <a:fld id="{A3FC98FD-A00A-4B6E-8BCA-F3595ECF61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3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4041648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76400"/>
            <a:ext cx="4041648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148525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E0EA813-ABDF-4669-9467-4A88FE5319BD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561975" cy="365125"/>
          </a:xfrm>
        </p:spPr>
        <p:txBody>
          <a:bodyPr/>
          <a:lstStyle>
            <a:lvl1pPr>
              <a:defRPr sz="1400"/>
            </a:lvl1pPr>
          </a:lstStyle>
          <a:p>
            <a:fld id="{A3FC98FD-A00A-4B6E-8BCA-F3595ECF61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3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148525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E0EA813-ABDF-4669-9467-4A88FE5319BD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561975" cy="365125"/>
          </a:xfrm>
        </p:spPr>
        <p:txBody>
          <a:bodyPr/>
          <a:lstStyle>
            <a:lvl1pPr>
              <a:defRPr sz="1400"/>
            </a:lvl1pPr>
          </a:lstStyle>
          <a:p>
            <a:fld id="{A3FC98FD-A00A-4B6E-8BCA-F3595ECF61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3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148525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E0EA813-ABDF-4669-9467-4A88FE5319BD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561975" cy="365125"/>
          </a:xfrm>
        </p:spPr>
        <p:txBody>
          <a:bodyPr/>
          <a:lstStyle>
            <a:lvl1pPr>
              <a:defRPr sz="1400"/>
            </a:lvl1pPr>
          </a:lstStyle>
          <a:p>
            <a:fld id="{A3FC98FD-A00A-4B6E-8BCA-F3595ECF61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1"/>
            <a:ext cx="4995863" cy="4908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1"/>
            <a:ext cx="3008313" cy="274320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148525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E0EA813-ABDF-4669-9467-4A88FE5319BD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561975" cy="365125"/>
          </a:xfrm>
        </p:spPr>
        <p:txBody>
          <a:bodyPr/>
          <a:lstStyle>
            <a:lvl1pPr>
              <a:defRPr sz="1400"/>
            </a:lvl1pPr>
          </a:lstStyle>
          <a:p>
            <a:fld id="{A3FC98FD-A00A-4B6E-8BCA-F3595ECF61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3352800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464820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1485253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E0EA813-ABDF-4669-9467-4A88FE5319BD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561975" cy="365125"/>
          </a:xfrm>
        </p:spPr>
        <p:txBody>
          <a:bodyPr/>
          <a:lstStyle>
            <a:lvl1pPr>
              <a:defRPr sz="1400"/>
            </a:lvl1pPr>
          </a:lstStyle>
          <a:p>
            <a:fld id="{A3FC98FD-A00A-4B6E-8BCA-F3595ECF61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92" y="1371600"/>
            <a:ext cx="8229600" cy="373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3FC98FD-A00A-4B6E-8BCA-F3595ECF61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 descr="C:\Users\kknoepf\AppData\Local\Microsoft\Windows\Temporary Internet Files\Content.IE5\W0YSMFXX\MP900442489[1]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275" r="4596"/>
          <a:stretch/>
        </p:blipFill>
        <p:spPr bwMode="auto">
          <a:xfrm>
            <a:off x="-76200" y="5234964"/>
            <a:ext cx="2151529" cy="16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5" descr="C:\Users\kknoepf\AppData\Local\Microsoft\Windows\Temporary Internet Files\Content.IE5\LFH9NO5U\MP900438753[1].jp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30482"/>
            <a:ext cx="1095862" cy="16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powerpoint photos\4H historical 28.jpg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40" y="5211971"/>
            <a:ext cx="2575954" cy="16645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C:\Users\kknoepf\AppData\Local\Microsoft\Windows\Temporary Internet Files\Content.IE5\SROT25GR\MP900446488[1].jpg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30482"/>
            <a:ext cx="2441278" cy="16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kknoepf\AppData\Local\Microsoft\Windows\Temporary Internet Files\Content.IE5\W0YSMFXX\MP900430612[2].jpg"/>
          <p:cNvPicPr>
            <a:picLocks noChangeAspect="1" noChangeArrowheads="1"/>
          </p:cNvPicPr>
          <p:nvPr userDrawn="1"/>
        </p:nvPicPr>
        <p:blipFill rotWithShape="1"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9" t="9474" r="7102"/>
          <a:stretch/>
        </p:blipFill>
        <p:spPr bwMode="auto">
          <a:xfrm>
            <a:off x="5489278" y="5220225"/>
            <a:ext cx="1105662" cy="16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13" y="6077830"/>
            <a:ext cx="656227" cy="7031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76200" y="5211971"/>
            <a:ext cx="9220200" cy="185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:\Users\kknoepf\AppData\Local\Microsoft\Windows\Temporary Internet Files\Content.IE5\SROT25GR\MP9004464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6530" y="79248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76200" y="0"/>
            <a:ext cx="9296400" cy="6920263"/>
            <a:chOff x="-76200" y="-37095"/>
            <a:chExt cx="9296400" cy="6920263"/>
          </a:xfrm>
        </p:grpSpPr>
        <p:pic>
          <p:nvPicPr>
            <p:cNvPr id="49" name="Picture 7" descr="D:\powerpoint photos\4H historical 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" y="0"/>
              <a:ext cx="3672840" cy="22427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kknoepf\AppData\Local\Microsoft\Windows\Temporary Internet Files\Content.IE5\LFH9NO5U\MP900442191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360" y="4523870"/>
              <a:ext cx="3590840" cy="233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C:\Users\kknoepf\AppData\Local\Microsoft\Windows\Temporary Internet Files\Content.IE5\W0YSMFXX\MP900430612[1]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71"/>
            <a:stretch/>
          </p:blipFill>
          <p:spPr bwMode="auto">
            <a:xfrm>
              <a:off x="-76200" y="4443932"/>
              <a:ext cx="2956560" cy="241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C:\Users\kknoepf\AppData\Local\Microsoft\Windows\Temporary Internet Files\Content.IE5\W0YSMFXX\MP900426563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494" y="-37095"/>
              <a:ext cx="1862866" cy="235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D:\powerpoint photos\4H historical 1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" t="12760" r="34257"/>
            <a:stretch/>
          </p:blipFill>
          <p:spPr bwMode="auto">
            <a:xfrm>
              <a:off x="3810000" y="4523870"/>
              <a:ext cx="1828800" cy="2341441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5240" y="2286372"/>
              <a:ext cx="9128760" cy="2237498"/>
              <a:chOff x="15240" y="2191567"/>
              <a:chExt cx="9128760" cy="22374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240" y="2191567"/>
                <a:ext cx="6918960" cy="2189368"/>
              </a:xfrm>
              <a:prstGeom prst="rect">
                <a:avLst/>
              </a:prstGeom>
              <a:solidFill>
                <a:srgbClr val="00B050"/>
              </a:solidFill>
              <a:ln w="1270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6600FF"/>
                    </a:solidFill>
                  </a:ln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8600" y="2919557"/>
                <a:ext cx="6172200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5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</a:rPr>
                  <a:t>Roles in 4-H</a:t>
                </a:r>
                <a:endParaRPr lang="en-US" sz="5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5668" y="2191567"/>
                <a:ext cx="2088332" cy="2237498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209800" y="3810000"/>
                <a:ext cx="449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bg1"/>
                    </a:solidFill>
                  </a:rPr>
                  <a:t>oklahoma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4-h volunteer development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>
              <a:off x="5638800" y="4523870"/>
              <a:ext cx="0" cy="2359298"/>
            </a:xfrm>
            <a:prstGeom prst="line">
              <a:avLst/>
            </a:prstGeom>
            <a:ln w="1270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0" name="Picture 36" descr="C:\Users\kknoepf\AppData\Local\Microsoft\Windows\Temporary Internet Files\Content.IE5\SROT25GR\MP900448415[1]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08" r="23341" b="1596"/>
            <a:stretch/>
          </p:blipFill>
          <p:spPr bwMode="auto">
            <a:xfrm>
              <a:off x="6332220" y="0"/>
              <a:ext cx="2887980" cy="2250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Straight Connector 69"/>
            <p:cNvCxnSpPr/>
            <p:nvPr/>
          </p:nvCxnSpPr>
          <p:spPr>
            <a:xfrm>
              <a:off x="3718560" y="-6249"/>
              <a:ext cx="0" cy="2290277"/>
            </a:xfrm>
            <a:prstGeom prst="line">
              <a:avLst/>
            </a:prstGeom>
            <a:ln w="1270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788920" y="4523870"/>
              <a:ext cx="1021080" cy="23592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71160" y="0"/>
              <a:ext cx="929640" cy="230522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" y="2388700"/>
            <a:ext cx="6172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This is 4-H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2E855A-DBBC-4AFF-AAD1-6D51BC06D12E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/>
              </a:rPr>
              <a:t>4-H</a:t>
            </a:r>
            <a:r>
              <a:rPr lang="en-US" sz="3600" dirty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Roles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3400" y="1524000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4-H Member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Family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Certified Volunteer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Volunteer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Extension </a:t>
            </a:r>
            <a:r>
              <a:rPr lang="en-US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Educator</a:t>
            </a:r>
            <a:endParaRPr lang="en-US" altLang="en-US" sz="3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48150" name="Picture 22" descr="PIZ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4" y="2667000"/>
            <a:ext cx="2144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8552FB-90A7-4415-B519-5D2E33B38988}" type="slidenum">
              <a:rPr lang="en-US" altLang="en-US" sz="1400"/>
              <a:pPr eaLnBrk="1" hangingPunct="1"/>
              <a:t>3</a:t>
            </a:fld>
            <a:endParaRPr lang="en-US" altLang="en-US" sz="1400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104607" y="533400"/>
            <a:ext cx="647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4-H</a:t>
            </a:r>
            <a:r>
              <a:rPr lang="en-US" altLang="en-US" sz="3600" b="1" dirty="0">
                <a:solidFill>
                  <a:schemeClr val="tx2"/>
                </a:solidFill>
                <a:effectLst/>
                <a:latin typeface="+mn-lt"/>
              </a:rPr>
              <a:t> Member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Take 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responsibility for setting goals, working toward the goals, keeping records and being a role model in deeds and actions.</a:t>
            </a:r>
          </a:p>
        </p:txBody>
      </p:sp>
      <p:pic>
        <p:nvPicPr>
          <p:cNvPr id="49175" name="Picture 23" descr="RO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25" y="2704883"/>
            <a:ext cx="22907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8015" y="456835"/>
            <a:ext cx="762000" cy="4496096"/>
            <a:chOff x="318015" y="456835"/>
            <a:chExt cx="762000" cy="4496096"/>
          </a:xfrm>
        </p:grpSpPr>
        <p:sp>
          <p:nvSpPr>
            <p:cNvPr id="10" name="Rectangle 44"/>
            <p:cNvSpPr>
              <a:spLocks noChangeArrowheads="1"/>
            </p:cNvSpPr>
            <p:nvPr/>
          </p:nvSpPr>
          <p:spPr bwMode="auto">
            <a:xfrm rot="-5377461">
              <a:off x="-1549033" y="2323883"/>
              <a:ext cx="449609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4000" b="1" dirty="0">
                  <a:solidFill>
                    <a:schemeClr val="accent3">
                      <a:lumMod val="75000"/>
                    </a:schemeClr>
                  </a:solidFill>
                </a:rPr>
                <a:t>4-H</a:t>
              </a:r>
              <a:r>
                <a:rPr lang="en-US" sz="4000" dirty="0">
                  <a:solidFill>
                    <a:schemeClr val="tx2"/>
                  </a:solidFill>
                </a:rPr>
                <a:t> Roles</a:t>
              </a:r>
              <a:endPara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990600" y="533400"/>
              <a:ext cx="0" cy="4391226"/>
            </a:xfrm>
            <a:prstGeom prst="line">
              <a:avLst/>
            </a:prstGeom>
            <a:noFill/>
            <a:ln w="76200" cmpd="tri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565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341EDE-DB68-40A2-B39F-72223CEE6B63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94746" y="552226"/>
            <a:ext cx="6477000" cy="45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2"/>
                </a:solidFill>
                <a:effectLst/>
                <a:latin typeface="+mn-lt"/>
              </a:rPr>
              <a:t>Family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Encourage </a:t>
            </a:r>
            <a:r>
              <a:rPr lang="en-US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participation in 4-H programs at the local and county level and to assist in the development of the 4-H member.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200" noProof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Support local and county 4-H program through time, talent and financial support.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Work cooperatively with other families and 4-H volunteers.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Participate in Parent-Volunteer Training to enhance personal knowledge of 4-H, as well as, to assist and guide your child.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dirty="0">
              <a:effectLst/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015" y="456835"/>
            <a:ext cx="762000" cy="4496096"/>
            <a:chOff x="318015" y="456835"/>
            <a:chExt cx="762000" cy="4496096"/>
          </a:xfrm>
        </p:grpSpPr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 rot="-5377461">
              <a:off x="-1549033" y="2323883"/>
              <a:ext cx="449609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4000" b="1" dirty="0">
                  <a:solidFill>
                    <a:schemeClr val="accent3">
                      <a:lumMod val="75000"/>
                    </a:schemeClr>
                  </a:solidFill>
                </a:rPr>
                <a:t>4-H</a:t>
              </a:r>
              <a:r>
                <a:rPr lang="en-US" sz="4000" dirty="0">
                  <a:solidFill>
                    <a:schemeClr val="tx2"/>
                  </a:solidFill>
                </a:rPr>
                <a:t> Roles</a:t>
              </a:r>
              <a:endPara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>
              <a:off x="990600" y="533400"/>
              <a:ext cx="0" cy="4391226"/>
            </a:xfrm>
            <a:prstGeom prst="line">
              <a:avLst/>
            </a:prstGeom>
            <a:noFill/>
            <a:ln w="76200" cmpd="tri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9907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60B30B-1DC7-447A-A478-5F09E467FBE3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066800" y="533400"/>
            <a:ext cx="7391400" cy="442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chemeClr val="tx2"/>
                </a:solidFill>
                <a:effectLst/>
                <a:latin typeface="+mn-lt"/>
              </a:rPr>
              <a:t>Certified </a:t>
            </a:r>
            <a:r>
              <a:rPr lang="en-US" altLang="en-US" sz="3600" b="1" dirty="0">
                <a:solidFill>
                  <a:schemeClr val="tx2"/>
                </a:solidFill>
                <a:effectLst/>
                <a:latin typeface="+mn-lt"/>
              </a:rPr>
              <a:t>Volunteer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Have 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participated in a selection process and orientation session.</a:t>
            </a:r>
          </a:p>
          <a:p>
            <a:pPr marL="457200" indent="-45720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Annually </a:t>
            </a:r>
            <a:r>
              <a:rPr lang="en-US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participate in Parent-Volunteer training, enroll and agree to accept and follow the Oklahoma 4-H Behavioral Guidelines.</a:t>
            </a:r>
          </a:p>
        </p:txBody>
      </p:sp>
      <p:pic>
        <p:nvPicPr>
          <p:cNvPr id="55319" name="Picture 23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352800"/>
            <a:ext cx="16287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8015" y="456835"/>
            <a:ext cx="762000" cy="4496096"/>
            <a:chOff x="318015" y="456835"/>
            <a:chExt cx="762000" cy="4496096"/>
          </a:xfrm>
        </p:grpSpPr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 rot="-5377461">
              <a:off x="-1549033" y="2323883"/>
              <a:ext cx="449609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4000" b="1" dirty="0">
                  <a:solidFill>
                    <a:schemeClr val="accent3">
                      <a:lumMod val="75000"/>
                    </a:schemeClr>
                  </a:solidFill>
                </a:rPr>
                <a:t>4-H</a:t>
              </a:r>
              <a:r>
                <a:rPr lang="en-US" sz="4000" dirty="0">
                  <a:solidFill>
                    <a:schemeClr val="tx2"/>
                  </a:solidFill>
                </a:rPr>
                <a:t> Roles</a:t>
              </a:r>
              <a:endPara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Line 46"/>
            <p:cNvSpPr>
              <a:spLocks noChangeShapeType="1"/>
            </p:cNvSpPr>
            <p:nvPr/>
          </p:nvSpPr>
          <p:spPr bwMode="auto">
            <a:xfrm>
              <a:off x="990600" y="533400"/>
              <a:ext cx="0" cy="4391226"/>
            </a:xfrm>
            <a:prstGeom prst="line">
              <a:avLst/>
            </a:prstGeom>
            <a:noFill/>
            <a:ln w="76200" cmpd="tri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5385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9452AB-04EC-4ACF-9528-284F7494AF70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94746" y="533400"/>
            <a:ext cx="743965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2"/>
                </a:solidFill>
                <a:effectLst/>
                <a:latin typeface="+mn-lt"/>
              </a:rPr>
              <a:t>Volunteer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Provide </a:t>
            </a:r>
            <a:r>
              <a:rPr lang="en-US" altLang="en-US" sz="23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leadership to the local and county 4-H program.  Leadership will include planning, developing, implementing and evaluating programs and activities.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Work </a:t>
            </a:r>
            <a:r>
              <a:rPr lang="en-US" altLang="en-US" sz="23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cooperatively with 4-H families, volunteers and Extension Educators.</a:t>
            </a:r>
          </a:p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Participate </a:t>
            </a:r>
            <a:r>
              <a:rPr lang="en-US" altLang="en-US" sz="23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in Parent-Volunteer Training to enhance personal knowledge of 4-H and to assist in the development of 4-H members.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8015" y="456835"/>
            <a:ext cx="762000" cy="4496096"/>
            <a:chOff x="318015" y="456835"/>
            <a:chExt cx="762000" cy="4496096"/>
          </a:xfrm>
        </p:grpSpPr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 rot="-5377461">
              <a:off x="-1549033" y="2323883"/>
              <a:ext cx="449609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4000" b="1" dirty="0">
                  <a:solidFill>
                    <a:schemeClr val="accent3">
                      <a:lumMod val="75000"/>
                    </a:schemeClr>
                  </a:solidFill>
                </a:rPr>
                <a:t>4-H</a:t>
              </a:r>
              <a:r>
                <a:rPr lang="en-US" sz="4000" dirty="0">
                  <a:solidFill>
                    <a:schemeClr val="tx2"/>
                  </a:solidFill>
                </a:rPr>
                <a:t> Roles</a:t>
              </a:r>
              <a:endPara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>
              <a:off x="990600" y="533400"/>
              <a:ext cx="0" cy="4391226"/>
            </a:xfrm>
            <a:prstGeom prst="line">
              <a:avLst/>
            </a:prstGeom>
            <a:noFill/>
            <a:ln w="76200" cmpd="tri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2484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54FA6D-C2B4-47B5-B1B2-7F01C220355C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094746" y="381000"/>
            <a:ext cx="774445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2"/>
                </a:solidFill>
                <a:effectLst/>
                <a:latin typeface="+mn-lt"/>
              </a:rPr>
              <a:t>Extension Educator</a:t>
            </a: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Provide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leadership and direction to local and county 4-H program. </a:t>
            </a: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Para-professionals provide support to the Extension Educator.</a:t>
            </a: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Provide Parent-Volunteer Training at the county, district and state levels.  Training shall provide the tools and knowledge that parents and volunteers need to successfully implement, maintain and develop 4-H clubs and members.   </a:t>
            </a: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Provide the support and training for the implementation of a volunteer led program at the local and county level. </a:t>
            </a:r>
          </a:p>
          <a:p>
            <a:pPr algn="l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  <a:cs typeface="Times New Roman" pitchFamily="18" charset="0"/>
              </a:rPr>
              <a:t>Work cooperatively with volunteers, families and 4-H members.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8015" y="456835"/>
            <a:ext cx="762000" cy="4496096"/>
            <a:chOff x="318015" y="456835"/>
            <a:chExt cx="762000" cy="4496096"/>
          </a:xfrm>
        </p:grpSpPr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 rot="-5377461">
              <a:off x="-1549033" y="2323883"/>
              <a:ext cx="449609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4000" b="1" dirty="0">
                  <a:solidFill>
                    <a:schemeClr val="accent3">
                      <a:lumMod val="75000"/>
                    </a:schemeClr>
                  </a:solidFill>
                </a:rPr>
                <a:t>4-H</a:t>
              </a:r>
              <a:r>
                <a:rPr lang="en-US" sz="4000" dirty="0">
                  <a:solidFill>
                    <a:schemeClr val="tx2"/>
                  </a:solidFill>
                </a:rPr>
                <a:t> Roles</a:t>
              </a:r>
              <a:endPara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>
              <a:off x="990600" y="533400"/>
              <a:ext cx="0" cy="4391226"/>
            </a:xfrm>
            <a:prstGeom prst="line">
              <a:avLst/>
            </a:prstGeom>
            <a:noFill/>
            <a:ln w="76200" cmpd="tri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4624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930"/>
            <a:ext cx="7772400" cy="2823269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7543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4-H 101 – Roles and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835</TotalTime>
  <Words>1099</Words>
  <Application>Microsoft Office PowerPoint</Application>
  <PresentationFormat>On-screen Show (4:3)</PresentationFormat>
  <Paragraphs>126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Knoepfli</dc:creator>
  <cp:lastModifiedBy>Knoepfli, Karla</cp:lastModifiedBy>
  <cp:revision>64</cp:revision>
  <cp:lastPrinted>2014-02-19T17:20:28Z</cp:lastPrinted>
  <dcterms:created xsi:type="dcterms:W3CDTF">2013-10-30T01:40:19Z</dcterms:created>
  <dcterms:modified xsi:type="dcterms:W3CDTF">2017-04-23T22:03:12Z</dcterms:modified>
</cp:coreProperties>
</file>