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74" r:id="rId2"/>
    <p:sldId id="269" r:id="rId3"/>
    <p:sldId id="262" r:id="rId4"/>
    <p:sldId id="263" r:id="rId5"/>
    <p:sldId id="264" r:id="rId6"/>
    <p:sldId id="265" r:id="rId7"/>
    <p:sldId id="266" r:id="rId8"/>
    <p:sldId id="270" r:id="rId9"/>
    <p:sldId id="271" r:id="rId10"/>
    <p:sldId id="275" r:id="rId11"/>
    <p:sldId id="272" r:id="rId12"/>
    <p:sldId id="273"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5997" autoAdjust="0"/>
    <p:restoredTop sz="65318" autoAdjust="0"/>
  </p:normalViewPr>
  <p:slideViewPr>
    <p:cSldViewPr>
      <p:cViewPr>
        <p:scale>
          <a:sx n="46" d="100"/>
          <a:sy n="46" d="100"/>
        </p:scale>
        <p:origin x="-1046" y="-202"/>
      </p:cViewPr>
      <p:guideLst>
        <p:guide orient="horz" pos="2160"/>
        <p:guide pos="2880"/>
      </p:guideLst>
    </p:cSldViewPr>
  </p:slideViewPr>
  <p:notesTextViewPr>
    <p:cViewPr>
      <p:scale>
        <a:sx n="1" d="1"/>
        <a:sy n="1" d="1"/>
      </p:scale>
      <p:origin x="0" y="29"/>
    </p:cViewPr>
  </p:notesTextViewPr>
  <p:sorterViewPr>
    <p:cViewPr>
      <p:scale>
        <a:sx n="100" d="100"/>
        <a:sy n="100" d="100"/>
      </p:scale>
      <p:origin x="0" y="0"/>
    </p:cViewPr>
  </p:sorterViewPr>
  <p:notesViewPr>
    <p:cSldViewPr>
      <p:cViewPr>
        <p:scale>
          <a:sx n="100" d="100"/>
          <a:sy n="100" d="100"/>
        </p:scale>
        <p:origin x="1758" y="-10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8C9CF751-262E-4284-9969-73E7404C806B}" type="datetimeFigureOut">
              <a:rPr lang="en-US" smtClean="0"/>
              <a:t>4/23/2017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047242C6-317E-46E1-8976-1AED9CAAFAD6}" type="slidenum">
              <a:rPr lang="en-US" smtClean="0"/>
              <a:t>‹#›</a:t>
            </a:fld>
            <a:endParaRPr lang="en-US"/>
          </a:p>
        </p:txBody>
      </p:sp>
    </p:spTree>
    <p:extLst>
      <p:ext uri="{BB962C8B-B14F-4D97-AF65-F5344CB8AC3E}">
        <p14:creationId xmlns:p14="http://schemas.microsoft.com/office/powerpoint/2010/main" val="33782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4h.okstate.edu/for-educators/staff-resources-1/curriculum/volunteer-core-competency/unit-2-this-is-4-h/piggybacking-card-game/instructions" TargetMode="External"/><Relationship Id="rId13" Type="http://schemas.openxmlformats.org/officeDocument/2006/relationships/hyperlink" Target="http://4h.okstate.edu/literature-links/lit-online/others/volunteer/4H.VOL.111%20%20Developing%204-H%20Project%20Work_08.pdf" TargetMode="External"/><Relationship Id="rId18" Type="http://schemas.openxmlformats.org/officeDocument/2006/relationships/hyperlink" Target="http://4h.okstate.edu/for-educators/staff-resources-1/curriculum/volunteer-core-competency/newsletter-support-materials/blue-ribbon-kid_moral-to-the-story" TargetMode="External"/><Relationship Id="rId26" Type="http://schemas.openxmlformats.org/officeDocument/2006/relationships/hyperlink" Target="http://4h.okstate.edu/for-educators/staff-resources-1/curriculum/volunteer-core-competency/newsletter-support-materials/this-i-believe" TargetMode="External"/><Relationship Id="rId3" Type="http://schemas.openxmlformats.org/officeDocument/2006/relationships/hyperlink" Target="http://4h.okstate.edu/for-educators/staff-resources-1/curriculum/volunteer-core-competency/teaching-outline/red-taxi_4-h-the-big-picture" TargetMode="External"/><Relationship Id="rId21" Type="http://schemas.openxmlformats.org/officeDocument/2006/relationships/hyperlink" Target="http://4h.okstate.edu/for-educators/staff-resources-1/curriculum/volunteer-core-competency/newsletter-support-materials/get-the-most-out-of-4-h" TargetMode="External"/><Relationship Id="rId7" Type="http://schemas.openxmlformats.org/officeDocument/2006/relationships/hyperlink" Target="http://4h.okstate.edu/for-educators/staff-resources-1/curriculum/volunteer-core-competency/activities/unit-1-5-4-h-project-work-_activity-sheet-answers" TargetMode="External"/><Relationship Id="rId12" Type="http://schemas.openxmlformats.org/officeDocument/2006/relationships/hyperlink" Target="http://4h.okstate.edu/literature-links/lit-online/others/volunteer/4H.VOL.110%20Goal%20Setting_08.pdf" TargetMode="External"/><Relationship Id="rId17" Type="http://schemas.openxmlformats.org/officeDocument/2006/relationships/hyperlink" Target="http://4h.okstate.edu/for-educators/staff-resources-1/curriculum/volunteer-core-competency/newsletter-support-materials/4-h-philosophy" TargetMode="External"/><Relationship Id="rId25" Type="http://schemas.openxmlformats.org/officeDocument/2006/relationships/hyperlink" Target="http://4h.okstate.edu/for-educators/staff-resources-1/curriculum/volunteer-core-competency/newsletter-support-materials/stay-informed" TargetMode="External"/><Relationship Id="rId2" Type="http://schemas.openxmlformats.org/officeDocument/2006/relationships/slide" Target="../slides/slide1.xml"/><Relationship Id="rId16" Type="http://schemas.openxmlformats.org/officeDocument/2006/relationships/hyperlink" Target="http://4h.okstate.edu/for-educators/staff-resources-1/curriculum/volunteer-core-competency/newsletter-support-materials/4-h-parents-pledge" TargetMode="External"/><Relationship Id="rId20" Type="http://schemas.openxmlformats.org/officeDocument/2006/relationships/hyperlink" Target="http://4h.okstate.edu/for-educators/staff-resources-1/curriculum/volunteer-core-competency/newsletter-support-materials/gateway-to-the-4-h-member" TargetMode="External"/><Relationship Id="rId1" Type="http://schemas.openxmlformats.org/officeDocument/2006/relationships/notesMaster" Target="../notesMasters/notesMaster1.xml"/><Relationship Id="rId6" Type="http://schemas.openxmlformats.org/officeDocument/2006/relationships/hyperlink" Target="http://4h.okstate.edu/for-educators/staff-resources-1/curriculum/volunteer-core-competency/activities/unit-1-5-4-h-project-work_activity-sheet" TargetMode="External"/><Relationship Id="rId11" Type="http://schemas.openxmlformats.org/officeDocument/2006/relationships/hyperlink" Target="http://4h.okstate.edu/literature-links/lit-online/others/volunteer/4H.VOL.109%20%20Planning_08.pdf" TargetMode="External"/><Relationship Id="rId24" Type="http://schemas.openxmlformats.org/officeDocument/2006/relationships/hyperlink" Target="http://4h.okstate.edu/for-educators/staff-resources-1/curriculum/volunteer-core-competency/newsletter-support-materials/so-youre-a-4-h-parent_guardian" TargetMode="External"/><Relationship Id="rId5" Type="http://schemas.openxmlformats.org/officeDocument/2006/relationships/hyperlink" Target="http://4h.okstate.edu/for-educators/staff-resources-1/curriculum/volunteer-core-competency/ppt-presentation/this-is-4-h-jeopardy-questions-and-answers" TargetMode="External"/><Relationship Id="rId15" Type="http://schemas.openxmlformats.org/officeDocument/2006/relationships/hyperlink" Target="http://4h.okstate.edu/for-educators/staff-resources-1/curriculum/volunteer-core-competency/newsletter-support-materials/4-h-creed-for-volunteers" TargetMode="External"/><Relationship Id="rId23" Type="http://schemas.openxmlformats.org/officeDocument/2006/relationships/hyperlink" Target="http://4h.okstate.edu/for-educators/staff-resources-1/curriculum/volunteer-core-competency/newsletter-support-materials/selecting-a-4-h-project" TargetMode="External"/><Relationship Id="rId28" Type="http://schemas.openxmlformats.org/officeDocument/2006/relationships/hyperlink" Target="http://4h.okstate.edu/for-educators/staff-resources-1/curriculum/volunteer-core-competency/self-study-series/ss-review-answers_unit-1-4h-vol.201d" TargetMode="External"/><Relationship Id="rId10" Type="http://schemas.openxmlformats.org/officeDocument/2006/relationships/hyperlink" Target="http://4h.okstate.edu/for-educators/staff-resources-1/curriculum/volunteer-core-competency/activities/4h101/lesson-8_knowing-and-using-4-h-curricula" TargetMode="External"/><Relationship Id="rId19" Type="http://schemas.openxmlformats.org/officeDocument/2006/relationships/hyperlink" Target="http://4h.okstate.edu/for-educators/staff-resources-1/curriculum/volunteer-core-competency/newsletter-support-materials/families-role-in-4-h" TargetMode="External"/><Relationship Id="rId4" Type="http://schemas.openxmlformats.org/officeDocument/2006/relationships/hyperlink" Target="http://4h.okstate.edu/for-educators/staff-resources-1/curriculum/volunteer-core-competency/ppt-presentation/this-is-4-h-jeopardy_2017" TargetMode="External"/><Relationship Id="rId9" Type="http://schemas.openxmlformats.org/officeDocument/2006/relationships/hyperlink" Target="http://4h.okstate.edu/for-educators/staff-resources-1/curriculum/volunteer-core-competency/unit-2-this-is-4-h/piggybacking-card-game/cards" TargetMode="External"/><Relationship Id="rId14" Type="http://schemas.openxmlformats.org/officeDocument/2006/relationships/hyperlink" Target="http://4h.okstate.edu/for-educators/staff-resources-1/curriculum/volunteer-core-competency/newsletter-support-materials/4-h-creed-for-members" TargetMode="External"/><Relationship Id="rId22" Type="http://schemas.openxmlformats.org/officeDocument/2006/relationships/hyperlink" Target="http://4h.okstate.edu/for-educators/staff-resources-1/curriculum/volunteer-core-competency/newsletter-support-materials/my-role-as-a-parent-or-guardian" TargetMode="External"/><Relationship Id="rId27" Type="http://schemas.openxmlformats.org/officeDocument/2006/relationships/hyperlink" Target="http://4h.okstate.edu/for-educators/staff-resources-1/curriculum/volunteer-core-competency/self-study-series/4hvol201d_4-h-projects-the-gateway-to-the-membe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267200"/>
            <a:ext cx="5943600" cy="1626870"/>
          </a:xfrm>
        </p:spPr>
        <p:txBody>
          <a:bodyPr/>
          <a:lstStyle/>
          <a:p>
            <a:pPr eaLnBrk="1" hangingPunct="1">
              <a:defRPr/>
            </a:pPr>
            <a:r>
              <a:rPr lang="en-US" altLang="en-US" b="1" dirty="0" smtClean="0"/>
              <a:t>Instructor Preparation –  </a:t>
            </a:r>
            <a:r>
              <a:rPr lang="en-US" altLang="en-US" dirty="0" smtClean="0"/>
              <a:t>Allow 6-8 hours of preparation for 1 hour of instruction.</a:t>
            </a:r>
          </a:p>
          <a:p>
            <a:pPr marL="232934" indent="-232934">
              <a:buFont typeface="+mj-lt"/>
              <a:buAutoNum type="arabicPeriod"/>
              <a:defRPr/>
            </a:pPr>
            <a:r>
              <a:rPr lang="en-US" altLang="en-US" dirty="0" smtClean="0"/>
              <a:t>Review all materials thoroughly.  Do any additional research or preparation to make yourself comfortable with the materials or to give it your personal touch.</a:t>
            </a:r>
          </a:p>
          <a:p>
            <a:pPr marL="232934" indent="-232934">
              <a:buFont typeface="+mj-lt"/>
              <a:buAutoNum type="arabicPeriod"/>
              <a:defRPr/>
            </a:pPr>
            <a:r>
              <a:rPr lang="en-US" altLang="en-US" dirty="0" smtClean="0"/>
              <a:t>Determine what new project will be introduced to the volunteers</a:t>
            </a:r>
            <a:r>
              <a:rPr lang="en-US" altLang="en-US" baseline="0" dirty="0" smtClean="0"/>
              <a:t> </a:t>
            </a:r>
            <a:r>
              <a:rPr lang="en-US" altLang="en-US" dirty="0" smtClean="0"/>
              <a:t>with this “core” subject matter. </a:t>
            </a:r>
          </a:p>
          <a:p>
            <a:pPr marL="232934" indent="-232934">
              <a:buFont typeface="+mj-lt"/>
              <a:buAutoNum type="arabicPeriod"/>
              <a:defRPr/>
            </a:pPr>
            <a:r>
              <a:rPr lang="en-US" dirty="0" smtClean="0"/>
              <a:t>Prepare</a:t>
            </a:r>
            <a:r>
              <a:rPr lang="en-US" baseline="0" dirty="0" smtClean="0"/>
              <a:t> the 4-H Piggybacking cards for an activity or have an activity from </a:t>
            </a:r>
            <a:r>
              <a:rPr lang="en-US" b="1" baseline="0" dirty="0" smtClean="0"/>
              <a:t>new </a:t>
            </a:r>
            <a:r>
              <a:rPr lang="en-US" baseline="0" dirty="0" smtClean="0"/>
              <a:t>curriculum being introduced.</a:t>
            </a:r>
          </a:p>
          <a:p>
            <a:pPr marL="232934" indent="-232934">
              <a:buFont typeface="+mj-lt"/>
              <a:buAutoNum type="arabicPeriod"/>
              <a:defRPr/>
            </a:pPr>
            <a:r>
              <a:rPr lang="en-US" baseline="0" dirty="0" smtClean="0"/>
              <a:t>Provide sample curriculum or links for the new project area.</a:t>
            </a:r>
          </a:p>
        </p:txBody>
      </p:sp>
      <p:sp>
        <p:nvSpPr>
          <p:cNvPr id="4" name="Slide Number Placeholder 3"/>
          <p:cNvSpPr>
            <a:spLocks noGrp="1"/>
          </p:cNvSpPr>
          <p:nvPr>
            <p:ph type="sldNum" sz="quarter" idx="10"/>
          </p:nvPr>
        </p:nvSpPr>
        <p:spPr/>
        <p:txBody>
          <a:bodyPr/>
          <a:lstStyle/>
          <a:p>
            <a:fld id="{047242C6-317E-46E1-8976-1AED9CAAFAD6}" type="slidenum">
              <a:rPr lang="en-US" smtClean="0"/>
              <a:t>1</a:t>
            </a:fld>
            <a:endParaRPr lang="en-US"/>
          </a:p>
        </p:txBody>
      </p:sp>
      <p:sp>
        <p:nvSpPr>
          <p:cNvPr id="5" name="TextBox 4"/>
          <p:cNvSpPr txBox="1"/>
          <p:nvPr/>
        </p:nvSpPr>
        <p:spPr>
          <a:xfrm>
            <a:off x="609599" y="5791200"/>
            <a:ext cx="3361339" cy="2725571"/>
          </a:xfrm>
          <a:prstGeom prst="rect">
            <a:avLst/>
          </a:prstGeom>
          <a:noFill/>
        </p:spPr>
        <p:txBody>
          <a:bodyPr wrap="square" lIns="93174" tIns="46586" rIns="93174" bIns="46586" rtlCol="0">
            <a:spAutoFit/>
          </a:bodyPr>
          <a:lstStyle/>
          <a:p>
            <a:r>
              <a:rPr lang="en-US" sz="900" b="1" dirty="0"/>
              <a:t>Teaching Outline</a:t>
            </a:r>
            <a:endParaRPr lang="en-US" sz="900" dirty="0"/>
          </a:p>
          <a:p>
            <a:pPr lvl="0"/>
            <a:r>
              <a:rPr lang="en-US" sz="900" dirty="0"/>
              <a:t>Unit 1: 4-H Project Work</a:t>
            </a:r>
          </a:p>
          <a:p>
            <a:pPr lvl="0"/>
            <a:r>
              <a:rPr lang="en-US" sz="900" dirty="0">
                <a:hlinkClick r:id="rId3"/>
              </a:rPr>
              <a:t>Red Taxi - 4-H ...The Big Picture</a:t>
            </a:r>
            <a:endParaRPr lang="en-US" sz="900" dirty="0"/>
          </a:p>
          <a:p>
            <a:r>
              <a:rPr lang="en-US" sz="900" b="1" dirty="0"/>
              <a:t>PowerPoint Presentations</a:t>
            </a:r>
            <a:endParaRPr lang="en-US" sz="900" dirty="0"/>
          </a:p>
          <a:p>
            <a:pPr lvl="0"/>
            <a:r>
              <a:rPr lang="en-US" sz="900" dirty="0"/>
              <a:t>Unit 1: 4-H Project Work</a:t>
            </a:r>
          </a:p>
          <a:p>
            <a:pPr lvl="0"/>
            <a:r>
              <a:rPr lang="en-US" sz="900" dirty="0">
                <a:hlinkClick r:id="rId4"/>
              </a:rPr>
              <a:t>This is 4-H Jeopardy</a:t>
            </a:r>
            <a:endParaRPr lang="en-US" sz="900" dirty="0"/>
          </a:p>
          <a:p>
            <a:pPr lvl="1"/>
            <a:r>
              <a:rPr lang="en-US" sz="900" dirty="0"/>
              <a:t>This is 4-H Jeopardy - </a:t>
            </a:r>
            <a:r>
              <a:rPr lang="en-US" sz="900" dirty="0">
                <a:hlinkClick r:id="rId5"/>
              </a:rPr>
              <a:t>Questions and Answers</a:t>
            </a:r>
            <a:endParaRPr lang="en-US" sz="900" dirty="0"/>
          </a:p>
          <a:p>
            <a:r>
              <a:rPr lang="en-US" sz="900" b="1" dirty="0"/>
              <a:t>Activities</a:t>
            </a:r>
            <a:endParaRPr lang="en-US" sz="900" dirty="0"/>
          </a:p>
          <a:p>
            <a:pPr lvl="0"/>
            <a:r>
              <a:rPr lang="en-US" sz="900" dirty="0">
                <a:hlinkClick r:id="rId6"/>
              </a:rPr>
              <a:t>4-H Project </a:t>
            </a:r>
            <a:r>
              <a:rPr lang="en-US" sz="900" dirty="0" err="1">
                <a:hlinkClick r:id="rId6"/>
              </a:rPr>
              <a:t>Work_Activity</a:t>
            </a:r>
            <a:r>
              <a:rPr lang="en-US" sz="900" dirty="0">
                <a:hlinkClick r:id="rId6"/>
              </a:rPr>
              <a:t> Sheet</a:t>
            </a:r>
            <a:endParaRPr lang="en-US" sz="900" dirty="0"/>
          </a:p>
          <a:p>
            <a:pPr lvl="0"/>
            <a:r>
              <a:rPr lang="en-US" sz="900" dirty="0">
                <a:hlinkClick r:id="rId7"/>
              </a:rPr>
              <a:t>4-H Project Work _Activity Sheet - Answers</a:t>
            </a:r>
            <a:endParaRPr lang="en-US" sz="900" dirty="0"/>
          </a:p>
          <a:p>
            <a:pPr lvl="0"/>
            <a:r>
              <a:rPr lang="en-US" sz="900" dirty="0"/>
              <a:t>Piggybacking Card Game</a:t>
            </a:r>
          </a:p>
          <a:p>
            <a:pPr lvl="1"/>
            <a:r>
              <a:rPr lang="en-US" sz="900" dirty="0">
                <a:hlinkClick r:id="rId8"/>
              </a:rPr>
              <a:t>Instructions 4H.VOL.136_Piggyback Card Game</a:t>
            </a:r>
            <a:endParaRPr lang="en-US" sz="900" dirty="0"/>
          </a:p>
          <a:p>
            <a:pPr lvl="1"/>
            <a:r>
              <a:rPr lang="en-US" sz="900" dirty="0">
                <a:hlinkClick r:id="rId9"/>
              </a:rPr>
              <a:t>Cards</a:t>
            </a:r>
            <a:endParaRPr lang="en-US" sz="900" dirty="0"/>
          </a:p>
          <a:p>
            <a:pPr lvl="0"/>
            <a:r>
              <a:rPr lang="en-US" sz="900" dirty="0"/>
              <a:t>4-H 101 Lessons</a:t>
            </a:r>
          </a:p>
          <a:p>
            <a:pPr lvl="1"/>
            <a:r>
              <a:rPr lang="en-US" sz="900" dirty="0">
                <a:hlinkClick r:id="rId10"/>
              </a:rPr>
              <a:t>Lesson 8</a:t>
            </a:r>
            <a:r>
              <a:rPr lang="en-US" sz="900" dirty="0"/>
              <a:t>_Knowing and using 4-H Curricula</a:t>
            </a:r>
          </a:p>
          <a:p>
            <a:r>
              <a:rPr lang="en-US" sz="900" b="1" dirty="0"/>
              <a:t>Handouts</a:t>
            </a:r>
            <a:endParaRPr lang="en-US" sz="900" dirty="0"/>
          </a:p>
          <a:p>
            <a:pPr lvl="0"/>
            <a:r>
              <a:rPr lang="en-US" sz="900" dirty="0">
                <a:hlinkClick r:id="rId11"/>
              </a:rPr>
              <a:t>4H.VOL.109</a:t>
            </a:r>
            <a:r>
              <a:rPr lang="en-US" sz="900" dirty="0"/>
              <a:t>_Planning A key to a Successful 4-H Experience_2014</a:t>
            </a:r>
          </a:p>
          <a:p>
            <a:pPr lvl="0"/>
            <a:r>
              <a:rPr lang="en-US" sz="900" dirty="0">
                <a:hlinkClick r:id="rId12"/>
              </a:rPr>
              <a:t>4H.VOL.110</a:t>
            </a:r>
            <a:r>
              <a:rPr lang="en-US" sz="900" dirty="0"/>
              <a:t>_Goal Setting A key to a Successful 4-H Experience_2014</a:t>
            </a:r>
          </a:p>
          <a:p>
            <a:pPr lvl="0"/>
            <a:r>
              <a:rPr lang="en-US" sz="900" dirty="0">
                <a:hlinkClick r:id="rId13"/>
              </a:rPr>
              <a:t>4H.VOL.111</a:t>
            </a:r>
            <a:r>
              <a:rPr lang="en-US" sz="900" dirty="0"/>
              <a:t>_Developing 4-H Project Work_2014</a:t>
            </a:r>
          </a:p>
        </p:txBody>
      </p:sp>
      <p:sp>
        <p:nvSpPr>
          <p:cNvPr id="6" name="TextBox 5"/>
          <p:cNvSpPr txBox="1"/>
          <p:nvPr/>
        </p:nvSpPr>
        <p:spPr>
          <a:xfrm>
            <a:off x="4244502" y="5825424"/>
            <a:ext cx="2287621" cy="2587072"/>
          </a:xfrm>
          <a:prstGeom prst="rect">
            <a:avLst/>
          </a:prstGeom>
          <a:noFill/>
        </p:spPr>
        <p:txBody>
          <a:bodyPr wrap="square" lIns="93174" tIns="46586" rIns="93174" bIns="46586" rtlCol="0">
            <a:spAutoFit/>
          </a:bodyPr>
          <a:lstStyle/>
          <a:p>
            <a:r>
              <a:rPr lang="en-US" sz="900" b="1" dirty="0"/>
              <a:t>Newsletter Support Materials</a:t>
            </a:r>
            <a:endParaRPr lang="en-US" sz="900" dirty="0"/>
          </a:p>
          <a:p>
            <a:pPr lvl="0"/>
            <a:r>
              <a:rPr lang="en-US" sz="900" dirty="0">
                <a:hlinkClick r:id="rId14"/>
              </a:rPr>
              <a:t>4-H Creed for Members</a:t>
            </a:r>
            <a:endParaRPr lang="en-US" sz="900" dirty="0"/>
          </a:p>
          <a:p>
            <a:pPr lvl="0"/>
            <a:r>
              <a:rPr lang="en-US" sz="900" dirty="0">
                <a:hlinkClick r:id="rId15"/>
              </a:rPr>
              <a:t>4-H Creed for Volunteers</a:t>
            </a:r>
            <a:endParaRPr lang="en-US" sz="900" dirty="0"/>
          </a:p>
          <a:p>
            <a:pPr lvl="0"/>
            <a:r>
              <a:rPr lang="en-US" sz="900" dirty="0">
                <a:hlinkClick r:id="rId16"/>
              </a:rPr>
              <a:t>4-H Parents Pledge</a:t>
            </a:r>
            <a:endParaRPr lang="en-US" sz="900" dirty="0"/>
          </a:p>
          <a:p>
            <a:pPr lvl="0"/>
            <a:r>
              <a:rPr lang="en-US" sz="900" dirty="0">
                <a:hlinkClick r:id="rId17"/>
              </a:rPr>
              <a:t>4-H Philosophy</a:t>
            </a:r>
            <a:endParaRPr lang="en-US" sz="900" dirty="0"/>
          </a:p>
          <a:p>
            <a:pPr lvl="0"/>
            <a:r>
              <a:rPr lang="en-US" sz="900" dirty="0">
                <a:hlinkClick r:id="rId18"/>
              </a:rPr>
              <a:t>Blue Ribbon Kid: Moral to the Story</a:t>
            </a:r>
            <a:endParaRPr lang="en-US" sz="900" dirty="0"/>
          </a:p>
          <a:p>
            <a:pPr lvl="0"/>
            <a:r>
              <a:rPr lang="en-US" sz="900" dirty="0">
                <a:hlinkClick r:id="rId19"/>
              </a:rPr>
              <a:t>Families Role in 4-H</a:t>
            </a:r>
            <a:endParaRPr lang="en-US" sz="900" dirty="0"/>
          </a:p>
          <a:p>
            <a:pPr lvl="0"/>
            <a:r>
              <a:rPr lang="en-US" sz="900" dirty="0">
                <a:hlinkClick r:id="rId20"/>
              </a:rPr>
              <a:t>Gateway to the 4-H Member</a:t>
            </a:r>
            <a:endParaRPr lang="en-US" sz="900" dirty="0"/>
          </a:p>
          <a:p>
            <a:pPr lvl="0"/>
            <a:r>
              <a:rPr lang="en-US" sz="900" dirty="0">
                <a:hlinkClick r:id="rId21"/>
              </a:rPr>
              <a:t>Get the Most Out of 4-H</a:t>
            </a:r>
            <a:endParaRPr lang="en-US" sz="900" dirty="0"/>
          </a:p>
          <a:p>
            <a:pPr lvl="0"/>
            <a:r>
              <a:rPr lang="en-US" sz="900" dirty="0">
                <a:hlinkClick r:id="rId22"/>
              </a:rPr>
              <a:t>My Role as a Parent or Guardian</a:t>
            </a:r>
            <a:endParaRPr lang="en-US" sz="900" dirty="0"/>
          </a:p>
          <a:p>
            <a:pPr lvl="0"/>
            <a:r>
              <a:rPr lang="en-US" sz="900" dirty="0">
                <a:hlinkClick r:id="rId23"/>
              </a:rPr>
              <a:t>Selecting a 4-H Project</a:t>
            </a:r>
            <a:endParaRPr lang="en-US" sz="900" dirty="0"/>
          </a:p>
          <a:p>
            <a:pPr lvl="0"/>
            <a:r>
              <a:rPr lang="en-US" sz="900" dirty="0">
                <a:hlinkClick r:id="rId24"/>
              </a:rPr>
              <a:t>So You're a 4-H </a:t>
            </a:r>
            <a:r>
              <a:rPr lang="en-US" sz="900" dirty="0" err="1">
                <a:hlinkClick r:id="rId24"/>
              </a:rPr>
              <a:t>Parent_Guardian</a:t>
            </a:r>
            <a:endParaRPr lang="en-US" sz="900" dirty="0"/>
          </a:p>
          <a:p>
            <a:pPr lvl="0"/>
            <a:r>
              <a:rPr lang="en-US" sz="900" dirty="0">
                <a:hlinkClick r:id="rId25"/>
              </a:rPr>
              <a:t>Stay Informed</a:t>
            </a:r>
            <a:endParaRPr lang="en-US" sz="900" dirty="0"/>
          </a:p>
          <a:p>
            <a:pPr lvl="0"/>
            <a:r>
              <a:rPr lang="en-US" sz="900" dirty="0">
                <a:hlinkClick r:id="rId26"/>
              </a:rPr>
              <a:t>This I Believe</a:t>
            </a:r>
            <a:endParaRPr lang="en-US" sz="900" dirty="0"/>
          </a:p>
          <a:p>
            <a:r>
              <a:rPr lang="en-US" sz="900" b="1" dirty="0"/>
              <a:t>Self Study Series</a:t>
            </a:r>
            <a:endParaRPr lang="en-US" sz="900" dirty="0"/>
          </a:p>
          <a:p>
            <a:pPr lvl="0"/>
            <a:r>
              <a:rPr lang="en-US" sz="900" dirty="0">
                <a:hlinkClick r:id="rId27"/>
              </a:rPr>
              <a:t>4HVOL201D_4-H Projects-The Gateway to the Member</a:t>
            </a:r>
            <a:endParaRPr lang="en-US" sz="900" dirty="0"/>
          </a:p>
          <a:p>
            <a:pPr lvl="0"/>
            <a:r>
              <a:rPr lang="en-US" sz="900" dirty="0" err="1">
                <a:hlinkClick r:id="rId28"/>
              </a:rPr>
              <a:t>Answers_Unit</a:t>
            </a:r>
            <a:r>
              <a:rPr lang="en-US" sz="900" dirty="0">
                <a:hlinkClick r:id="rId28"/>
              </a:rPr>
              <a:t> 1 4H.VOL.201D</a:t>
            </a:r>
            <a:endParaRPr lang="en-US" sz="900" dirty="0"/>
          </a:p>
        </p:txBody>
      </p:sp>
    </p:spTree>
    <p:extLst>
      <p:ext uri="{BB962C8B-B14F-4D97-AF65-F5344CB8AC3E}">
        <p14:creationId xmlns:p14="http://schemas.microsoft.com/office/powerpoint/2010/main" val="1670813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242C6-317E-46E1-8976-1AED9CAAFAD6}" type="slidenum">
              <a:rPr lang="en-US" smtClean="0"/>
              <a:t>10</a:t>
            </a:fld>
            <a:endParaRPr lang="en-US"/>
          </a:p>
        </p:txBody>
      </p:sp>
    </p:spTree>
    <p:extLst>
      <p:ext uri="{BB962C8B-B14F-4D97-AF65-F5344CB8AC3E}">
        <p14:creationId xmlns:p14="http://schemas.microsoft.com/office/powerpoint/2010/main" val="2282216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4-H members need to be encouraged to explore a variety of projects and participate in a diverse set of experiences.  Volunteer participation in this game will encourage and challenge adults to think of the extra ordinary relationships, in turn helping them counsel new families in project </a:t>
            </a:r>
            <a:r>
              <a:rPr lang="en-US" dirty="0" smtClean="0"/>
              <a:t>explanation and selection.  </a:t>
            </a:r>
          </a:p>
          <a:p>
            <a:endParaRPr lang="en-US" dirty="0"/>
          </a:p>
          <a:p>
            <a:r>
              <a:rPr lang="en-US" dirty="0" smtClean="0"/>
              <a:t>Participation teaches </a:t>
            </a:r>
            <a:r>
              <a:rPr lang="en-US" dirty="0"/>
              <a:t>how projects relate and how learning about one subject can lead to the interest and exploration of another subject, both essential to  getting the most out of the 4-H experience.    4-H project exploration is essential to career exploration and the development of 4-H members.</a:t>
            </a:r>
          </a:p>
          <a:p>
            <a:endParaRPr lang="en-US" dirty="0"/>
          </a:p>
          <a:p>
            <a:r>
              <a:rPr lang="en-US" b="1" dirty="0"/>
              <a:t>4H.VOL.136 Piggybacking Card Game</a:t>
            </a:r>
          </a:p>
          <a:p>
            <a:r>
              <a:rPr lang="en-US" dirty="0"/>
              <a:t>Game play encourages the following life skills development:  Critical Thinking, Wise Use of Resources, Learning to Learn, Communications, Cooperation, Responsible Citizenship and Teamwork.</a:t>
            </a:r>
            <a:r>
              <a:rPr lang="en-US" dirty="0" smtClean="0">
                <a:effectLst/>
              </a:rPr>
              <a:t> </a:t>
            </a:r>
          </a:p>
          <a:p>
            <a:endParaRPr lang="en-US" dirty="0"/>
          </a:p>
          <a:p>
            <a:r>
              <a:rPr lang="en-US" dirty="0"/>
              <a:t>The game was developed for both adult and youth education.  2-6 players play a game similar to Concentration.</a:t>
            </a:r>
            <a:endParaRPr lang="en-US" b="1" dirty="0"/>
          </a:p>
          <a:p>
            <a:r>
              <a:rPr lang="en-US" dirty="0"/>
              <a:t> </a:t>
            </a:r>
          </a:p>
          <a:p>
            <a:r>
              <a:rPr lang="en-US" dirty="0"/>
              <a:t>Objective of the game is to gain an understanding of:</a:t>
            </a:r>
          </a:p>
          <a:p>
            <a:pPr marL="174700" indent="-174700">
              <a:buFont typeface="Arial" panose="020B0604020202020204" pitchFamily="34" charset="0"/>
              <a:buChar char="•"/>
            </a:pPr>
            <a:r>
              <a:rPr lang="en-US" dirty="0"/>
              <a:t>The diversity of 4-H projects available to members</a:t>
            </a:r>
          </a:p>
          <a:p>
            <a:pPr marL="174700" indent="-174700">
              <a:buFont typeface="Arial" panose="020B0604020202020204" pitchFamily="34" charset="0"/>
              <a:buChar char="•"/>
            </a:pPr>
            <a:r>
              <a:rPr lang="en-US" dirty="0"/>
              <a:t>How projects interrelate to one another</a:t>
            </a:r>
          </a:p>
          <a:p>
            <a:pPr marL="174700" indent="-174700">
              <a:buFont typeface="Arial" panose="020B0604020202020204" pitchFamily="34" charset="0"/>
              <a:buChar char="•"/>
            </a:pPr>
            <a:r>
              <a:rPr lang="en-US" dirty="0"/>
              <a:t>How to expand ones exploration of the 4-H project experience.</a:t>
            </a:r>
          </a:p>
          <a:p>
            <a:pPr marL="174700" indent="-1747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47242C6-317E-46E1-8976-1AED9CAAFAD6}" type="slidenum">
              <a:rPr lang="en-US" smtClean="0"/>
              <a:t>11</a:t>
            </a:fld>
            <a:endParaRPr lang="en-US"/>
          </a:p>
        </p:txBody>
      </p:sp>
    </p:spTree>
    <p:extLst>
      <p:ext uri="{BB962C8B-B14F-4D97-AF65-F5344CB8AC3E}">
        <p14:creationId xmlns:p14="http://schemas.microsoft.com/office/powerpoint/2010/main" val="287071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Introduce a “new” project and curriculum.</a:t>
            </a:r>
          </a:p>
          <a:p>
            <a:pPr>
              <a:defRPr/>
            </a:pPr>
            <a:endParaRPr lang="en-US" dirty="0" smtClean="0"/>
          </a:p>
          <a:p>
            <a:pPr>
              <a:defRPr/>
            </a:pPr>
            <a:r>
              <a:rPr lang="en-US" b="1" dirty="0" smtClean="0"/>
              <a:t>Activity</a:t>
            </a:r>
            <a:endParaRPr lang="en-US" b="1" dirty="0"/>
          </a:p>
          <a:p>
            <a:pPr marL="174700" indent="-174700">
              <a:buFont typeface="Arial" panose="020B0604020202020204" pitchFamily="34" charset="0"/>
              <a:buChar char="•"/>
              <a:defRPr/>
            </a:pPr>
            <a:r>
              <a:rPr lang="en-US" dirty="0"/>
              <a:t>4H101 – Lesson 8: Knowing and Using 4-H Curricula</a:t>
            </a:r>
          </a:p>
          <a:p>
            <a:r>
              <a:rPr lang="en-US" dirty="0" smtClean="0"/>
              <a:t>or</a:t>
            </a:r>
          </a:p>
          <a:p>
            <a:pPr marL="174700" indent="-174700">
              <a:buFont typeface="Arial" panose="020B0604020202020204" pitchFamily="34" charset="0"/>
              <a:buChar char="•"/>
            </a:pPr>
            <a:r>
              <a:rPr lang="en-US" baseline="0" dirty="0" smtClean="0"/>
              <a:t>Select and lead an activity from </a:t>
            </a:r>
            <a:r>
              <a:rPr lang="en-US" baseline="0" dirty="0" smtClean="0"/>
              <a:t>new curriculum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47242C6-317E-46E1-8976-1AED9CAAFAD6}" type="slidenum">
              <a:rPr lang="en-US" smtClean="0"/>
              <a:t>12</a:t>
            </a:fld>
            <a:endParaRPr lang="en-US"/>
          </a:p>
        </p:txBody>
      </p:sp>
    </p:spTree>
    <p:extLst>
      <p:ext uri="{BB962C8B-B14F-4D97-AF65-F5344CB8AC3E}">
        <p14:creationId xmlns:p14="http://schemas.microsoft.com/office/powerpoint/2010/main" val="114800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altLang="en-US" dirty="0"/>
              <a:t>A</a:t>
            </a:r>
            <a:r>
              <a:rPr lang="en-US" altLang="en-US" dirty="0" smtClean="0"/>
              <a:t> 4-H project is the gateway to the 4-H member.  The child can enter our world through the gate or we can enter their world through the gate. </a:t>
            </a:r>
          </a:p>
          <a:p>
            <a:pPr>
              <a:spcAft>
                <a:spcPts val="611"/>
              </a:spcAft>
            </a:pPr>
            <a:r>
              <a:rPr lang="en-US" altLang="en-US" dirty="0" smtClean="0"/>
              <a:t>Through project work members “Learn by Doing.”  The 4-H project is a tool for helping boys and girls develop into more capable adults by teaching them how to set goals, make decisions, follow through with commitments, do evaluations and report their work.</a:t>
            </a:r>
          </a:p>
          <a:p>
            <a:pPr>
              <a:spcAft>
                <a:spcPts val="611"/>
              </a:spcAft>
            </a:pPr>
            <a:r>
              <a:rPr lang="en-US" altLang="en-US" dirty="0" smtClean="0"/>
              <a:t>4-H members learn desirable habits and character traits through 4-H project work.  Projects focus on helping members learn to help themselves, which leads to learning to help others.  Good work habits are also developed by encouraging members to have pride in doing a job well and completing the task at hand.</a:t>
            </a:r>
          </a:p>
          <a:p>
            <a:pPr>
              <a:spcAft>
                <a:spcPts val="611"/>
              </a:spcAft>
            </a:pPr>
            <a:r>
              <a:rPr lang="en-US" altLang="en-US" dirty="0" smtClean="0"/>
              <a:t>Encouragement from volunteers, peers and family members teaches 4-H’ers that it is important to stay committed even when things don’t go as planned.</a:t>
            </a:r>
            <a:endParaRPr lang="en-US" altLang="en-US" i="1" dirty="0" smtClean="0"/>
          </a:p>
          <a:p>
            <a:pPr algn="ctr">
              <a:spcAft>
                <a:spcPts val="611"/>
              </a:spcAft>
            </a:pPr>
            <a:r>
              <a:rPr lang="en-US" altLang="en-US" sz="1600" i="1" dirty="0"/>
              <a:t>The purpose of a 4-H project is to create a </a:t>
            </a:r>
            <a:r>
              <a:rPr lang="en-US" altLang="en-US" sz="1600" i="1" u="sng" dirty="0"/>
              <a:t>blue ribbon child</a:t>
            </a:r>
            <a:r>
              <a:rPr lang="en-US" altLang="en-US" sz="1600" i="1" dirty="0"/>
              <a:t> – not a blue ribbon project</a:t>
            </a:r>
            <a:r>
              <a:rPr lang="en-US" altLang="en-US" i="1" dirty="0" smtClean="0"/>
              <a:t>.</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47242C6-317E-46E1-8976-1AED9CAAFAD6}" type="slidenum">
              <a:rPr lang="en-US" smtClean="0"/>
              <a:t>2</a:t>
            </a:fld>
            <a:endParaRPr lang="en-US"/>
          </a:p>
        </p:txBody>
      </p:sp>
    </p:spTree>
    <p:extLst>
      <p:ext uri="{BB962C8B-B14F-4D97-AF65-F5344CB8AC3E}">
        <p14:creationId xmlns:p14="http://schemas.microsoft.com/office/powerpoint/2010/main" val="137512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38" eaLnBrk="0" hangingPunct="0">
              <a:defRPr sz="2100">
                <a:solidFill>
                  <a:schemeClr val="tx1"/>
                </a:solidFill>
                <a:latin typeface="Times New Roman" pitchFamily="18" charset="0"/>
              </a:defRPr>
            </a:lvl1pPr>
            <a:lvl2pPr marL="745150" indent="-286597" defTabSz="931438" eaLnBrk="0" hangingPunct="0">
              <a:defRPr sz="2100">
                <a:solidFill>
                  <a:schemeClr val="tx1"/>
                </a:solidFill>
                <a:latin typeface="Times New Roman" pitchFamily="18" charset="0"/>
              </a:defRPr>
            </a:lvl2pPr>
            <a:lvl3pPr marL="1146384" indent="-229277" defTabSz="931438" eaLnBrk="0" hangingPunct="0">
              <a:defRPr sz="2100">
                <a:solidFill>
                  <a:schemeClr val="tx1"/>
                </a:solidFill>
                <a:latin typeface="Times New Roman" pitchFamily="18" charset="0"/>
              </a:defRPr>
            </a:lvl3pPr>
            <a:lvl4pPr marL="1604938" indent="-229277" defTabSz="931438" eaLnBrk="0" hangingPunct="0">
              <a:defRPr sz="2100">
                <a:solidFill>
                  <a:schemeClr val="tx1"/>
                </a:solidFill>
                <a:latin typeface="Times New Roman" pitchFamily="18" charset="0"/>
              </a:defRPr>
            </a:lvl4pPr>
            <a:lvl5pPr marL="2063492" indent="-229277" defTabSz="931438" eaLnBrk="0" hangingPunct="0">
              <a:defRPr sz="2100">
                <a:solidFill>
                  <a:schemeClr val="tx1"/>
                </a:solidFill>
                <a:latin typeface="Times New Roman" pitchFamily="18" charset="0"/>
              </a:defRPr>
            </a:lvl5pPr>
            <a:lvl6pPr marL="2522045" indent="-229277" algn="ctr" defTabSz="931438" eaLnBrk="0" fontAlgn="base" hangingPunct="0">
              <a:spcBef>
                <a:spcPct val="0"/>
              </a:spcBef>
              <a:spcAft>
                <a:spcPct val="0"/>
              </a:spcAft>
              <a:defRPr sz="2100">
                <a:solidFill>
                  <a:schemeClr val="tx1"/>
                </a:solidFill>
                <a:latin typeface="Times New Roman" pitchFamily="18" charset="0"/>
              </a:defRPr>
            </a:lvl6pPr>
            <a:lvl7pPr marL="2980599" indent="-229277" algn="ctr" defTabSz="931438" eaLnBrk="0" fontAlgn="base" hangingPunct="0">
              <a:spcBef>
                <a:spcPct val="0"/>
              </a:spcBef>
              <a:spcAft>
                <a:spcPct val="0"/>
              </a:spcAft>
              <a:defRPr sz="2100">
                <a:solidFill>
                  <a:schemeClr val="tx1"/>
                </a:solidFill>
                <a:latin typeface="Times New Roman" pitchFamily="18" charset="0"/>
              </a:defRPr>
            </a:lvl7pPr>
            <a:lvl8pPr marL="3439153" indent="-229277" algn="ctr" defTabSz="931438" eaLnBrk="0" fontAlgn="base" hangingPunct="0">
              <a:spcBef>
                <a:spcPct val="0"/>
              </a:spcBef>
              <a:spcAft>
                <a:spcPct val="0"/>
              </a:spcAft>
              <a:defRPr sz="2100">
                <a:solidFill>
                  <a:schemeClr val="tx1"/>
                </a:solidFill>
                <a:latin typeface="Times New Roman" pitchFamily="18" charset="0"/>
              </a:defRPr>
            </a:lvl8pPr>
            <a:lvl9pPr marL="3897706" indent="-229277" algn="ctr" defTabSz="931438" eaLnBrk="0" fontAlgn="base" hangingPunct="0">
              <a:spcBef>
                <a:spcPct val="0"/>
              </a:spcBef>
              <a:spcAft>
                <a:spcPct val="0"/>
              </a:spcAft>
              <a:defRPr sz="2100">
                <a:solidFill>
                  <a:schemeClr val="tx1"/>
                </a:solidFill>
                <a:latin typeface="Times New Roman" pitchFamily="18" charset="0"/>
              </a:defRPr>
            </a:lvl9pPr>
          </a:lstStyle>
          <a:p>
            <a:pPr eaLnBrk="1" hangingPunct="1"/>
            <a:fld id="{E8DE4C76-CF6A-4542-BC8C-6D17BC57816D}" type="slidenum">
              <a:rPr lang="en-US" altLang="en-US" sz="1200"/>
              <a:pPr eaLnBrk="1" hangingPunct="1"/>
              <a:t>3</a:t>
            </a:fld>
            <a:endParaRPr lang="en-US" altLang="en-US" sz="1200"/>
          </a:p>
        </p:txBody>
      </p:sp>
      <p:sp>
        <p:nvSpPr>
          <p:cNvPr id="90115" name="Rectangle 2"/>
          <p:cNvSpPr>
            <a:spLocks noGrp="1" noRot="1" noChangeAspect="1" noChangeArrowheads="1" noTextEdit="1"/>
          </p:cNvSpPr>
          <p:nvPr>
            <p:ph type="sldImg"/>
          </p:nvPr>
        </p:nvSpPr>
        <p:spPr>
          <a:xfrm>
            <a:off x="1181100" y="619125"/>
            <a:ext cx="4648200" cy="348615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b="1" dirty="0" smtClean="0"/>
              <a:t>Handout </a:t>
            </a:r>
            <a:r>
              <a:rPr lang="en-US" altLang="en-US" dirty="0" smtClean="0"/>
              <a:t> </a:t>
            </a:r>
            <a:r>
              <a:rPr lang="en-US" altLang="en-US" dirty="0"/>
              <a:t>Volunteer Development Series </a:t>
            </a:r>
            <a:r>
              <a:rPr lang="en-US" altLang="en-US" dirty="0" smtClean="0"/>
              <a:t>4H.VOL.111 – Developing 4-H Project Work</a:t>
            </a:r>
            <a:endParaRPr lang="en-US" altLang="en-US" dirty="0"/>
          </a:p>
          <a:p>
            <a:pPr eaLnBrk="1" hangingPunct="1">
              <a:lnSpc>
                <a:spcPct val="80000"/>
              </a:lnSpc>
            </a:pPr>
            <a:endParaRPr lang="en-US" altLang="en-US" sz="800" b="1" dirty="0"/>
          </a:p>
          <a:p>
            <a:pPr>
              <a:spcAft>
                <a:spcPts val="611"/>
              </a:spcAft>
            </a:pPr>
            <a:r>
              <a:rPr lang="en-US" altLang="en-US" dirty="0" smtClean="0"/>
              <a:t>Projects </a:t>
            </a:r>
            <a:r>
              <a:rPr lang="en-US" altLang="en-US" dirty="0"/>
              <a:t>are real life experiences that help 4-H’ers learn to make sound </a:t>
            </a:r>
            <a:r>
              <a:rPr lang="en-US" altLang="en-US" b="1" dirty="0" smtClean="0"/>
              <a:t>decisions</a:t>
            </a:r>
            <a:r>
              <a:rPr lang="en-US" altLang="en-US" dirty="0" smtClean="0"/>
              <a:t> based on information they seek and learn. The child is </a:t>
            </a:r>
            <a:r>
              <a:rPr lang="en-US" altLang="en-US" b="1" dirty="0" smtClean="0"/>
              <a:t>learning to learn </a:t>
            </a:r>
            <a:r>
              <a:rPr lang="en-US" altLang="en-US" dirty="0" smtClean="0"/>
              <a:t>through their project – asking questions, finding the answer and applying the information.  These </a:t>
            </a:r>
            <a:r>
              <a:rPr lang="en-US" altLang="en-US" dirty="0"/>
              <a:t>decisions help members feel responsible for their own actions and give them personal satisfaction.</a:t>
            </a:r>
          </a:p>
          <a:p>
            <a:pPr>
              <a:spcAft>
                <a:spcPts val="611"/>
              </a:spcAft>
            </a:pPr>
            <a:r>
              <a:rPr lang="en-US" altLang="en-US" dirty="0" smtClean="0"/>
              <a:t>A </a:t>
            </a:r>
            <a:r>
              <a:rPr lang="en-US" altLang="en-US" b="1" dirty="0"/>
              <a:t>goal</a:t>
            </a:r>
            <a:r>
              <a:rPr lang="en-US" altLang="en-US" dirty="0"/>
              <a:t> is a simple statement of what one wants to do or learn</a:t>
            </a:r>
            <a:r>
              <a:rPr lang="en-US" altLang="en-US" dirty="0" smtClean="0"/>
              <a:t>. Goals </a:t>
            </a:r>
            <a:r>
              <a:rPr lang="en-US" altLang="en-US" dirty="0"/>
              <a:t>can be long-term or short-term. </a:t>
            </a:r>
            <a:r>
              <a:rPr lang="en-US" altLang="en-US" dirty="0" smtClean="0"/>
              <a:t>Most importantly is that they are realistic - something </a:t>
            </a:r>
            <a:r>
              <a:rPr lang="en-US" altLang="en-US" dirty="0"/>
              <a:t>the </a:t>
            </a:r>
            <a:r>
              <a:rPr lang="en-US" altLang="en-US" dirty="0" smtClean="0"/>
              <a:t>4-Her can </a:t>
            </a:r>
            <a:r>
              <a:rPr lang="en-US" altLang="en-US" dirty="0"/>
              <a:t>actually do with the time and resources available.  Goals only become reality when the person making or setting the goal takes action.</a:t>
            </a:r>
          </a:p>
          <a:p>
            <a:pPr>
              <a:spcAft>
                <a:spcPts val="611"/>
              </a:spcAft>
            </a:pPr>
            <a:r>
              <a:rPr lang="en-US" altLang="en-US" dirty="0" smtClean="0"/>
              <a:t>4-H teach youth to </a:t>
            </a:r>
            <a:r>
              <a:rPr lang="en-US" altLang="en-US" b="1" dirty="0" smtClean="0"/>
              <a:t>Plan the Work and Work the Plan</a:t>
            </a:r>
            <a:r>
              <a:rPr lang="en-US" altLang="en-US" dirty="0" smtClean="0"/>
              <a:t>.  In the process they are learning to accept </a:t>
            </a:r>
            <a:r>
              <a:rPr lang="en-US" altLang="en-US" b="1" dirty="0" smtClean="0"/>
              <a:t>responsibility</a:t>
            </a:r>
            <a:r>
              <a:rPr lang="en-US" altLang="en-US" dirty="0" smtClean="0"/>
              <a:t> and be accountable for their </a:t>
            </a:r>
            <a:r>
              <a:rPr lang="en-US" dirty="0" smtClean="0"/>
              <a:t>behavior </a:t>
            </a:r>
            <a:r>
              <a:rPr lang="en-US" dirty="0"/>
              <a:t>and </a:t>
            </a:r>
            <a:r>
              <a:rPr lang="en-US" dirty="0" smtClean="0"/>
              <a:t>obligations.  Youth are learning life is full of choices, decisions and consequences.</a:t>
            </a:r>
          </a:p>
          <a:p>
            <a:pPr>
              <a:spcAft>
                <a:spcPts val="611"/>
              </a:spcAft>
            </a:pPr>
            <a:r>
              <a:rPr lang="en-US" altLang="en-US" dirty="0" smtClean="0"/>
              <a:t>Communications skills are gained as members learn </a:t>
            </a:r>
            <a:r>
              <a:rPr lang="en-US" altLang="en-US" dirty="0"/>
              <a:t>to work with </a:t>
            </a:r>
            <a:r>
              <a:rPr lang="en-US" altLang="en-US" dirty="0" smtClean="0"/>
              <a:t>others. They </a:t>
            </a:r>
            <a:r>
              <a:rPr lang="en-US" altLang="en-US" dirty="0"/>
              <a:t>share ideas</a:t>
            </a:r>
            <a:r>
              <a:rPr lang="en-US" altLang="en-US" dirty="0" smtClean="0"/>
              <a:t>, needs,  </a:t>
            </a:r>
            <a:r>
              <a:rPr lang="en-US" altLang="en-US" dirty="0"/>
              <a:t>learn to compromise and accept differences. </a:t>
            </a:r>
            <a:r>
              <a:rPr lang="en-US" altLang="en-US" dirty="0" smtClean="0"/>
              <a:t>4-H teaches </a:t>
            </a:r>
            <a:r>
              <a:rPr lang="en-US" altLang="en-US" b="1" dirty="0" smtClean="0"/>
              <a:t>teamwork</a:t>
            </a:r>
            <a:r>
              <a:rPr lang="en-US" altLang="en-US" dirty="0" smtClean="0"/>
              <a:t> or that together everyone achieves more.</a:t>
            </a:r>
          </a:p>
          <a:p>
            <a:pPr>
              <a:spcAft>
                <a:spcPts val="611"/>
              </a:spcAft>
            </a:pPr>
            <a:r>
              <a:rPr lang="en-US" altLang="en-US" dirty="0" smtClean="0"/>
              <a:t>By teaching youth to put goals in writing, to record their progress and to evaluate what they learn in the process we are teaching them </a:t>
            </a:r>
            <a:r>
              <a:rPr lang="en-US" altLang="en-US" b="1" dirty="0" smtClean="0"/>
              <a:t>record keeping.</a:t>
            </a:r>
            <a:endParaRPr lang="en-US" altLang="en-US" b="1" dirty="0"/>
          </a:p>
          <a:p>
            <a:pPr>
              <a:spcAft>
                <a:spcPts val="611"/>
              </a:spcAft>
            </a:pPr>
            <a:r>
              <a:rPr lang="en-US" altLang="en-US" dirty="0"/>
              <a:t>For information on how to effectively plan and set goals refer to </a:t>
            </a:r>
            <a:r>
              <a:rPr lang="en-US" altLang="en-US" i="1" dirty="0" smtClean="0"/>
              <a:t>4-H </a:t>
            </a:r>
            <a:r>
              <a:rPr lang="en-US" altLang="en-US" i="1" dirty="0"/>
              <a:t>Volunteer Development Series- </a:t>
            </a:r>
            <a:r>
              <a:rPr lang="en-US" altLang="en-US" dirty="0" smtClean="0"/>
              <a:t>109</a:t>
            </a:r>
            <a:r>
              <a:rPr lang="en-US" altLang="en-US" i="1" dirty="0" smtClean="0"/>
              <a:t> </a:t>
            </a:r>
            <a:r>
              <a:rPr lang="en-US" altLang="en-US" i="1" dirty="0"/>
              <a:t>"Planning" and </a:t>
            </a:r>
            <a:r>
              <a:rPr lang="en-US" altLang="en-US" dirty="0" smtClean="0"/>
              <a:t>110</a:t>
            </a:r>
            <a:r>
              <a:rPr lang="en-US" altLang="en-US" i="1" dirty="0" smtClean="0"/>
              <a:t> </a:t>
            </a:r>
            <a:r>
              <a:rPr lang="en-US" altLang="en-US" i="1" dirty="0"/>
              <a:t>"Goal Setting."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38" eaLnBrk="0" hangingPunct="0">
              <a:defRPr sz="2100">
                <a:solidFill>
                  <a:schemeClr val="tx1"/>
                </a:solidFill>
                <a:latin typeface="Times New Roman" pitchFamily="18" charset="0"/>
              </a:defRPr>
            </a:lvl1pPr>
            <a:lvl2pPr marL="745150" indent="-286597" defTabSz="931438" eaLnBrk="0" hangingPunct="0">
              <a:defRPr sz="2100">
                <a:solidFill>
                  <a:schemeClr val="tx1"/>
                </a:solidFill>
                <a:latin typeface="Times New Roman" pitchFamily="18" charset="0"/>
              </a:defRPr>
            </a:lvl2pPr>
            <a:lvl3pPr marL="1146384" indent="-229277" defTabSz="931438" eaLnBrk="0" hangingPunct="0">
              <a:defRPr sz="2100">
                <a:solidFill>
                  <a:schemeClr val="tx1"/>
                </a:solidFill>
                <a:latin typeface="Times New Roman" pitchFamily="18" charset="0"/>
              </a:defRPr>
            </a:lvl3pPr>
            <a:lvl4pPr marL="1604938" indent="-229277" defTabSz="931438" eaLnBrk="0" hangingPunct="0">
              <a:defRPr sz="2100">
                <a:solidFill>
                  <a:schemeClr val="tx1"/>
                </a:solidFill>
                <a:latin typeface="Times New Roman" pitchFamily="18" charset="0"/>
              </a:defRPr>
            </a:lvl4pPr>
            <a:lvl5pPr marL="2063492" indent="-229277" defTabSz="931438" eaLnBrk="0" hangingPunct="0">
              <a:defRPr sz="2100">
                <a:solidFill>
                  <a:schemeClr val="tx1"/>
                </a:solidFill>
                <a:latin typeface="Times New Roman" pitchFamily="18" charset="0"/>
              </a:defRPr>
            </a:lvl5pPr>
            <a:lvl6pPr marL="2522045" indent="-229277" algn="ctr" defTabSz="931438" eaLnBrk="0" fontAlgn="base" hangingPunct="0">
              <a:spcBef>
                <a:spcPct val="0"/>
              </a:spcBef>
              <a:spcAft>
                <a:spcPct val="0"/>
              </a:spcAft>
              <a:defRPr sz="2100">
                <a:solidFill>
                  <a:schemeClr val="tx1"/>
                </a:solidFill>
                <a:latin typeface="Times New Roman" pitchFamily="18" charset="0"/>
              </a:defRPr>
            </a:lvl6pPr>
            <a:lvl7pPr marL="2980599" indent="-229277" algn="ctr" defTabSz="931438" eaLnBrk="0" fontAlgn="base" hangingPunct="0">
              <a:spcBef>
                <a:spcPct val="0"/>
              </a:spcBef>
              <a:spcAft>
                <a:spcPct val="0"/>
              </a:spcAft>
              <a:defRPr sz="2100">
                <a:solidFill>
                  <a:schemeClr val="tx1"/>
                </a:solidFill>
                <a:latin typeface="Times New Roman" pitchFamily="18" charset="0"/>
              </a:defRPr>
            </a:lvl7pPr>
            <a:lvl8pPr marL="3439153" indent="-229277" algn="ctr" defTabSz="931438" eaLnBrk="0" fontAlgn="base" hangingPunct="0">
              <a:spcBef>
                <a:spcPct val="0"/>
              </a:spcBef>
              <a:spcAft>
                <a:spcPct val="0"/>
              </a:spcAft>
              <a:defRPr sz="2100">
                <a:solidFill>
                  <a:schemeClr val="tx1"/>
                </a:solidFill>
                <a:latin typeface="Times New Roman" pitchFamily="18" charset="0"/>
              </a:defRPr>
            </a:lvl8pPr>
            <a:lvl9pPr marL="3897706" indent="-229277" algn="ctr" defTabSz="931438" eaLnBrk="0" fontAlgn="base" hangingPunct="0">
              <a:spcBef>
                <a:spcPct val="0"/>
              </a:spcBef>
              <a:spcAft>
                <a:spcPct val="0"/>
              </a:spcAft>
              <a:defRPr sz="2100">
                <a:solidFill>
                  <a:schemeClr val="tx1"/>
                </a:solidFill>
                <a:latin typeface="Times New Roman" pitchFamily="18" charset="0"/>
              </a:defRPr>
            </a:lvl9pPr>
          </a:lstStyle>
          <a:p>
            <a:pPr eaLnBrk="1" hangingPunct="1"/>
            <a:fld id="{83C06EB6-FECB-4D58-8EFA-FAF1CA702AA9}" type="slidenum">
              <a:rPr lang="en-US" altLang="en-US" sz="1200"/>
              <a:pPr eaLnBrk="1" hangingPunct="1"/>
              <a:t>4</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1"/>
              </a:spcAft>
            </a:pPr>
            <a:r>
              <a:rPr lang="en-US" altLang="en-US" dirty="0" smtClean="0"/>
              <a:t>4-H projects should develop skills that challenge the </a:t>
            </a:r>
            <a:r>
              <a:rPr lang="en-US" altLang="en-US" dirty="0"/>
              <a:t>young person </a:t>
            </a:r>
            <a:r>
              <a:rPr lang="en-US" altLang="en-US" dirty="0" smtClean="0"/>
              <a:t>to </a:t>
            </a:r>
            <a:r>
              <a:rPr lang="en-US" altLang="en-US" dirty="0"/>
              <a:t>develop new or become more proficient in existing skills.  </a:t>
            </a:r>
            <a:r>
              <a:rPr lang="en-US" altLang="en-US" dirty="0" smtClean="0"/>
              <a:t>Project </a:t>
            </a:r>
            <a:r>
              <a:rPr lang="en-US" altLang="en-US" dirty="0"/>
              <a:t>work is no different than being an </a:t>
            </a:r>
            <a:r>
              <a:rPr lang="en-US" altLang="en-US" dirty="0" smtClean="0"/>
              <a:t>athlete - you </a:t>
            </a:r>
            <a:r>
              <a:rPr lang="en-US" altLang="en-US" dirty="0"/>
              <a:t>only get better with repetition, practice and seeking </a:t>
            </a:r>
            <a:r>
              <a:rPr lang="en-US" altLang="en-US" dirty="0" smtClean="0"/>
              <a:t>guidance and </a:t>
            </a:r>
            <a:r>
              <a:rPr lang="en-US" altLang="en-US" dirty="0"/>
              <a:t>receiving feedback on how to improve.</a:t>
            </a:r>
          </a:p>
          <a:p>
            <a:pPr>
              <a:spcAft>
                <a:spcPts val="611"/>
              </a:spcAft>
            </a:pPr>
            <a:r>
              <a:rPr lang="en-US" altLang="en-US" dirty="0" smtClean="0"/>
              <a:t>Only </a:t>
            </a:r>
            <a:r>
              <a:rPr lang="en-US" altLang="en-US" dirty="0"/>
              <a:t>through direct interaction with the project does the child learn.  Parents and adults should only guide.  Let the child make decisions.  They learn from their successes and most importantly their failures.  A caring adult will encourage them to process the experience – What would you different if you could do it over?  What don’t you like about it?  </a:t>
            </a:r>
            <a:r>
              <a:rPr lang="en-US" altLang="en-US" dirty="0" smtClean="0"/>
              <a:t>Our objective is for the child to gain knowledge by learning </a:t>
            </a:r>
            <a:r>
              <a:rPr lang="en-US" altLang="en-US" dirty="0"/>
              <a:t>how to </a:t>
            </a:r>
            <a:r>
              <a:rPr lang="en-US" altLang="en-US" dirty="0" smtClean="0"/>
              <a:t>learn.</a:t>
            </a:r>
            <a:endParaRPr lang="en-US" altLang="en-US" dirty="0"/>
          </a:p>
          <a:p>
            <a:pPr>
              <a:spcAft>
                <a:spcPts val="611"/>
              </a:spcAft>
            </a:pPr>
            <a:r>
              <a:rPr lang="en-US" altLang="en-US" dirty="0" smtClean="0"/>
              <a:t>Members taught </a:t>
            </a:r>
            <a:r>
              <a:rPr lang="en-US" altLang="en-US" dirty="0"/>
              <a:t>to follow through with their goals and to complete </a:t>
            </a:r>
            <a:r>
              <a:rPr lang="en-US" altLang="en-US" dirty="0" smtClean="0"/>
              <a:t>projects will be very </a:t>
            </a:r>
            <a:r>
              <a:rPr lang="en-US" altLang="en-US" dirty="0"/>
              <a:t>marketable </a:t>
            </a:r>
            <a:r>
              <a:rPr lang="en-US" altLang="en-US" dirty="0" smtClean="0"/>
              <a:t>to employers</a:t>
            </a:r>
            <a:r>
              <a:rPr lang="en-US" altLang="en-US" dirty="0"/>
              <a:t>.  Don’t do it for them, they need to learn to manage their time and resources.</a:t>
            </a:r>
          </a:p>
          <a:p>
            <a:pPr>
              <a:spcAft>
                <a:spcPts val="611"/>
              </a:spcAft>
            </a:pPr>
            <a:r>
              <a:rPr lang="en-US" altLang="en-US" dirty="0" smtClean="0"/>
              <a:t>Instill a sense of ownership and a sense </a:t>
            </a:r>
            <a:r>
              <a:rPr lang="en-US" altLang="en-US" dirty="0"/>
              <a:t>of </a:t>
            </a:r>
            <a:r>
              <a:rPr lang="en-US" altLang="en-US" dirty="0" smtClean="0"/>
              <a:t>a accomplishment from completing </a:t>
            </a:r>
            <a:r>
              <a:rPr lang="en-US" altLang="en-US" dirty="0"/>
              <a:t>a </a:t>
            </a:r>
            <a:r>
              <a:rPr lang="en-US" altLang="en-US" dirty="0" smtClean="0"/>
              <a:t>task or goal.</a:t>
            </a:r>
            <a:endParaRPr lang="en-US" altLang="en-US" dirty="0"/>
          </a:p>
          <a:p>
            <a:pPr>
              <a:spcAft>
                <a:spcPts val="611"/>
              </a:spcAft>
            </a:pPr>
            <a:r>
              <a:rPr lang="en-US" altLang="en-US" dirty="0" smtClean="0"/>
              <a:t>Being involved in a club or project group creates family </a:t>
            </a:r>
            <a:r>
              <a:rPr lang="en-US" altLang="en-US" dirty="0"/>
              <a:t>and </a:t>
            </a:r>
            <a:r>
              <a:rPr lang="en-US" altLang="en-US" dirty="0" smtClean="0"/>
              <a:t>community ties, as well as long term relationships</a:t>
            </a:r>
            <a:r>
              <a:rPr lang="en-US" altLang="en-US" dirty="0"/>
              <a:t>.</a:t>
            </a:r>
          </a:p>
          <a:p>
            <a:pPr>
              <a:spcAft>
                <a:spcPts val="611"/>
              </a:spcAft>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38" eaLnBrk="0" hangingPunct="0">
              <a:defRPr sz="2100">
                <a:solidFill>
                  <a:schemeClr val="tx1"/>
                </a:solidFill>
                <a:latin typeface="Times New Roman" pitchFamily="18" charset="0"/>
              </a:defRPr>
            </a:lvl1pPr>
            <a:lvl2pPr marL="745150" indent="-286597" defTabSz="931438" eaLnBrk="0" hangingPunct="0">
              <a:defRPr sz="2100">
                <a:solidFill>
                  <a:schemeClr val="tx1"/>
                </a:solidFill>
                <a:latin typeface="Times New Roman" pitchFamily="18" charset="0"/>
              </a:defRPr>
            </a:lvl2pPr>
            <a:lvl3pPr marL="1146384" indent="-229277" defTabSz="931438" eaLnBrk="0" hangingPunct="0">
              <a:defRPr sz="2100">
                <a:solidFill>
                  <a:schemeClr val="tx1"/>
                </a:solidFill>
                <a:latin typeface="Times New Roman" pitchFamily="18" charset="0"/>
              </a:defRPr>
            </a:lvl3pPr>
            <a:lvl4pPr marL="1604938" indent="-229277" defTabSz="931438" eaLnBrk="0" hangingPunct="0">
              <a:defRPr sz="2100">
                <a:solidFill>
                  <a:schemeClr val="tx1"/>
                </a:solidFill>
                <a:latin typeface="Times New Roman" pitchFamily="18" charset="0"/>
              </a:defRPr>
            </a:lvl4pPr>
            <a:lvl5pPr marL="2063492" indent="-229277" defTabSz="931438" eaLnBrk="0" hangingPunct="0">
              <a:defRPr sz="2100">
                <a:solidFill>
                  <a:schemeClr val="tx1"/>
                </a:solidFill>
                <a:latin typeface="Times New Roman" pitchFamily="18" charset="0"/>
              </a:defRPr>
            </a:lvl5pPr>
            <a:lvl6pPr marL="2522045" indent="-229277" algn="ctr" defTabSz="931438" eaLnBrk="0" fontAlgn="base" hangingPunct="0">
              <a:spcBef>
                <a:spcPct val="0"/>
              </a:spcBef>
              <a:spcAft>
                <a:spcPct val="0"/>
              </a:spcAft>
              <a:defRPr sz="2100">
                <a:solidFill>
                  <a:schemeClr val="tx1"/>
                </a:solidFill>
                <a:latin typeface="Times New Roman" pitchFamily="18" charset="0"/>
              </a:defRPr>
            </a:lvl6pPr>
            <a:lvl7pPr marL="2980599" indent="-229277" algn="ctr" defTabSz="931438" eaLnBrk="0" fontAlgn="base" hangingPunct="0">
              <a:spcBef>
                <a:spcPct val="0"/>
              </a:spcBef>
              <a:spcAft>
                <a:spcPct val="0"/>
              </a:spcAft>
              <a:defRPr sz="2100">
                <a:solidFill>
                  <a:schemeClr val="tx1"/>
                </a:solidFill>
                <a:latin typeface="Times New Roman" pitchFamily="18" charset="0"/>
              </a:defRPr>
            </a:lvl7pPr>
            <a:lvl8pPr marL="3439153" indent="-229277" algn="ctr" defTabSz="931438" eaLnBrk="0" fontAlgn="base" hangingPunct="0">
              <a:spcBef>
                <a:spcPct val="0"/>
              </a:spcBef>
              <a:spcAft>
                <a:spcPct val="0"/>
              </a:spcAft>
              <a:defRPr sz="2100">
                <a:solidFill>
                  <a:schemeClr val="tx1"/>
                </a:solidFill>
                <a:latin typeface="Times New Roman" pitchFamily="18" charset="0"/>
              </a:defRPr>
            </a:lvl8pPr>
            <a:lvl9pPr marL="3897706" indent="-229277" algn="ctr" defTabSz="931438" eaLnBrk="0" fontAlgn="base" hangingPunct="0">
              <a:spcBef>
                <a:spcPct val="0"/>
              </a:spcBef>
              <a:spcAft>
                <a:spcPct val="0"/>
              </a:spcAft>
              <a:defRPr sz="2100">
                <a:solidFill>
                  <a:schemeClr val="tx1"/>
                </a:solidFill>
                <a:latin typeface="Times New Roman" pitchFamily="18" charset="0"/>
              </a:defRPr>
            </a:lvl9pPr>
          </a:lstStyle>
          <a:p>
            <a:pPr eaLnBrk="1" hangingPunct="1"/>
            <a:fld id="{7B8C245E-B6F5-44FA-880B-8A87CF007DF9}" type="slidenum">
              <a:rPr lang="en-US" altLang="en-US" sz="1200"/>
              <a:pPr eaLnBrk="1" hangingPunct="1"/>
              <a:t>5</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701040" y="4260850"/>
            <a:ext cx="560832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1"/>
              </a:spcAft>
            </a:pPr>
            <a:r>
              <a:rPr lang="en-US" altLang="en-US" dirty="0" smtClean="0"/>
              <a:t>4-H </a:t>
            </a:r>
            <a:r>
              <a:rPr lang="en-US" altLang="en-US" dirty="0"/>
              <a:t>volunteers who are actively involved in </a:t>
            </a:r>
            <a:r>
              <a:rPr lang="en-US" altLang="en-US" dirty="0" smtClean="0"/>
              <a:t>counseling </a:t>
            </a:r>
            <a:r>
              <a:rPr lang="en-US" altLang="en-US" dirty="0"/>
              <a:t>new members and their families </a:t>
            </a:r>
            <a:r>
              <a:rPr lang="en-US" altLang="en-US" dirty="0" smtClean="0"/>
              <a:t>in selecting projects have </a:t>
            </a:r>
            <a:r>
              <a:rPr lang="en-US" altLang="en-US" dirty="0"/>
              <a:t>a greater opportunity to teach </a:t>
            </a:r>
            <a:r>
              <a:rPr lang="en-US" altLang="en-US" dirty="0" smtClean="0"/>
              <a:t>about </a:t>
            </a:r>
            <a:r>
              <a:rPr lang="en-US" altLang="en-US" dirty="0"/>
              <a:t>the 4-H </a:t>
            </a:r>
            <a:r>
              <a:rPr lang="en-US" altLang="en-US" dirty="0" smtClean="0"/>
              <a:t>program, as well as having quality </a:t>
            </a:r>
            <a:r>
              <a:rPr lang="en-US" altLang="en-US" dirty="0"/>
              <a:t>time to get acquainted with the family</a:t>
            </a:r>
            <a:r>
              <a:rPr lang="en-US" altLang="en-US" dirty="0" smtClean="0"/>
              <a:t>.</a:t>
            </a:r>
            <a:endParaRPr lang="en-US" altLang="en-US" dirty="0"/>
          </a:p>
          <a:p>
            <a:pPr>
              <a:spcAft>
                <a:spcPts val="611"/>
              </a:spcAft>
            </a:pPr>
            <a:r>
              <a:rPr lang="en-US" altLang="en-US" dirty="0" smtClean="0"/>
              <a:t>There are key points to successful project selection.</a:t>
            </a:r>
          </a:p>
          <a:p>
            <a:pPr marL="232934" indent="-232934">
              <a:spcAft>
                <a:spcPts val="611"/>
              </a:spcAft>
              <a:buFont typeface="+mj-lt"/>
              <a:buAutoNum type="arabicPeriod"/>
            </a:pPr>
            <a:r>
              <a:rPr lang="en-US" altLang="en-US" dirty="0" smtClean="0"/>
              <a:t>Determine the interests</a:t>
            </a:r>
            <a:r>
              <a:rPr lang="en-US" altLang="en-US" dirty="0"/>
              <a:t>, needs and capabilities of the member not the family or parent.  </a:t>
            </a:r>
            <a:r>
              <a:rPr lang="en-US" altLang="en-US" dirty="0" smtClean="0"/>
              <a:t>It is easier to motive a young </a:t>
            </a:r>
            <a:r>
              <a:rPr lang="en-US" altLang="en-US" dirty="0"/>
              <a:t>people when it is something of interest.</a:t>
            </a:r>
          </a:p>
          <a:p>
            <a:pPr marL="232934" indent="-232934">
              <a:spcAft>
                <a:spcPts val="611"/>
              </a:spcAft>
              <a:buFont typeface="+mj-lt"/>
              <a:buAutoNum type="arabicPeriod"/>
            </a:pPr>
            <a:r>
              <a:rPr lang="en-US" altLang="en-US" dirty="0" smtClean="0"/>
              <a:t>Ask…Is </a:t>
            </a:r>
            <a:r>
              <a:rPr lang="en-US" altLang="en-US" dirty="0"/>
              <a:t>the child going to be challenged to grow and learn?  Is the child going to grow from the experience because it is new?</a:t>
            </a:r>
          </a:p>
          <a:p>
            <a:pPr marL="232934" indent="-232934">
              <a:spcAft>
                <a:spcPts val="611"/>
              </a:spcAft>
              <a:buFont typeface="+mj-lt"/>
              <a:buAutoNum type="arabicPeriod"/>
            </a:pPr>
            <a:r>
              <a:rPr lang="en-US" altLang="en-US" dirty="0" smtClean="0"/>
              <a:t>The project </a:t>
            </a:r>
            <a:r>
              <a:rPr lang="en-US" altLang="en-US" dirty="0"/>
              <a:t>should be appropriate for residence, space and resources.  A child living in the city who loves horses can easily be enrolled in the horse project without physically having a horse.  There are lots of things they can do while learning about horses </a:t>
            </a:r>
            <a:r>
              <a:rPr lang="en-US" altLang="en-US" dirty="0" smtClean="0"/>
              <a:t>- speeches</a:t>
            </a:r>
            <a:r>
              <a:rPr lang="en-US" altLang="en-US" dirty="0"/>
              <a:t>, demonstrations, breeds, judging, physiology, etc</a:t>
            </a:r>
            <a:r>
              <a:rPr lang="en-US" altLang="en-US" dirty="0" smtClean="0"/>
              <a:t>.</a:t>
            </a:r>
            <a:endParaRPr lang="en-US" altLang="en-US" dirty="0"/>
          </a:p>
          <a:p>
            <a:pPr marL="232934" indent="-232934">
              <a:spcAft>
                <a:spcPts val="611"/>
              </a:spcAft>
              <a:buFont typeface="+mj-lt"/>
              <a:buAutoNum type="arabicPeriod"/>
            </a:pPr>
            <a:r>
              <a:rPr lang="en-US" altLang="en-US" dirty="0" smtClean="0"/>
              <a:t>No </a:t>
            </a:r>
            <a:r>
              <a:rPr lang="en-US" altLang="en-US" dirty="0"/>
              <a:t>project is important enough that it puts a financial burden on a family.</a:t>
            </a:r>
          </a:p>
          <a:p>
            <a:pPr marL="232934" indent="-232934">
              <a:spcAft>
                <a:spcPts val="611"/>
              </a:spcAft>
              <a:buFont typeface="+mj-lt"/>
              <a:buAutoNum type="arabicPeriod"/>
            </a:pPr>
            <a:r>
              <a:rPr lang="en-US" altLang="en-US" dirty="0"/>
              <a:t>A child enrolled in wood science needs access to equipment and tools. </a:t>
            </a:r>
            <a:r>
              <a:rPr lang="en-US" altLang="en-US" dirty="0" smtClean="0"/>
              <a:t> Just as a </a:t>
            </a:r>
            <a:r>
              <a:rPr lang="en-US" altLang="en-US" dirty="0"/>
              <a:t>child enrolled in an animal science project should have easy access to feeding, housing and working the animal to truly have an educational experience that develops life skills.  </a:t>
            </a:r>
          </a:p>
          <a:p>
            <a:pPr marL="232934" indent="-232934">
              <a:spcAft>
                <a:spcPts val="611"/>
              </a:spcAft>
              <a:buFont typeface="+mj-lt"/>
              <a:buAutoNum type="arabicPeriod"/>
            </a:pPr>
            <a:r>
              <a:rPr lang="en-US" altLang="en-US" dirty="0" smtClean="0"/>
              <a:t>Does </a:t>
            </a:r>
            <a:r>
              <a:rPr lang="en-US" altLang="en-US" dirty="0"/>
              <a:t>the family have access to resource people </a:t>
            </a:r>
            <a:r>
              <a:rPr lang="en-US" altLang="en-US" dirty="0" smtClean="0"/>
              <a:t>who </a:t>
            </a:r>
            <a:r>
              <a:rPr lang="en-US" altLang="en-US" dirty="0"/>
              <a:t>can provide guidance? </a:t>
            </a:r>
            <a:r>
              <a:rPr lang="en-US" altLang="en-US" dirty="0" smtClean="0"/>
              <a:t>Is there a potential project leader? </a:t>
            </a:r>
            <a:r>
              <a:rPr lang="en-US" altLang="en-US" dirty="0"/>
              <a:t>Sometimes young people tend to listen to other adults more than their own parents.</a:t>
            </a:r>
          </a:p>
          <a:p>
            <a:pPr>
              <a:spcAft>
                <a:spcPts val="611"/>
              </a:spcAft>
            </a:pPr>
            <a:endParaRPr lang="en-US" alt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38" eaLnBrk="0" hangingPunct="0">
              <a:defRPr sz="2100">
                <a:solidFill>
                  <a:schemeClr val="tx1"/>
                </a:solidFill>
                <a:latin typeface="Times New Roman" pitchFamily="18" charset="0"/>
              </a:defRPr>
            </a:lvl1pPr>
            <a:lvl2pPr marL="745150" indent="-286597" defTabSz="931438" eaLnBrk="0" hangingPunct="0">
              <a:defRPr sz="2100">
                <a:solidFill>
                  <a:schemeClr val="tx1"/>
                </a:solidFill>
                <a:latin typeface="Times New Roman" pitchFamily="18" charset="0"/>
              </a:defRPr>
            </a:lvl2pPr>
            <a:lvl3pPr marL="1146384" indent="-229277" defTabSz="931438" eaLnBrk="0" hangingPunct="0">
              <a:defRPr sz="2100">
                <a:solidFill>
                  <a:schemeClr val="tx1"/>
                </a:solidFill>
                <a:latin typeface="Times New Roman" pitchFamily="18" charset="0"/>
              </a:defRPr>
            </a:lvl3pPr>
            <a:lvl4pPr marL="1604938" indent="-229277" defTabSz="931438" eaLnBrk="0" hangingPunct="0">
              <a:defRPr sz="2100">
                <a:solidFill>
                  <a:schemeClr val="tx1"/>
                </a:solidFill>
                <a:latin typeface="Times New Roman" pitchFamily="18" charset="0"/>
              </a:defRPr>
            </a:lvl4pPr>
            <a:lvl5pPr marL="2063492" indent="-229277" defTabSz="931438" eaLnBrk="0" hangingPunct="0">
              <a:defRPr sz="2100">
                <a:solidFill>
                  <a:schemeClr val="tx1"/>
                </a:solidFill>
                <a:latin typeface="Times New Roman" pitchFamily="18" charset="0"/>
              </a:defRPr>
            </a:lvl5pPr>
            <a:lvl6pPr marL="2522045" indent="-229277" algn="ctr" defTabSz="931438" eaLnBrk="0" fontAlgn="base" hangingPunct="0">
              <a:spcBef>
                <a:spcPct val="0"/>
              </a:spcBef>
              <a:spcAft>
                <a:spcPct val="0"/>
              </a:spcAft>
              <a:defRPr sz="2100">
                <a:solidFill>
                  <a:schemeClr val="tx1"/>
                </a:solidFill>
                <a:latin typeface="Times New Roman" pitchFamily="18" charset="0"/>
              </a:defRPr>
            </a:lvl6pPr>
            <a:lvl7pPr marL="2980599" indent="-229277" algn="ctr" defTabSz="931438" eaLnBrk="0" fontAlgn="base" hangingPunct="0">
              <a:spcBef>
                <a:spcPct val="0"/>
              </a:spcBef>
              <a:spcAft>
                <a:spcPct val="0"/>
              </a:spcAft>
              <a:defRPr sz="2100">
                <a:solidFill>
                  <a:schemeClr val="tx1"/>
                </a:solidFill>
                <a:latin typeface="Times New Roman" pitchFamily="18" charset="0"/>
              </a:defRPr>
            </a:lvl7pPr>
            <a:lvl8pPr marL="3439153" indent="-229277" algn="ctr" defTabSz="931438" eaLnBrk="0" fontAlgn="base" hangingPunct="0">
              <a:spcBef>
                <a:spcPct val="0"/>
              </a:spcBef>
              <a:spcAft>
                <a:spcPct val="0"/>
              </a:spcAft>
              <a:defRPr sz="2100">
                <a:solidFill>
                  <a:schemeClr val="tx1"/>
                </a:solidFill>
                <a:latin typeface="Times New Roman" pitchFamily="18" charset="0"/>
              </a:defRPr>
            </a:lvl8pPr>
            <a:lvl9pPr marL="3897706" indent="-229277" algn="ctr" defTabSz="931438" eaLnBrk="0" fontAlgn="base" hangingPunct="0">
              <a:spcBef>
                <a:spcPct val="0"/>
              </a:spcBef>
              <a:spcAft>
                <a:spcPct val="0"/>
              </a:spcAft>
              <a:defRPr sz="2100">
                <a:solidFill>
                  <a:schemeClr val="tx1"/>
                </a:solidFill>
                <a:latin typeface="Times New Roman" pitchFamily="18" charset="0"/>
              </a:defRPr>
            </a:lvl9pPr>
          </a:lstStyle>
          <a:p>
            <a:pPr eaLnBrk="1" hangingPunct="1"/>
            <a:fld id="{39802C6E-CD7B-4D45-A6C1-E43ED0444E31}" type="slidenum">
              <a:rPr lang="en-US" altLang="en-US" sz="1200"/>
              <a:pPr eaLnBrk="1" hangingPunct="1"/>
              <a:t>6</a:t>
            </a:fld>
            <a:endParaRPr lang="en-US"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9277" indent="-229277"/>
            <a:r>
              <a:rPr lang="en-US" altLang="en-US" dirty="0" smtClean="0"/>
              <a:t>4-H projects provide an opportunity for :</a:t>
            </a:r>
          </a:p>
          <a:p>
            <a:pPr>
              <a:spcAft>
                <a:spcPts val="611"/>
              </a:spcAft>
            </a:pPr>
            <a:r>
              <a:rPr lang="en-US" altLang="en-US" dirty="0" smtClean="0"/>
              <a:t>Learning subject matter, mastering skills and exploring related projects.</a:t>
            </a:r>
          </a:p>
          <a:p>
            <a:pPr>
              <a:spcAft>
                <a:spcPts val="611"/>
              </a:spcAft>
            </a:pPr>
            <a:r>
              <a:rPr lang="en-US" altLang="en-US" dirty="0" smtClean="0"/>
              <a:t>Learning life skills such as learning to learn, responsibility, and decision making.</a:t>
            </a:r>
          </a:p>
          <a:p>
            <a:pPr>
              <a:spcAft>
                <a:spcPts val="611"/>
              </a:spcAft>
            </a:pPr>
            <a:r>
              <a:rPr lang="en-US" altLang="en-US" dirty="0" smtClean="0"/>
              <a:t>Being part of a group, developing relationships, sharing ideas and learning to communicate needs and feelings verbally and non-verbally.</a:t>
            </a:r>
          </a:p>
          <a:p>
            <a:pPr>
              <a:spcAft>
                <a:spcPts val="611"/>
              </a:spcAft>
            </a:pPr>
            <a:r>
              <a:rPr lang="en-US" altLang="en-US" dirty="0" smtClean="0"/>
              <a:t>Learning to set goals, recording how time and resources are used, what was made/grown/produced and most importantly what was learned and how it will be applied to making life better.</a:t>
            </a:r>
          </a:p>
          <a:p>
            <a:pPr>
              <a:spcAft>
                <a:spcPts val="611"/>
              </a:spcAft>
            </a:pPr>
            <a:r>
              <a:rPr lang="en-US" altLang="en-US" dirty="0" smtClean="0"/>
              <a:t>Learning to use time wisely and productively, as well as  the importance to take time to relax.</a:t>
            </a:r>
          </a:p>
          <a:p>
            <a:pPr>
              <a:spcAft>
                <a:spcPts val="611"/>
              </a:spcAft>
            </a:pPr>
            <a:r>
              <a:rPr lang="en-US" altLang="en-US" dirty="0" smtClean="0"/>
              <a:t>Receiving feedback from caring adults who respect young people and their efforts.  Recognition does not just refer to prizes and ribbons.</a:t>
            </a:r>
          </a:p>
          <a:p>
            <a:pPr marL="232934" indent="-232934">
              <a:buFont typeface="+mj-lt"/>
              <a:buAutoNum type="arabicPeriod"/>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38" eaLnBrk="0" hangingPunct="0">
              <a:defRPr sz="2100">
                <a:solidFill>
                  <a:schemeClr val="tx1"/>
                </a:solidFill>
                <a:latin typeface="Times New Roman" pitchFamily="18" charset="0"/>
              </a:defRPr>
            </a:lvl1pPr>
            <a:lvl2pPr marL="745150" indent="-286597" defTabSz="931438" eaLnBrk="0" hangingPunct="0">
              <a:defRPr sz="2100">
                <a:solidFill>
                  <a:schemeClr val="tx1"/>
                </a:solidFill>
                <a:latin typeface="Times New Roman" pitchFamily="18" charset="0"/>
              </a:defRPr>
            </a:lvl2pPr>
            <a:lvl3pPr marL="1146384" indent="-229277" defTabSz="931438" eaLnBrk="0" hangingPunct="0">
              <a:defRPr sz="2100">
                <a:solidFill>
                  <a:schemeClr val="tx1"/>
                </a:solidFill>
                <a:latin typeface="Times New Roman" pitchFamily="18" charset="0"/>
              </a:defRPr>
            </a:lvl3pPr>
            <a:lvl4pPr marL="1604938" indent="-229277" defTabSz="931438" eaLnBrk="0" hangingPunct="0">
              <a:defRPr sz="2100">
                <a:solidFill>
                  <a:schemeClr val="tx1"/>
                </a:solidFill>
                <a:latin typeface="Times New Roman" pitchFamily="18" charset="0"/>
              </a:defRPr>
            </a:lvl4pPr>
            <a:lvl5pPr marL="2063492" indent="-229277" defTabSz="931438" eaLnBrk="0" hangingPunct="0">
              <a:defRPr sz="2100">
                <a:solidFill>
                  <a:schemeClr val="tx1"/>
                </a:solidFill>
                <a:latin typeface="Times New Roman" pitchFamily="18" charset="0"/>
              </a:defRPr>
            </a:lvl5pPr>
            <a:lvl6pPr marL="2522045" indent="-229277" algn="ctr" defTabSz="931438" eaLnBrk="0" fontAlgn="base" hangingPunct="0">
              <a:spcBef>
                <a:spcPct val="0"/>
              </a:spcBef>
              <a:spcAft>
                <a:spcPct val="0"/>
              </a:spcAft>
              <a:defRPr sz="2100">
                <a:solidFill>
                  <a:schemeClr val="tx1"/>
                </a:solidFill>
                <a:latin typeface="Times New Roman" pitchFamily="18" charset="0"/>
              </a:defRPr>
            </a:lvl6pPr>
            <a:lvl7pPr marL="2980599" indent="-229277" algn="ctr" defTabSz="931438" eaLnBrk="0" fontAlgn="base" hangingPunct="0">
              <a:spcBef>
                <a:spcPct val="0"/>
              </a:spcBef>
              <a:spcAft>
                <a:spcPct val="0"/>
              </a:spcAft>
              <a:defRPr sz="2100">
                <a:solidFill>
                  <a:schemeClr val="tx1"/>
                </a:solidFill>
                <a:latin typeface="Times New Roman" pitchFamily="18" charset="0"/>
              </a:defRPr>
            </a:lvl7pPr>
            <a:lvl8pPr marL="3439153" indent="-229277" algn="ctr" defTabSz="931438" eaLnBrk="0" fontAlgn="base" hangingPunct="0">
              <a:spcBef>
                <a:spcPct val="0"/>
              </a:spcBef>
              <a:spcAft>
                <a:spcPct val="0"/>
              </a:spcAft>
              <a:defRPr sz="2100">
                <a:solidFill>
                  <a:schemeClr val="tx1"/>
                </a:solidFill>
                <a:latin typeface="Times New Roman" pitchFamily="18" charset="0"/>
              </a:defRPr>
            </a:lvl8pPr>
            <a:lvl9pPr marL="3897706" indent="-229277" algn="ctr" defTabSz="931438" eaLnBrk="0" fontAlgn="base" hangingPunct="0">
              <a:spcBef>
                <a:spcPct val="0"/>
              </a:spcBef>
              <a:spcAft>
                <a:spcPct val="0"/>
              </a:spcAft>
              <a:defRPr sz="2100">
                <a:solidFill>
                  <a:schemeClr val="tx1"/>
                </a:solidFill>
                <a:latin typeface="Times New Roman" pitchFamily="18" charset="0"/>
              </a:defRPr>
            </a:lvl9pPr>
          </a:lstStyle>
          <a:p>
            <a:pPr eaLnBrk="1" hangingPunct="1"/>
            <a:fld id="{E7C29B39-51E0-4A99-906C-354D2BCB5513}" type="slidenum">
              <a:rPr lang="en-US" altLang="en-US" sz="1200"/>
              <a:pPr eaLnBrk="1" hangingPunct="1"/>
              <a:t>7</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Change this slide to reflect project enrollment in your county or to suggest project(s) with potential or opportunities.  Include projects families are not enrolling in because they don’t know what it is or can mean.</a:t>
            </a:r>
          </a:p>
          <a:p>
            <a:pPr eaLnBrk="1" hangingPunct="1"/>
            <a:endParaRPr lang="en-US" altLang="en-US" dirty="0" smtClean="0"/>
          </a:p>
          <a:p>
            <a:pPr eaLnBrk="1" hangingPunct="1"/>
            <a:r>
              <a:rPr lang="en-US" altLang="en-US" dirty="0" smtClean="0"/>
              <a:t>Sample 4-H Projects include:</a:t>
            </a:r>
          </a:p>
          <a:p>
            <a:pPr marL="237788" indent="-237788">
              <a:spcBef>
                <a:spcPct val="20000"/>
              </a:spcBef>
              <a:buClr>
                <a:schemeClr val="accent2"/>
              </a:buClr>
              <a:buFont typeface="Arial" panose="020B0604020202020204" pitchFamily="34" charset="0"/>
              <a:buChar char="•"/>
            </a:pPr>
            <a:r>
              <a:rPr lang="en-US" altLang="en-US" dirty="0"/>
              <a:t>Health and Fitness</a:t>
            </a:r>
          </a:p>
          <a:p>
            <a:pPr marL="237788" indent="-237788">
              <a:spcBef>
                <a:spcPct val="20000"/>
              </a:spcBef>
              <a:buClr>
                <a:schemeClr val="accent2"/>
              </a:buClr>
              <a:buFont typeface="Arial" panose="020B0604020202020204" pitchFamily="34" charset="0"/>
              <a:buChar char="•"/>
            </a:pPr>
            <a:r>
              <a:rPr lang="en-US" altLang="en-US" dirty="0"/>
              <a:t>Electric Energy</a:t>
            </a:r>
          </a:p>
          <a:p>
            <a:pPr marL="237788" indent="-237788">
              <a:spcBef>
                <a:spcPct val="20000"/>
              </a:spcBef>
              <a:buClr>
                <a:schemeClr val="accent2"/>
              </a:buClr>
              <a:buFont typeface="Arial" panose="020B0604020202020204" pitchFamily="34" charset="0"/>
              <a:buChar char="•"/>
            </a:pPr>
            <a:r>
              <a:rPr lang="en-US" altLang="en-US" dirty="0"/>
              <a:t>Foods Science</a:t>
            </a:r>
          </a:p>
          <a:p>
            <a:pPr marL="237788" indent="-237788">
              <a:spcBef>
                <a:spcPct val="20000"/>
              </a:spcBef>
              <a:buClr>
                <a:schemeClr val="accent2"/>
              </a:buClr>
              <a:buFont typeface="Arial" panose="020B0604020202020204" pitchFamily="34" charset="0"/>
              <a:buChar char="•"/>
            </a:pPr>
            <a:r>
              <a:rPr lang="en-US" altLang="en-US" dirty="0"/>
              <a:t>Leisure Education</a:t>
            </a:r>
          </a:p>
          <a:p>
            <a:pPr marL="237788" indent="-237788">
              <a:spcBef>
                <a:spcPct val="20000"/>
              </a:spcBef>
              <a:buClr>
                <a:schemeClr val="accent2"/>
              </a:buClr>
              <a:buFont typeface="Arial" panose="020B0604020202020204" pitchFamily="34" charset="0"/>
              <a:buChar char="•"/>
            </a:pPr>
            <a:r>
              <a:rPr lang="en-US" altLang="en-US" dirty="0"/>
              <a:t>Companion Animals</a:t>
            </a:r>
          </a:p>
          <a:p>
            <a:pPr marL="237788" indent="-237788">
              <a:spcBef>
                <a:spcPct val="20000"/>
              </a:spcBef>
              <a:buClr>
                <a:schemeClr val="accent2"/>
              </a:buClr>
              <a:buFont typeface="Arial" panose="020B0604020202020204" pitchFamily="34" charset="0"/>
              <a:buChar char="•"/>
            </a:pPr>
            <a:r>
              <a:rPr lang="en-US" altLang="en-US" dirty="0"/>
              <a:t>Entomology</a:t>
            </a:r>
          </a:p>
          <a:p>
            <a:pPr marL="237788" indent="-237788">
              <a:spcBef>
                <a:spcPct val="20000"/>
              </a:spcBef>
              <a:buClr>
                <a:schemeClr val="accent2"/>
              </a:buClr>
              <a:buFont typeface="Arial" panose="020B0604020202020204" pitchFamily="34" charset="0"/>
              <a:buChar char="•"/>
            </a:pPr>
            <a:r>
              <a:rPr lang="en-US" altLang="en-US" dirty="0"/>
              <a:t>Sport Fishing</a:t>
            </a:r>
          </a:p>
          <a:p>
            <a:pPr marL="237788" indent="-237788">
              <a:spcBef>
                <a:spcPct val="20000"/>
              </a:spcBef>
              <a:buClr>
                <a:schemeClr val="accent2"/>
              </a:buClr>
              <a:buFont typeface="Arial" panose="020B0604020202020204" pitchFamily="34" charset="0"/>
              <a:buChar char="•"/>
            </a:pPr>
            <a:r>
              <a:rPr lang="en-US" altLang="en-US" dirty="0"/>
              <a:t>Expressive Arts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smtClean="0"/>
              <a:t>Key</a:t>
            </a:r>
            <a:r>
              <a:rPr lang="en-US" altLang="en-US" dirty="0" smtClean="0"/>
              <a:t> - Assist volunteers and parents in understanding their role and the need for their support in the child’s project work.</a:t>
            </a:r>
          </a:p>
          <a:p>
            <a:pPr eaLnBrk="1" hangingPunct="1"/>
            <a:endParaRPr lang="en-US" altLang="en-US" dirty="0" smtClean="0"/>
          </a:p>
          <a:p>
            <a:pPr eaLnBrk="1" hangingPunct="1"/>
            <a:r>
              <a:rPr lang="en-US" altLang="en-US" dirty="0" smtClean="0"/>
              <a:t>4-H is a family affair, not an extension of an adults childhood.  There are lots of opportunities for adult involvement in leadership and programming at the club and county level.</a:t>
            </a:r>
          </a:p>
          <a:p>
            <a:pPr eaLnBrk="1" hangingPunct="1"/>
            <a:endParaRPr lang="en-US" altLang="en-US" dirty="0" smtClean="0"/>
          </a:p>
          <a:p>
            <a:pPr eaLnBrk="1" hangingPunct="1"/>
            <a:r>
              <a:rPr lang="en-US" altLang="en-US" dirty="0" smtClean="0"/>
              <a:t>Parents should:</a:t>
            </a:r>
          </a:p>
          <a:p>
            <a:pPr marL="174700" indent="-174700">
              <a:buClr>
                <a:schemeClr val="accent2"/>
              </a:buClr>
              <a:buFont typeface="Arial" panose="020B0604020202020204" pitchFamily="34" charset="0"/>
              <a:buChar char="•"/>
            </a:pPr>
            <a:r>
              <a:rPr lang="en-US" altLang="en-US" dirty="0"/>
              <a:t>Aide in selecting, financing and managing</a:t>
            </a:r>
          </a:p>
          <a:p>
            <a:pPr marL="174700" indent="-174700">
              <a:buClr>
                <a:schemeClr val="accent2"/>
              </a:buClr>
              <a:buFont typeface="Arial" panose="020B0604020202020204" pitchFamily="34" charset="0"/>
              <a:buChar char="•"/>
            </a:pPr>
            <a:r>
              <a:rPr lang="en-US" altLang="en-US" dirty="0"/>
              <a:t>Guide and support work without doing it the work</a:t>
            </a:r>
          </a:p>
          <a:p>
            <a:pPr marL="174700" indent="-174700">
              <a:buClr>
                <a:schemeClr val="accent2"/>
              </a:buClr>
              <a:buFont typeface="Arial" panose="020B0604020202020204" pitchFamily="34" charset="0"/>
              <a:buChar char="•"/>
            </a:pPr>
            <a:r>
              <a:rPr lang="en-US" altLang="en-US" dirty="0"/>
              <a:t>Encourage follow-through and completion</a:t>
            </a:r>
          </a:p>
          <a:p>
            <a:pPr marL="174700" indent="-174700">
              <a:buClr>
                <a:schemeClr val="accent2"/>
              </a:buClr>
              <a:buFont typeface="Arial" panose="020B0604020202020204" pitchFamily="34" charset="0"/>
              <a:buChar char="•"/>
            </a:pPr>
            <a:r>
              <a:rPr lang="en-US" altLang="en-US" dirty="0"/>
              <a:t>Give praise and encouragement</a:t>
            </a:r>
          </a:p>
          <a:p>
            <a:pPr marL="174700" indent="-174700">
              <a:buClr>
                <a:schemeClr val="accent2"/>
              </a:buClr>
              <a:buFont typeface="Arial" panose="020B0604020202020204" pitchFamily="34" charset="0"/>
              <a:buChar char="•"/>
            </a:pPr>
            <a:r>
              <a:rPr lang="en-US" altLang="en-US" dirty="0"/>
              <a:t>Assist in gathering tools and supplies</a:t>
            </a:r>
          </a:p>
          <a:p>
            <a:pPr marL="174700" indent="-174700">
              <a:buClr>
                <a:schemeClr val="accent2"/>
              </a:buClr>
              <a:buFont typeface="Arial" panose="020B0604020202020204" pitchFamily="34" charset="0"/>
              <a:buChar char="•"/>
            </a:pPr>
            <a:r>
              <a:rPr lang="en-US" altLang="en-US" dirty="0"/>
              <a:t>Encourage record keeping</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047242C6-317E-46E1-8976-1AED9CAAFAD6}" type="slidenum">
              <a:rPr lang="en-US" smtClean="0"/>
              <a:t>8</a:t>
            </a:fld>
            <a:endParaRPr lang="en-US"/>
          </a:p>
        </p:txBody>
      </p:sp>
    </p:spTree>
    <p:extLst>
      <p:ext uri="{BB962C8B-B14F-4D97-AF65-F5344CB8AC3E}">
        <p14:creationId xmlns:p14="http://schemas.microsoft.com/office/powerpoint/2010/main" val="416419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0" indent="-174700">
              <a:buClr>
                <a:schemeClr val="accent2"/>
              </a:buClr>
              <a:buFont typeface="Arial" panose="020B0604020202020204" pitchFamily="34" charset="0"/>
              <a:buChar char="•"/>
            </a:pPr>
            <a:r>
              <a:rPr lang="en-US" altLang="en-US" dirty="0"/>
              <a:t>Provide support and transportation</a:t>
            </a:r>
          </a:p>
          <a:p>
            <a:pPr marL="174700" indent="-174700">
              <a:buClr>
                <a:schemeClr val="accent2"/>
              </a:buClr>
              <a:buFont typeface="Arial" panose="020B0604020202020204" pitchFamily="34" charset="0"/>
              <a:buChar char="•"/>
            </a:pPr>
            <a:r>
              <a:rPr lang="en-US" altLang="en-US" dirty="0"/>
              <a:t>Assist organizational, project and activity leaders</a:t>
            </a:r>
          </a:p>
          <a:p>
            <a:pPr marL="174700" indent="-174700">
              <a:buClr>
                <a:schemeClr val="accent2"/>
              </a:buClr>
              <a:buFont typeface="Arial" panose="020B0604020202020204" pitchFamily="34" charset="0"/>
              <a:buChar char="•"/>
            </a:pPr>
            <a:r>
              <a:rPr lang="en-US" altLang="en-US" dirty="0"/>
              <a:t>Become a project or activity leader</a:t>
            </a:r>
          </a:p>
          <a:p>
            <a:pPr marL="174700" indent="-174700">
              <a:buClr>
                <a:schemeClr val="accent2"/>
              </a:buClr>
              <a:buFont typeface="Arial" panose="020B0604020202020204" pitchFamily="34" charset="0"/>
              <a:buChar char="•"/>
            </a:pPr>
            <a:r>
              <a:rPr lang="en-US" altLang="en-US" dirty="0"/>
              <a:t>Serve on committees to plan and implement club activities or project meetings</a:t>
            </a:r>
          </a:p>
          <a:p>
            <a:pPr marL="174700" indent="-174700">
              <a:buClr>
                <a:schemeClr val="accent2"/>
              </a:buClr>
              <a:buFont typeface="Arial" panose="020B0604020202020204" pitchFamily="34" charset="0"/>
              <a:buChar char="•"/>
            </a:pPr>
            <a:r>
              <a:rPr lang="en-US" altLang="en-US" dirty="0"/>
              <a:t>Become a certified 4-H volunteer</a:t>
            </a:r>
            <a:endParaRPr lang="en-US" altLang="en-US" dirty="0" smtClean="0"/>
          </a:p>
        </p:txBody>
      </p:sp>
      <p:sp>
        <p:nvSpPr>
          <p:cNvPr id="4" name="Slide Number Placeholder 3"/>
          <p:cNvSpPr>
            <a:spLocks noGrp="1"/>
          </p:cNvSpPr>
          <p:nvPr>
            <p:ph type="sldNum" sz="quarter" idx="10"/>
          </p:nvPr>
        </p:nvSpPr>
        <p:spPr/>
        <p:txBody>
          <a:bodyPr/>
          <a:lstStyle/>
          <a:p>
            <a:fld id="{047242C6-317E-46E1-8976-1AED9CAAFAD6}" type="slidenum">
              <a:rPr lang="en-US" smtClean="0"/>
              <a:t>9</a:t>
            </a:fld>
            <a:endParaRPr lang="en-US"/>
          </a:p>
        </p:txBody>
      </p:sp>
    </p:spTree>
    <p:extLst>
      <p:ext uri="{BB962C8B-B14F-4D97-AF65-F5344CB8AC3E}">
        <p14:creationId xmlns:p14="http://schemas.microsoft.com/office/powerpoint/2010/main" val="416419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3FC98FD-A00A-4B6E-8BCA-F3595ECF613E}" type="slidenum">
              <a:rPr lang="en-US" smtClean="0"/>
              <a:t>‹#›</a:t>
            </a:fld>
            <a:endParaRPr lang="en-US"/>
          </a:p>
        </p:txBody>
      </p:sp>
    </p:spTree>
    <p:extLst>
      <p:ext uri="{BB962C8B-B14F-4D97-AF65-F5344CB8AC3E}">
        <p14:creationId xmlns:p14="http://schemas.microsoft.com/office/powerpoint/2010/main" val="3181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18" cstate="print">
            <a:duotone>
              <a:schemeClr val="bg2">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C:\Users\kknoepf\AppData\Local\Microsoft\Windows\Temporary Internet Files\Content.IE5\SROT25GR\MP9004464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6530" y="7924800"/>
            <a:ext cx="3505200" cy="23368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6200" y="-76200"/>
            <a:ext cx="9296400" cy="6920263"/>
            <a:chOff x="-76200" y="-37095"/>
            <a:chExt cx="9296400" cy="6920263"/>
          </a:xfrm>
        </p:grpSpPr>
        <p:pic>
          <p:nvPicPr>
            <p:cNvPr id="49" name="Picture 7" descr="D:\powerpoint photos\4H historical 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8">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240" y="2286372"/>
              <a:ext cx="9128760" cy="2237498"/>
              <a:chOff x="15240" y="2191567"/>
              <a:chExt cx="9128760" cy="2237498"/>
            </a:xfrm>
          </p:grpSpPr>
          <p:sp>
            <p:nvSpPr>
              <p:cNvPr id="7" name="Rectangle 6"/>
              <p:cNvSpPr/>
              <p:nvPr/>
            </p:nvSpPr>
            <p:spPr>
              <a:xfrm>
                <a:off x="15240" y="2191567"/>
                <a:ext cx="6918960" cy="2189368"/>
              </a:xfrm>
              <a:prstGeom prst="rect">
                <a:avLst/>
              </a:prstGeom>
              <a:solidFill>
                <a:srgbClr val="00B050"/>
              </a:solidFill>
              <a:ln w="1270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6600FF"/>
                    </a:solidFill>
                  </a:ln>
                </a:endParaRPr>
              </a:p>
            </p:txBody>
          </p:sp>
          <p:sp>
            <p:nvSpPr>
              <p:cNvPr id="14" name="TextBox 13"/>
              <p:cNvSpPr txBox="1"/>
              <p:nvPr/>
            </p:nvSpPr>
            <p:spPr>
              <a:xfrm>
                <a:off x="228600" y="2919557"/>
                <a:ext cx="6172200" cy="923330"/>
              </a:xfrm>
              <a:prstGeom prst="rect">
                <a:avLst/>
              </a:prstGeom>
              <a:noFill/>
            </p:spPr>
            <p:txBody>
              <a:bodyPr wrap="square" rtlCol="0" anchor="ctr">
                <a:spAutoFit/>
              </a:bodyPr>
              <a:lstStyle/>
              <a:p>
                <a:pPr algn="r"/>
                <a:r>
                  <a:rPr lang="en-US" sz="5400" b="1" dirty="0" smtClean="0">
                    <a:ln w="18415" cmpd="sng">
                      <a:solidFill>
                        <a:srgbClr val="FFFFFF"/>
                      </a:solidFill>
                      <a:prstDash val="solid"/>
                    </a:ln>
                    <a:solidFill>
                      <a:srgbClr val="FFFFFF"/>
                    </a:solidFill>
                  </a:rPr>
                  <a:t>4-H Project Work</a:t>
                </a:r>
                <a:endParaRPr lang="en-US" sz="54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209800" y="3810000"/>
                <a:ext cx="4495800" cy="369332"/>
              </a:xfrm>
              <a:prstGeom prst="rect">
                <a:avLst/>
              </a:prstGeom>
              <a:noFill/>
            </p:spPr>
            <p:txBody>
              <a:bodyPr wrap="square" rtlCol="0">
                <a:spAutoFit/>
              </a:bodyPr>
              <a:lstStyle/>
              <a:p>
                <a:r>
                  <a:rPr lang="en-US" b="1" dirty="0" err="1" smtClean="0">
                    <a:solidFill>
                      <a:schemeClr val="bg1"/>
                    </a:solidFill>
                  </a:rPr>
                  <a:t>oklahoma</a:t>
                </a:r>
                <a:r>
                  <a:rPr lang="en-US" b="1" dirty="0" smtClean="0">
                    <a:solidFill>
                      <a:schemeClr val="bg1"/>
                    </a:solidFill>
                  </a:rPr>
                  <a:t> 4-h volunteer development</a:t>
                </a:r>
                <a:endParaRPr lang="en-US" b="1" dirty="0">
                  <a:solidFill>
                    <a:schemeClr val="bg1"/>
                  </a:solidFill>
                </a:endParaRPr>
              </a:p>
            </p:txBody>
          </p:sp>
        </p:grpSp>
        <p:cxnSp>
          <p:nvCxnSpPr>
            <p:cNvPr id="53" name="Straight Connector 52"/>
            <p:cNvCxnSpPr/>
            <p:nvPr/>
          </p:nvCxnSpPr>
          <p:spPr>
            <a:xfrm>
              <a:off x="5638800" y="4523870"/>
              <a:ext cx="0" cy="2359298"/>
            </a:xfrm>
            <a:prstGeom prst="line">
              <a:avLst/>
            </a:prstGeom>
            <a:ln w="1270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10">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71160" y="0"/>
              <a:ext cx="929640" cy="230522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52400" y="2388700"/>
            <a:ext cx="6172200" cy="646331"/>
          </a:xfrm>
          <a:prstGeom prst="rect">
            <a:avLst/>
          </a:prstGeom>
          <a:noFill/>
        </p:spPr>
        <p:txBody>
          <a:bodyPr wrap="square" rtlCol="0" anchor="ctr">
            <a:spAutoFit/>
          </a:bodyPr>
          <a:lstStyle/>
          <a:p>
            <a:pPr algn="r"/>
            <a:r>
              <a:rPr lang="en-US" sz="3600" dirty="0" smtClean="0">
                <a:ln w="18415" cmpd="sng">
                  <a:solidFill>
                    <a:srgbClr val="FFFFFF"/>
                  </a:solidFill>
                  <a:prstDash val="solid"/>
                </a:ln>
                <a:solidFill>
                  <a:srgbClr val="FFFFFF"/>
                </a:solidFill>
              </a:rPr>
              <a:t>This is 4-H</a:t>
            </a:r>
            <a:endParaRPr lang="en-US" sz="36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227632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B050"/>
                </a:solidFill>
              </a:rPr>
              <a:t>4-H</a:t>
            </a:r>
            <a:r>
              <a:rPr lang="en-US" sz="3600" b="1" dirty="0"/>
              <a:t> Parents </a:t>
            </a:r>
            <a:r>
              <a:rPr lang="en-US" sz="3600" b="1" dirty="0" smtClean="0"/>
              <a:t>Pledge</a:t>
            </a:r>
            <a:endParaRPr lang="en-US" sz="3600" dirty="0"/>
          </a:p>
        </p:txBody>
      </p:sp>
      <p:sp>
        <p:nvSpPr>
          <p:cNvPr id="3" name="Content Placeholder 2"/>
          <p:cNvSpPr>
            <a:spLocks noGrp="1"/>
          </p:cNvSpPr>
          <p:nvPr>
            <p:ph idx="1"/>
          </p:nvPr>
        </p:nvSpPr>
        <p:spPr/>
        <p:txBody>
          <a:bodyPr>
            <a:normAutofit fontScale="92500" lnSpcReduction="10000"/>
          </a:bodyPr>
          <a:lstStyle/>
          <a:p>
            <a:pPr marL="0" indent="0">
              <a:lnSpc>
                <a:spcPct val="120000"/>
              </a:lnSpc>
              <a:spcBef>
                <a:spcPts val="0"/>
              </a:spcBef>
              <a:spcAft>
                <a:spcPts val="600"/>
              </a:spcAft>
              <a:buNone/>
            </a:pPr>
            <a:r>
              <a:rPr lang="en-US" i="1" dirty="0" smtClean="0"/>
              <a:t>I </a:t>
            </a:r>
            <a:r>
              <a:rPr lang="en-US" dirty="0"/>
              <a:t>pledge my </a:t>
            </a:r>
            <a:r>
              <a:rPr lang="en-US" b="1" dirty="0"/>
              <a:t>Head</a:t>
            </a:r>
            <a:r>
              <a:rPr lang="en-US" dirty="0"/>
              <a:t> to give my child the information I can, to help him/her see things clearly and to make wise decisions.</a:t>
            </a:r>
          </a:p>
          <a:p>
            <a:pPr marL="0" indent="0">
              <a:lnSpc>
                <a:spcPct val="120000"/>
              </a:lnSpc>
              <a:spcBef>
                <a:spcPts val="0"/>
              </a:spcBef>
              <a:spcAft>
                <a:spcPts val="600"/>
              </a:spcAft>
              <a:buNone/>
            </a:pPr>
            <a:r>
              <a:rPr lang="en-US" dirty="0" smtClean="0"/>
              <a:t>I </a:t>
            </a:r>
            <a:r>
              <a:rPr lang="en-US" dirty="0"/>
              <a:t>pledge my </a:t>
            </a:r>
            <a:r>
              <a:rPr lang="en-US" b="1" dirty="0"/>
              <a:t>Heart</a:t>
            </a:r>
            <a:r>
              <a:rPr lang="en-US" dirty="0"/>
              <a:t> to encourage and support my child no matter whether he/she has success or disappointments.</a:t>
            </a:r>
          </a:p>
          <a:p>
            <a:pPr marL="0" indent="0">
              <a:lnSpc>
                <a:spcPct val="120000"/>
              </a:lnSpc>
              <a:spcBef>
                <a:spcPts val="0"/>
              </a:spcBef>
              <a:spcAft>
                <a:spcPts val="600"/>
              </a:spcAft>
              <a:buNone/>
            </a:pPr>
            <a:r>
              <a:rPr lang="en-US" dirty="0" smtClean="0"/>
              <a:t>I </a:t>
            </a:r>
            <a:r>
              <a:rPr lang="en-US" dirty="0"/>
              <a:t>pledge my </a:t>
            </a:r>
            <a:r>
              <a:rPr lang="en-US" b="1" dirty="0"/>
              <a:t>Hands</a:t>
            </a:r>
            <a:r>
              <a:rPr lang="en-US" dirty="0"/>
              <a:t> to help my child’s club; if I cannot be a leader, I can help in many equally important ways.</a:t>
            </a:r>
          </a:p>
          <a:p>
            <a:pPr marL="0" indent="0">
              <a:lnSpc>
                <a:spcPct val="120000"/>
              </a:lnSpc>
              <a:spcBef>
                <a:spcPts val="0"/>
              </a:spcBef>
              <a:spcAft>
                <a:spcPts val="600"/>
              </a:spcAft>
              <a:buNone/>
            </a:pPr>
            <a:r>
              <a:rPr lang="en-US" dirty="0" smtClean="0"/>
              <a:t>I </a:t>
            </a:r>
            <a:r>
              <a:rPr lang="en-US" dirty="0"/>
              <a:t>pledge my </a:t>
            </a:r>
            <a:r>
              <a:rPr lang="en-US" b="1" dirty="0"/>
              <a:t>Health</a:t>
            </a:r>
            <a:r>
              <a:rPr lang="en-US" dirty="0"/>
              <a:t> to keep my child strong and well for a better world through 4-H, for my child’s club, our community, our country and our world</a:t>
            </a:r>
            <a:r>
              <a:rPr lang="en-US" dirty="0" smtClean="0"/>
              <a:t>.</a:t>
            </a:r>
          </a:p>
          <a:p>
            <a:pPr marL="0" indent="0" algn="r">
              <a:lnSpc>
                <a:spcPct val="120000"/>
              </a:lnSpc>
              <a:spcBef>
                <a:spcPts val="0"/>
              </a:spcBef>
              <a:spcAft>
                <a:spcPts val="600"/>
              </a:spcAft>
              <a:buNone/>
            </a:pPr>
            <a:r>
              <a:rPr lang="en-US" sz="1500" dirty="0">
                <a:solidFill>
                  <a:srgbClr val="00B050"/>
                </a:solidFill>
              </a:rPr>
              <a:t>Georgia 4-H, </a:t>
            </a:r>
            <a:r>
              <a:rPr lang="en-US" sz="1500" dirty="0" smtClean="0">
                <a:solidFill>
                  <a:srgbClr val="00B050"/>
                </a:solidFill>
              </a:rPr>
              <a:t>1982</a:t>
            </a:r>
            <a:endParaRPr lang="en-US" sz="1500" dirty="0">
              <a:solidFill>
                <a:srgbClr val="00B050"/>
              </a:solidFill>
            </a:endParaRPr>
          </a:p>
        </p:txBody>
      </p:sp>
    </p:spTree>
    <p:extLst>
      <p:ext uri="{BB962C8B-B14F-4D97-AF65-F5344CB8AC3E}">
        <p14:creationId xmlns:p14="http://schemas.microsoft.com/office/powerpoint/2010/main" val="1029048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Text Placeholder 2"/>
          <p:cNvSpPr>
            <a:spLocks noGrp="1"/>
          </p:cNvSpPr>
          <p:nvPr>
            <p:ph type="body" idx="1"/>
          </p:nvPr>
        </p:nvSpPr>
        <p:spPr/>
        <p:txBody>
          <a:bodyPr/>
          <a:lstStyle/>
          <a:p>
            <a:r>
              <a:rPr lang="en-US" dirty="0" smtClean="0"/>
              <a:t>Piggybacking – Card Game</a:t>
            </a:r>
            <a:endParaRPr lang="en-US" dirty="0"/>
          </a:p>
        </p:txBody>
      </p:sp>
      <p:grpSp>
        <p:nvGrpSpPr>
          <p:cNvPr id="7" name="Group 6"/>
          <p:cNvGrpSpPr/>
          <p:nvPr/>
        </p:nvGrpSpPr>
        <p:grpSpPr>
          <a:xfrm>
            <a:off x="3048000" y="803275"/>
            <a:ext cx="3124200" cy="2057400"/>
            <a:chOff x="457200" y="685800"/>
            <a:chExt cx="3124200" cy="2057400"/>
          </a:xfrm>
        </p:grpSpPr>
        <p:grpSp>
          <p:nvGrpSpPr>
            <p:cNvPr id="4" name="Group 2"/>
            <p:cNvGrpSpPr>
              <a:grpSpLocks/>
            </p:cNvGrpSpPr>
            <p:nvPr/>
          </p:nvGrpSpPr>
          <p:grpSpPr bwMode="auto">
            <a:xfrm>
              <a:off x="571500" y="803275"/>
              <a:ext cx="2857500" cy="1825625"/>
              <a:chOff x="900" y="1264"/>
              <a:chExt cx="4500" cy="2876"/>
            </a:xfrm>
          </p:grpSpPr>
          <p:pic>
            <p:nvPicPr>
              <p:cNvPr id="2051" name="Picture 3" descr="SO0187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 y="1264"/>
                <a:ext cx="4120" cy="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900" y="3420"/>
                <a:ext cx="450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600" b="1" i="0" u="none" strike="noStrike" cap="none" normalizeH="0" baseline="0" smtClean="0">
                    <a:ln>
                      <a:noFill/>
                    </a:ln>
                    <a:solidFill>
                      <a:schemeClr val="tx1"/>
                    </a:solidFill>
                    <a:effectLst/>
                    <a:latin typeface="Comic Sans MS" pitchFamily="66" charset="0"/>
                    <a:cs typeface="Arial" pitchFamily="34" charset="0"/>
                  </a:rPr>
                  <a:t>Piggybacking 4-H Projects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 name="Rectangle 5"/>
            <p:cNvSpPr/>
            <p:nvPr/>
          </p:nvSpPr>
          <p:spPr>
            <a:xfrm>
              <a:off x="457200" y="685800"/>
              <a:ext cx="3124200" cy="205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6145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a </a:t>
            </a:r>
            <a:br>
              <a:rPr lang="en-US" dirty="0" smtClean="0"/>
            </a:br>
            <a:r>
              <a:rPr lang="en-US" dirty="0" smtClean="0"/>
              <a:t>New Project Area</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319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B050"/>
                </a:solidFill>
                <a:effectLst>
                  <a:outerShdw blurRad="38100" dist="38100" dir="2700000" algn="tl">
                    <a:srgbClr val="000000">
                      <a:alpha val="43137"/>
                    </a:srgbClr>
                  </a:outerShdw>
                </a:effectLst>
              </a:rPr>
              <a:t>4-H</a:t>
            </a:r>
            <a:r>
              <a:rPr lang="en-US" sz="3600" dirty="0" smtClean="0">
                <a:effectLst>
                  <a:outerShdw blurRad="38100" dist="38100" dir="2700000" algn="tl">
                    <a:srgbClr val="000000">
                      <a:alpha val="43137"/>
                    </a:srgbClr>
                  </a:outerShdw>
                </a:effectLst>
              </a:rPr>
              <a:t> Project Work</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0093" y="1066800"/>
            <a:ext cx="5424458" cy="4038601"/>
          </a:xfrm>
        </p:spPr>
        <p:txBody>
          <a:bodyPr>
            <a:noAutofit/>
          </a:bodyPr>
          <a:lstStyle/>
          <a:p>
            <a:pPr>
              <a:buClr>
                <a:schemeClr val="accent2"/>
              </a:buClr>
            </a:pPr>
            <a:r>
              <a:rPr lang="en-US" altLang="en-US" sz="2600" dirty="0"/>
              <a:t>Gateway to the member</a:t>
            </a:r>
          </a:p>
          <a:p>
            <a:pPr>
              <a:buClr>
                <a:schemeClr val="accent2"/>
              </a:buClr>
            </a:pPr>
            <a:r>
              <a:rPr lang="en-US" altLang="en-US" sz="2600" dirty="0"/>
              <a:t>“Learn by Doing”</a:t>
            </a:r>
          </a:p>
          <a:p>
            <a:pPr>
              <a:buClr>
                <a:schemeClr val="accent2"/>
              </a:buClr>
            </a:pPr>
            <a:r>
              <a:rPr lang="en-US" altLang="en-US" sz="2600" dirty="0"/>
              <a:t>Tool for developing capable adults</a:t>
            </a:r>
          </a:p>
          <a:p>
            <a:pPr>
              <a:buClr>
                <a:schemeClr val="accent2"/>
              </a:buClr>
            </a:pPr>
            <a:r>
              <a:rPr lang="en-US" altLang="en-US" sz="2600" dirty="0"/>
              <a:t>Teaches desirable habits and attitudes</a:t>
            </a:r>
          </a:p>
          <a:p>
            <a:pPr>
              <a:buClr>
                <a:schemeClr val="accent2"/>
              </a:buClr>
            </a:pPr>
            <a:r>
              <a:rPr lang="en-US" altLang="en-US" sz="2600" dirty="0" smtClean="0"/>
              <a:t>Learning </a:t>
            </a:r>
            <a:r>
              <a:rPr lang="en-US" altLang="en-US" sz="2600" dirty="0"/>
              <a:t>to help one’s self, which leads to helping </a:t>
            </a:r>
            <a:r>
              <a:rPr lang="en-US" altLang="en-US" sz="2600" dirty="0" smtClean="0"/>
              <a:t>others</a:t>
            </a:r>
            <a:endParaRPr lang="en-US" altLang="en-US" sz="2600" dirty="0"/>
          </a:p>
        </p:txBody>
      </p:sp>
      <p:pic>
        <p:nvPicPr>
          <p:cNvPr id="7170" name="Picture 2" descr="C:\Users\kknoepf\AppData\Local\Microsoft\Windows\Temporary Internet Files\Content.IE5\LFH9NO5U\MP9004067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550" y="2286000"/>
            <a:ext cx="2819400" cy="2255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378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4B60882D-81C2-48D9-A75A-B562CE244A24}" type="slidenum">
              <a:rPr lang="en-US" altLang="en-US" sz="1400"/>
              <a:pPr eaLnBrk="1" hangingPunct="1"/>
              <a:t>3</a:t>
            </a:fld>
            <a:endParaRPr lang="en-US" altLang="en-US" sz="1400"/>
          </a:p>
        </p:txBody>
      </p:sp>
      <p:sp>
        <p:nvSpPr>
          <p:cNvPr id="38916" name="Rectangle 2"/>
          <p:cNvSpPr>
            <a:spLocks noChangeArrowheads="1"/>
          </p:cNvSpPr>
          <p:nvPr/>
        </p:nvSpPr>
        <p:spPr bwMode="auto">
          <a:xfrm>
            <a:off x="385482" y="3810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3600" dirty="0">
                <a:solidFill>
                  <a:schemeClr val="tx2"/>
                </a:solidFill>
                <a:effectLst>
                  <a:outerShdw blurRad="38100" dist="38100" dir="2700000" algn="tl">
                    <a:srgbClr val="000000">
                      <a:alpha val="43137"/>
                    </a:srgbClr>
                  </a:outerShdw>
                </a:effectLst>
                <a:latin typeface="+mn-lt"/>
              </a:rPr>
              <a:t>The Purpose of </a:t>
            </a:r>
            <a:r>
              <a:rPr lang="en-US" altLang="en-US" sz="3600" b="1" dirty="0">
                <a:solidFill>
                  <a:srgbClr val="00B050"/>
                </a:solidFill>
                <a:effectLst>
                  <a:outerShdw blurRad="38100" dist="38100" dir="2700000" algn="tl">
                    <a:srgbClr val="000000">
                      <a:alpha val="43137"/>
                    </a:srgbClr>
                  </a:outerShdw>
                </a:effectLst>
                <a:latin typeface="+mn-lt"/>
              </a:rPr>
              <a:t>4-H</a:t>
            </a:r>
            <a:r>
              <a:rPr lang="en-US" altLang="en-US" sz="3600" dirty="0">
                <a:solidFill>
                  <a:schemeClr val="tx2"/>
                </a:solidFill>
                <a:effectLst>
                  <a:outerShdw blurRad="38100" dist="38100" dir="2700000" algn="tl">
                    <a:srgbClr val="000000">
                      <a:alpha val="43137"/>
                    </a:srgbClr>
                  </a:outerShdw>
                </a:effectLst>
                <a:latin typeface="+mn-lt"/>
              </a:rPr>
              <a:t> </a:t>
            </a:r>
            <a:r>
              <a:rPr lang="en-US" altLang="en-US" sz="3600" dirty="0" smtClean="0">
                <a:solidFill>
                  <a:schemeClr val="tx2"/>
                </a:solidFill>
                <a:effectLst>
                  <a:outerShdw blurRad="38100" dist="38100" dir="2700000" algn="tl">
                    <a:srgbClr val="000000">
                      <a:alpha val="43137"/>
                    </a:srgbClr>
                  </a:outerShdw>
                </a:effectLst>
                <a:latin typeface="+mn-lt"/>
              </a:rPr>
              <a:t>Projects</a:t>
            </a:r>
            <a:endParaRPr lang="en-US" altLang="en-US" sz="3600" dirty="0">
              <a:solidFill>
                <a:schemeClr val="tx2"/>
              </a:solidFill>
              <a:effectLst>
                <a:outerShdw blurRad="38100" dist="38100" dir="2700000" algn="tl">
                  <a:srgbClr val="000000">
                    <a:alpha val="43137"/>
                  </a:srgbClr>
                </a:outerShdw>
              </a:effectLst>
              <a:latin typeface="+mn-lt"/>
            </a:endParaRPr>
          </a:p>
        </p:txBody>
      </p:sp>
      <p:sp>
        <p:nvSpPr>
          <p:cNvPr id="41987" name="Rectangle 3"/>
          <p:cNvSpPr>
            <a:spLocks noChangeArrowheads="1"/>
          </p:cNvSpPr>
          <p:nvPr/>
        </p:nvSpPr>
        <p:spPr bwMode="auto">
          <a:xfrm>
            <a:off x="533400" y="1371600"/>
            <a:ext cx="815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20000"/>
              </a:spcBef>
              <a:buClr>
                <a:schemeClr val="accent2"/>
              </a:buClr>
              <a:buFont typeface="Wingdings" pitchFamily="2" charset="2"/>
              <a:buNone/>
            </a:pPr>
            <a:r>
              <a:rPr lang="en-US" altLang="en-US" sz="2800" dirty="0">
                <a:solidFill>
                  <a:schemeClr val="tx2"/>
                </a:solidFill>
                <a:effectLst/>
                <a:latin typeface="+mj-lt"/>
              </a:rPr>
              <a:t>Life Skills Development</a:t>
            </a:r>
          </a:p>
          <a:p>
            <a:pPr algn="l" eaLnBrk="1" hangingPunct="1">
              <a:spcBef>
                <a:spcPct val="20000"/>
              </a:spcBef>
              <a:buClr>
                <a:schemeClr val="accent2"/>
              </a:buClr>
              <a:buFont typeface="Arial" panose="020B0604020202020204" pitchFamily="34" charset="0"/>
              <a:buChar char="•"/>
            </a:pPr>
            <a:r>
              <a:rPr lang="en-US" altLang="en-US" sz="2400" dirty="0" smtClean="0">
                <a:solidFill>
                  <a:schemeClr val="tx1">
                    <a:lumMod val="50000"/>
                    <a:lumOff val="50000"/>
                  </a:schemeClr>
                </a:solidFill>
                <a:effectLst/>
                <a:latin typeface="+mj-lt"/>
              </a:rPr>
              <a:t>Learning to Learn</a:t>
            </a:r>
            <a:endParaRPr lang="en-US" altLang="en-US" sz="2400" dirty="0">
              <a:solidFill>
                <a:schemeClr val="tx1">
                  <a:lumMod val="50000"/>
                  <a:lumOff val="50000"/>
                </a:schemeClr>
              </a:solidFill>
              <a:effectLst/>
              <a:latin typeface="+mj-lt"/>
            </a:endParaRPr>
          </a:p>
          <a:p>
            <a:pPr algn="l" eaLnBrk="1" hangingPunct="1">
              <a:spcBef>
                <a:spcPct val="20000"/>
              </a:spcBef>
              <a:buClr>
                <a:schemeClr val="accent2"/>
              </a:buClr>
              <a:buFont typeface="Arial" panose="020B0604020202020204" pitchFamily="34" charset="0"/>
              <a:buChar char="•"/>
            </a:pPr>
            <a:r>
              <a:rPr lang="en-US" altLang="en-US" sz="2400" dirty="0">
                <a:solidFill>
                  <a:schemeClr val="tx1">
                    <a:lumMod val="50000"/>
                    <a:lumOff val="50000"/>
                  </a:schemeClr>
                </a:solidFill>
                <a:effectLst/>
                <a:latin typeface="+mj-lt"/>
              </a:rPr>
              <a:t>Goal Setting</a:t>
            </a:r>
          </a:p>
          <a:p>
            <a:pPr algn="l" eaLnBrk="1" hangingPunct="1">
              <a:spcBef>
                <a:spcPct val="20000"/>
              </a:spcBef>
              <a:buClr>
                <a:schemeClr val="accent2"/>
              </a:buClr>
              <a:buFont typeface="Arial" panose="020B0604020202020204" pitchFamily="34" charset="0"/>
              <a:buChar char="•"/>
            </a:pPr>
            <a:r>
              <a:rPr lang="en-US" altLang="en-US" sz="2400" dirty="0" smtClean="0">
                <a:solidFill>
                  <a:schemeClr val="tx1">
                    <a:lumMod val="50000"/>
                    <a:lumOff val="50000"/>
                  </a:schemeClr>
                </a:solidFill>
                <a:effectLst/>
                <a:latin typeface="+mj-lt"/>
              </a:rPr>
              <a:t>Planning/Organizing</a:t>
            </a:r>
            <a:endParaRPr lang="en-US" altLang="en-US" sz="2400" dirty="0">
              <a:solidFill>
                <a:schemeClr val="tx1">
                  <a:lumMod val="50000"/>
                  <a:lumOff val="50000"/>
                </a:schemeClr>
              </a:solidFill>
              <a:effectLst/>
              <a:latin typeface="+mj-lt"/>
            </a:endParaRPr>
          </a:p>
          <a:p>
            <a:pPr algn="l" eaLnBrk="1" hangingPunct="1">
              <a:spcBef>
                <a:spcPct val="20000"/>
              </a:spcBef>
              <a:buClr>
                <a:schemeClr val="accent2"/>
              </a:buClr>
              <a:buFont typeface="Arial" panose="020B0604020202020204" pitchFamily="34" charset="0"/>
              <a:buChar char="•"/>
            </a:pPr>
            <a:r>
              <a:rPr lang="en-US" altLang="en-US" sz="2400" dirty="0" smtClean="0">
                <a:solidFill>
                  <a:schemeClr val="tx1">
                    <a:lumMod val="50000"/>
                    <a:lumOff val="50000"/>
                  </a:schemeClr>
                </a:solidFill>
                <a:effectLst/>
                <a:latin typeface="+mj-lt"/>
              </a:rPr>
              <a:t>Self-responsibility</a:t>
            </a:r>
            <a:endParaRPr lang="en-US" altLang="en-US" sz="2400" dirty="0">
              <a:solidFill>
                <a:schemeClr val="tx1">
                  <a:lumMod val="50000"/>
                  <a:lumOff val="50000"/>
                </a:schemeClr>
              </a:solidFill>
              <a:effectLst/>
              <a:latin typeface="+mj-lt"/>
            </a:endParaRPr>
          </a:p>
          <a:p>
            <a:pPr algn="l" eaLnBrk="1" hangingPunct="1">
              <a:spcBef>
                <a:spcPct val="20000"/>
              </a:spcBef>
              <a:buClr>
                <a:schemeClr val="accent2"/>
              </a:buClr>
              <a:buFont typeface="Arial" panose="020B0604020202020204" pitchFamily="34" charset="0"/>
              <a:buChar char="•"/>
            </a:pPr>
            <a:r>
              <a:rPr lang="en-US" altLang="en-US" sz="2400" dirty="0" smtClean="0">
                <a:solidFill>
                  <a:schemeClr val="tx1">
                    <a:lumMod val="50000"/>
                    <a:lumOff val="50000"/>
                  </a:schemeClr>
                </a:solidFill>
                <a:effectLst/>
                <a:latin typeface="+mj-lt"/>
              </a:rPr>
              <a:t>Communication</a:t>
            </a:r>
            <a:endParaRPr lang="en-US" altLang="en-US" sz="2400" dirty="0">
              <a:solidFill>
                <a:schemeClr val="tx1">
                  <a:lumMod val="50000"/>
                  <a:lumOff val="50000"/>
                </a:schemeClr>
              </a:solidFill>
              <a:effectLst/>
              <a:latin typeface="+mj-lt"/>
            </a:endParaRPr>
          </a:p>
          <a:p>
            <a:pPr algn="l" eaLnBrk="1" hangingPunct="1">
              <a:spcBef>
                <a:spcPct val="20000"/>
              </a:spcBef>
              <a:buClr>
                <a:schemeClr val="accent2"/>
              </a:buClr>
              <a:buFont typeface="Arial" panose="020B0604020202020204" pitchFamily="34" charset="0"/>
              <a:buChar char="•"/>
            </a:pPr>
            <a:r>
              <a:rPr lang="en-US" altLang="en-US" sz="2400" dirty="0">
                <a:solidFill>
                  <a:schemeClr val="tx1">
                    <a:lumMod val="50000"/>
                    <a:lumOff val="50000"/>
                  </a:schemeClr>
                </a:solidFill>
                <a:effectLst/>
                <a:latin typeface="+mj-lt"/>
              </a:rPr>
              <a:t>Teamwork and Cooperation </a:t>
            </a:r>
          </a:p>
          <a:p>
            <a:pPr algn="l" eaLnBrk="1" hangingPunct="1">
              <a:spcBef>
                <a:spcPct val="20000"/>
              </a:spcBef>
              <a:buClr>
                <a:schemeClr val="accent2"/>
              </a:buClr>
              <a:buFont typeface="Arial" panose="020B0604020202020204" pitchFamily="34" charset="0"/>
              <a:buChar char="•"/>
            </a:pPr>
            <a:r>
              <a:rPr lang="en-US" altLang="en-US" sz="2400" dirty="0">
                <a:solidFill>
                  <a:schemeClr val="tx1">
                    <a:lumMod val="50000"/>
                    <a:lumOff val="50000"/>
                  </a:schemeClr>
                </a:solidFill>
                <a:effectLst/>
                <a:latin typeface="+mj-lt"/>
              </a:rPr>
              <a:t>Record Keeping</a:t>
            </a:r>
            <a:endParaRPr lang="en-US" altLang="en-US" sz="2800" dirty="0">
              <a:solidFill>
                <a:schemeClr val="tx1">
                  <a:lumMod val="50000"/>
                  <a:lumOff val="50000"/>
                </a:schemeClr>
              </a:solidFill>
              <a:effectLst/>
              <a:latin typeface="+mj-lt"/>
            </a:endParaRPr>
          </a:p>
        </p:txBody>
      </p:sp>
      <p:grpSp>
        <p:nvGrpSpPr>
          <p:cNvPr id="3" name="Group 2"/>
          <p:cNvGrpSpPr/>
          <p:nvPr/>
        </p:nvGrpSpPr>
        <p:grpSpPr>
          <a:xfrm>
            <a:off x="6248400" y="1524000"/>
            <a:ext cx="2207560" cy="3046988"/>
            <a:chOff x="6248400" y="1524000"/>
            <a:chExt cx="2207560" cy="3046988"/>
          </a:xfrm>
        </p:grpSpPr>
        <p:sp>
          <p:nvSpPr>
            <p:cNvPr id="2" name="Rectangle 1"/>
            <p:cNvSpPr/>
            <p:nvPr/>
          </p:nvSpPr>
          <p:spPr>
            <a:xfrm>
              <a:off x="7010400" y="1524000"/>
              <a:ext cx="1445560" cy="3046988"/>
            </a:xfrm>
            <a:prstGeom prst="rect">
              <a:avLst/>
            </a:prstGeom>
          </p:spPr>
          <p:txBody>
            <a:bodyPr wrap="square">
              <a:spAutoFit/>
            </a:bodyPr>
            <a:lstStyle/>
            <a:p>
              <a:pPr algn="r"/>
              <a:r>
                <a:rPr lang="en-US" altLang="en-US" sz="2400" dirty="0">
                  <a:solidFill>
                    <a:schemeClr val="accent2"/>
                  </a:solidFill>
                </a:rPr>
                <a:t>“Create a </a:t>
              </a:r>
              <a:r>
                <a:rPr lang="en-US" altLang="en-US" sz="2400" i="1" dirty="0">
                  <a:solidFill>
                    <a:schemeClr val="tx2"/>
                  </a:solidFill>
                </a:rPr>
                <a:t>blue ribbon </a:t>
              </a:r>
              <a:r>
                <a:rPr lang="en-US" altLang="en-US" sz="2400" i="1" dirty="0" smtClean="0">
                  <a:solidFill>
                    <a:schemeClr val="tx2"/>
                  </a:solidFill>
                </a:rPr>
                <a:t>child</a:t>
              </a:r>
            </a:p>
            <a:p>
              <a:pPr algn="r"/>
              <a:r>
                <a:rPr lang="en-US" altLang="en-US" sz="2400" i="1" dirty="0" smtClean="0">
                  <a:solidFill>
                    <a:schemeClr val="tx2"/>
                  </a:solidFill>
                </a:rPr>
                <a:t> </a:t>
              </a:r>
              <a:r>
                <a:rPr lang="en-US" altLang="en-US" sz="2400" dirty="0">
                  <a:solidFill>
                    <a:schemeClr val="accent2"/>
                  </a:solidFill>
                </a:rPr>
                <a:t>not a blue ribbon project.”</a:t>
              </a:r>
            </a:p>
          </p:txBody>
        </p:sp>
        <p:pic>
          <p:nvPicPr>
            <p:cNvPr id="7" name="Picture 4" descr="PE0156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50705"/>
              <a:ext cx="1219200" cy="15935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4774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dissolve">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dissolve">
                                      <p:cBhvr>
                                        <p:cTn id="17" dur="5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dissolve">
                                      <p:cBhvr>
                                        <p:cTn id="22" dur="500"/>
                                        <p:tgtEl>
                                          <p:spTgt spid="419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dissolve">
                                      <p:cBhvr>
                                        <p:cTn id="27" dur="500"/>
                                        <p:tgtEl>
                                          <p:spTgt spid="419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987">
                                            <p:txEl>
                                              <p:pRg st="5" end="5"/>
                                            </p:txEl>
                                          </p:spTgt>
                                        </p:tgtEl>
                                        <p:attrNameLst>
                                          <p:attrName>style.visibility</p:attrName>
                                        </p:attrNameLst>
                                      </p:cBhvr>
                                      <p:to>
                                        <p:strVal val="visible"/>
                                      </p:to>
                                    </p:set>
                                    <p:animEffect transition="in" filter="dissolve">
                                      <p:cBhvr>
                                        <p:cTn id="32" dur="500"/>
                                        <p:tgtEl>
                                          <p:spTgt spid="419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987">
                                            <p:txEl>
                                              <p:pRg st="6" end="6"/>
                                            </p:txEl>
                                          </p:spTgt>
                                        </p:tgtEl>
                                        <p:attrNameLst>
                                          <p:attrName>style.visibility</p:attrName>
                                        </p:attrNameLst>
                                      </p:cBhvr>
                                      <p:to>
                                        <p:strVal val="visible"/>
                                      </p:to>
                                    </p:set>
                                    <p:animEffect transition="in" filter="dissolve">
                                      <p:cBhvr>
                                        <p:cTn id="37" dur="500"/>
                                        <p:tgtEl>
                                          <p:spTgt spid="4198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1987">
                                            <p:txEl>
                                              <p:pRg st="7" end="7"/>
                                            </p:txEl>
                                          </p:spTgt>
                                        </p:tgtEl>
                                        <p:attrNameLst>
                                          <p:attrName>style.visibility</p:attrName>
                                        </p:attrNameLst>
                                      </p:cBhvr>
                                      <p:to>
                                        <p:strVal val="visible"/>
                                      </p:to>
                                    </p:set>
                                    <p:animEffect transition="in" filter="dissolve">
                                      <p:cBhvr>
                                        <p:cTn id="42" dur="500"/>
                                        <p:tgtEl>
                                          <p:spTgt spid="41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67F02BAB-F098-4B0A-BEF9-3DA42334B28B}" type="slidenum">
              <a:rPr lang="en-US" altLang="en-US" sz="1400"/>
              <a:pPr eaLnBrk="1" hangingPunct="1"/>
              <a:t>4</a:t>
            </a:fld>
            <a:endParaRPr lang="en-US" altLang="en-US" sz="1400"/>
          </a:p>
        </p:txBody>
      </p:sp>
      <p:sp>
        <p:nvSpPr>
          <p:cNvPr id="39940" name="Rectangle 2"/>
          <p:cNvSpPr>
            <a:spLocks noChangeArrowheads="1"/>
          </p:cNvSpPr>
          <p:nvPr/>
        </p:nvSpPr>
        <p:spPr bwMode="auto">
          <a:xfrm>
            <a:off x="533400" y="3810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altLang="en-US" sz="3600" dirty="0">
                <a:solidFill>
                  <a:schemeClr val="tx2"/>
                </a:solidFill>
                <a:effectLst>
                  <a:outerShdw blurRad="38100" dist="38100" dir="2700000" algn="tl">
                    <a:srgbClr val="000000">
                      <a:alpha val="43137"/>
                    </a:srgbClr>
                  </a:outerShdw>
                </a:effectLst>
                <a:latin typeface="+mn-lt"/>
              </a:rPr>
              <a:t>Goals and Objectives of the </a:t>
            </a:r>
            <a:r>
              <a:rPr lang="en-US" altLang="en-US" sz="3600" b="1" dirty="0">
                <a:solidFill>
                  <a:srgbClr val="00B050"/>
                </a:solidFill>
                <a:effectLst>
                  <a:outerShdw blurRad="38100" dist="38100" dir="2700000" algn="tl">
                    <a:srgbClr val="000000">
                      <a:alpha val="43137"/>
                    </a:srgbClr>
                  </a:outerShdw>
                </a:effectLst>
                <a:latin typeface="+mn-lt"/>
              </a:rPr>
              <a:t>4-H</a:t>
            </a:r>
            <a:r>
              <a:rPr lang="en-US" altLang="en-US" sz="3600" dirty="0">
                <a:solidFill>
                  <a:schemeClr val="tx2"/>
                </a:solidFill>
                <a:effectLst>
                  <a:outerShdw blurRad="38100" dist="38100" dir="2700000" algn="tl">
                    <a:srgbClr val="000000">
                      <a:alpha val="43137"/>
                    </a:srgbClr>
                  </a:outerShdw>
                </a:effectLst>
                <a:latin typeface="+mn-lt"/>
              </a:rPr>
              <a:t> Project</a:t>
            </a:r>
          </a:p>
        </p:txBody>
      </p:sp>
      <p:sp>
        <p:nvSpPr>
          <p:cNvPr id="43011" name="Rectangle 3"/>
          <p:cNvSpPr>
            <a:spLocks noChangeArrowheads="1"/>
          </p:cNvSpPr>
          <p:nvPr/>
        </p:nvSpPr>
        <p:spPr bwMode="auto">
          <a:xfrm>
            <a:off x="533400" y="1219200"/>
            <a:ext cx="815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457200" indent="-457200" algn="l" eaLnBrk="1" hangingPunct="1">
              <a:spcBef>
                <a:spcPct val="20000"/>
              </a:spcBef>
              <a:buClr>
                <a:schemeClr val="accent2"/>
              </a:buClr>
              <a:buFont typeface="Arial" panose="020B0604020202020204" pitchFamily="34" charset="0"/>
              <a:buChar char="•"/>
            </a:pPr>
            <a:r>
              <a:rPr lang="en-US" altLang="en-US" sz="2400" dirty="0">
                <a:solidFill>
                  <a:schemeClr val="tx1">
                    <a:lumMod val="50000"/>
                    <a:lumOff val="50000"/>
                  </a:schemeClr>
                </a:solidFill>
                <a:effectLst/>
                <a:latin typeface="+mj-lt"/>
              </a:rPr>
              <a:t>Develop Skills</a:t>
            </a:r>
          </a:p>
          <a:p>
            <a:pPr marL="457200" indent="-457200" algn="l" eaLnBrk="1" hangingPunct="1">
              <a:spcBef>
                <a:spcPct val="20000"/>
              </a:spcBef>
              <a:buClr>
                <a:schemeClr val="accent2"/>
              </a:buClr>
              <a:buFont typeface="Arial" panose="020B0604020202020204" pitchFamily="34" charset="0"/>
              <a:buChar char="•"/>
            </a:pPr>
            <a:r>
              <a:rPr lang="en-US" altLang="en-US" sz="2400" dirty="0">
                <a:solidFill>
                  <a:schemeClr val="tx1">
                    <a:lumMod val="50000"/>
                    <a:lumOff val="50000"/>
                  </a:schemeClr>
                </a:solidFill>
                <a:effectLst/>
                <a:latin typeface="+mj-lt"/>
              </a:rPr>
              <a:t>Learn by Doing</a:t>
            </a:r>
          </a:p>
          <a:p>
            <a:pPr marL="457200" indent="-457200" algn="l" eaLnBrk="1" hangingPunct="1">
              <a:spcBef>
                <a:spcPct val="20000"/>
              </a:spcBef>
              <a:buClr>
                <a:schemeClr val="accent2"/>
              </a:buClr>
              <a:buFont typeface="Arial" panose="020B0604020202020204" pitchFamily="34" charset="0"/>
              <a:buChar char="•"/>
            </a:pPr>
            <a:r>
              <a:rPr lang="en-US" altLang="en-US" sz="2400" dirty="0">
                <a:solidFill>
                  <a:schemeClr val="tx1">
                    <a:lumMod val="50000"/>
                    <a:lumOff val="50000"/>
                  </a:schemeClr>
                </a:solidFill>
                <a:effectLst/>
                <a:latin typeface="+mj-lt"/>
              </a:rPr>
              <a:t>Gain Knowledge</a:t>
            </a:r>
          </a:p>
          <a:p>
            <a:pPr marL="457200" indent="-457200" algn="l" eaLnBrk="1" hangingPunct="1">
              <a:spcBef>
                <a:spcPct val="20000"/>
              </a:spcBef>
              <a:buClr>
                <a:schemeClr val="accent2"/>
              </a:buClr>
              <a:buFont typeface="Arial" panose="020B0604020202020204" pitchFamily="34" charset="0"/>
              <a:buChar char="•"/>
            </a:pPr>
            <a:r>
              <a:rPr lang="en-US" altLang="en-US" sz="2400" dirty="0">
                <a:solidFill>
                  <a:schemeClr val="tx1">
                    <a:lumMod val="50000"/>
                    <a:lumOff val="50000"/>
                  </a:schemeClr>
                </a:solidFill>
                <a:effectLst/>
                <a:latin typeface="+mj-lt"/>
              </a:rPr>
              <a:t>Accept Responsibility</a:t>
            </a:r>
          </a:p>
          <a:p>
            <a:pPr marL="457200" indent="-457200" algn="l" eaLnBrk="1" hangingPunct="1">
              <a:spcBef>
                <a:spcPct val="20000"/>
              </a:spcBef>
              <a:buClr>
                <a:schemeClr val="accent2"/>
              </a:buClr>
              <a:buFont typeface="Arial" panose="020B0604020202020204" pitchFamily="34" charset="0"/>
              <a:buChar char="•"/>
            </a:pPr>
            <a:r>
              <a:rPr lang="en-US" altLang="en-US" sz="2400" dirty="0">
                <a:solidFill>
                  <a:schemeClr val="tx1">
                    <a:lumMod val="50000"/>
                    <a:lumOff val="50000"/>
                  </a:schemeClr>
                </a:solidFill>
                <a:effectLst/>
                <a:latin typeface="+mj-lt"/>
              </a:rPr>
              <a:t>Create Ownership</a:t>
            </a:r>
          </a:p>
          <a:p>
            <a:pPr marL="457200" indent="-457200" algn="l" eaLnBrk="1" hangingPunct="1">
              <a:spcBef>
                <a:spcPct val="20000"/>
              </a:spcBef>
              <a:buClr>
                <a:schemeClr val="accent2"/>
              </a:buClr>
              <a:buFont typeface="Arial" panose="020B0604020202020204" pitchFamily="34" charset="0"/>
              <a:buChar char="•"/>
            </a:pPr>
            <a:r>
              <a:rPr lang="en-US" altLang="en-US" sz="2400" dirty="0">
                <a:solidFill>
                  <a:schemeClr val="tx1">
                    <a:lumMod val="50000"/>
                    <a:lumOff val="50000"/>
                  </a:schemeClr>
                </a:solidFill>
                <a:effectLst/>
                <a:latin typeface="+mj-lt"/>
              </a:rPr>
              <a:t>Explore Careers</a:t>
            </a:r>
          </a:p>
          <a:p>
            <a:pPr marL="457200" indent="-457200" algn="l" eaLnBrk="1" hangingPunct="1">
              <a:spcBef>
                <a:spcPct val="20000"/>
              </a:spcBef>
              <a:buClr>
                <a:schemeClr val="accent2"/>
              </a:buClr>
              <a:buFont typeface="Arial" panose="020B0604020202020204" pitchFamily="34" charset="0"/>
              <a:buChar char="•"/>
            </a:pPr>
            <a:r>
              <a:rPr lang="en-US" altLang="en-US" sz="2400" dirty="0">
                <a:solidFill>
                  <a:schemeClr val="tx1">
                    <a:lumMod val="50000"/>
                    <a:lumOff val="50000"/>
                  </a:schemeClr>
                </a:solidFill>
                <a:effectLst/>
                <a:latin typeface="+mj-lt"/>
              </a:rPr>
              <a:t>Provide a Sense of </a:t>
            </a:r>
            <a:r>
              <a:rPr lang="en-US" altLang="en-US" sz="2400" dirty="0" smtClean="0">
                <a:solidFill>
                  <a:schemeClr val="tx1">
                    <a:lumMod val="50000"/>
                    <a:lumOff val="50000"/>
                  </a:schemeClr>
                </a:solidFill>
                <a:effectLst/>
                <a:latin typeface="+mj-lt"/>
              </a:rPr>
              <a:t>Accomplishment and Achievement</a:t>
            </a:r>
            <a:endParaRPr lang="en-US" altLang="en-US" sz="2400" dirty="0">
              <a:solidFill>
                <a:schemeClr val="tx1">
                  <a:lumMod val="50000"/>
                  <a:lumOff val="50000"/>
                </a:schemeClr>
              </a:solidFill>
              <a:effectLst/>
              <a:latin typeface="+mj-lt"/>
            </a:endParaRPr>
          </a:p>
          <a:p>
            <a:pPr marL="457200" indent="-457200" algn="l" eaLnBrk="1" hangingPunct="1">
              <a:spcBef>
                <a:spcPct val="20000"/>
              </a:spcBef>
              <a:buClr>
                <a:schemeClr val="accent2"/>
              </a:buClr>
              <a:buFont typeface="Arial" panose="020B0604020202020204" pitchFamily="34" charset="0"/>
              <a:buChar char="•"/>
            </a:pPr>
            <a:r>
              <a:rPr lang="en-US" altLang="en-US" sz="2400" dirty="0">
                <a:solidFill>
                  <a:schemeClr val="tx1">
                    <a:lumMod val="50000"/>
                    <a:lumOff val="50000"/>
                  </a:schemeClr>
                </a:solidFill>
                <a:effectLst/>
                <a:latin typeface="+mj-lt"/>
              </a:rPr>
              <a:t>Create Family and Community Ties</a:t>
            </a:r>
          </a:p>
        </p:txBody>
      </p:sp>
      <p:sp>
        <p:nvSpPr>
          <p:cNvPr id="2" name="TextBox 1"/>
          <p:cNvSpPr txBox="1"/>
          <p:nvPr/>
        </p:nvSpPr>
        <p:spPr>
          <a:xfrm>
            <a:off x="5105400" y="1600200"/>
            <a:ext cx="3584171" cy="2154436"/>
          </a:xfrm>
          <a:prstGeom prst="rect">
            <a:avLst/>
          </a:prstGeom>
          <a:noFill/>
        </p:spPr>
        <p:txBody>
          <a:bodyPr wrap="square" rtlCol="0">
            <a:spAutoFit/>
          </a:bodyPr>
          <a:lstStyle/>
          <a:p>
            <a:pPr algn="r"/>
            <a:r>
              <a:rPr lang="en-US" sz="2400" dirty="0">
                <a:solidFill>
                  <a:schemeClr val="tx2"/>
                </a:solidFill>
              </a:rPr>
              <a:t>We are what we repeatedly do. Excellence, then, is not an act, but a habit.</a:t>
            </a:r>
          </a:p>
          <a:p>
            <a:r>
              <a:rPr lang="en-US" dirty="0"/>
              <a:t> </a:t>
            </a:r>
          </a:p>
          <a:p>
            <a:pPr algn="r"/>
            <a:r>
              <a:rPr lang="en-US" sz="2000" i="1" dirty="0" smtClean="0">
                <a:solidFill>
                  <a:schemeClr val="accent3">
                    <a:lumMod val="50000"/>
                  </a:schemeClr>
                </a:solidFill>
              </a:rPr>
              <a:t>Aristotle</a:t>
            </a:r>
            <a:endParaRPr lang="en-US" sz="2000" i="1" dirty="0">
              <a:solidFill>
                <a:schemeClr val="accent3">
                  <a:lumMod val="50000"/>
                </a:schemeClr>
              </a:solidFill>
            </a:endParaRPr>
          </a:p>
        </p:txBody>
      </p:sp>
    </p:spTree>
    <p:extLst>
      <p:ext uri="{BB962C8B-B14F-4D97-AF65-F5344CB8AC3E}">
        <p14:creationId xmlns:p14="http://schemas.microsoft.com/office/powerpoint/2010/main" val="1056308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strips(downRight)">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strips(downRight)">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strips(downRight)">
                                      <p:cBhvr>
                                        <p:cTn id="17" dur="500"/>
                                        <p:tgtEl>
                                          <p:spTgt spid="4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strips(downRight)">
                                      <p:cBhvr>
                                        <p:cTn id="22" dur="500"/>
                                        <p:tgtEl>
                                          <p:spTgt spid="430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strips(downRight)">
                                      <p:cBhvr>
                                        <p:cTn id="27" dur="500"/>
                                        <p:tgtEl>
                                          <p:spTgt spid="430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3011">
                                            <p:txEl>
                                              <p:pRg st="5" end="5"/>
                                            </p:txEl>
                                          </p:spTgt>
                                        </p:tgtEl>
                                        <p:attrNameLst>
                                          <p:attrName>style.visibility</p:attrName>
                                        </p:attrNameLst>
                                      </p:cBhvr>
                                      <p:to>
                                        <p:strVal val="visible"/>
                                      </p:to>
                                    </p:set>
                                    <p:animEffect transition="in" filter="strips(downRight)">
                                      <p:cBhvr>
                                        <p:cTn id="32" dur="500"/>
                                        <p:tgtEl>
                                          <p:spTgt spid="430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3011">
                                            <p:txEl>
                                              <p:pRg st="6" end="6"/>
                                            </p:txEl>
                                          </p:spTgt>
                                        </p:tgtEl>
                                        <p:attrNameLst>
                                          <p:attrName>style.visibility</p:attrName>
                                        </p:attrNameLst>
                                      </p:cBhvr>
                                      <p:to>
                                        <p:strVal val="visible"/>
                                      </p:to>
                                    </p:set>
                                    <p:animEffect transition="in" filter="strips(downRight)">
                                      <p:cBhvr>
                                        <p:cTn id="37" dur="500"/>
                                        <p:tgtEl>
                                          <p:spTgt spid="4301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3011">
                                            <p:txEl>
                                              <p:pRg st="7" end="7"/>
                                            </p:txEl>
                                          </p:spTgt>
                                        </p:tgtEl>
                                        <p:attrNameLst>
                                          <p:attrName>style.visibility</p:attrName>
                                        </p:attrNameLst>
                                      </p:cBhvr>
                                      <p:to>
                                        <p:strVal val="visible"/>
                                      </p:to>
                                    </p:set>
                                    <p:animEffect transition="in" filter="strips(downRight)">
                                      <p:cBhvr>
                                        <p:cTn id="42" dur="5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B8B76100-DB7B-427F-9B47-A6F10F98751C}" type="slidenum">
              <a:rPr lang="en-US" altLang="en-US" sz="1400"/>
              <a:pPr eaLnBrk="1" hangingPunct="1"/>
              <a:t>5</a:t>
            </a:fld>
            <a:endParaRPr lang="en-US" altLang="en-US" sz="1400"/>
          </a:p>
        </p:txBody>
      </p:sp>
      <p:sp>
        <p:nvSpPr>
          <p:cNvPr id="40964" name="Rectangle 2"/>
          <p:cNvSpPr>
            <a:spLocks noChangeArrowheads="1"/>
          </p:cNvSpPr>
          <p:nvPr/>
        </p:nvSpPr>
        <p:spPr bwMode="auto">
          <a:xfrm>
            <a:off x="457200" y="2286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altLang="en-US" sz="4000" dirty="0">
                <a:solidFill>
                  <a:schemeClr val="tx2"/>
                </a:solidFill>
                <a:effectLst>
                  <a:outerShdw blurRad="38100" dist="38100" dir="2700000" algn="tl">
                    <a:srgbClr val="000000">
                      <a:alpha val="43137"/>
                    </a:srgbClr>
                  </a:outerShdw>
                </a:effectLst>
                <a:latin typeface="+mn-lt"/>
              </a:rPr>
              <a:t>How to Select </a:t>
            </a:r>
            <a:r>
              <a:rPr lang="en-US" altLang="en-US" sz="4000" dirty="0" smtClean="0">
                <a:solidFill>
                  <a:schemeClr val="tx2"/>
                </a:solidFill>
                <a:effectLst>
                  <a:outerShdw blurRad="38100" dist="38100" dir="2700000" algn="tl">
                    <a:srgbClr val="000000">
                      <a:alpha val="43137"/>
                    </a:srgbClr>
                  </a:outerShdw>
                </a:effectLst>
                <a:latin typeface="+mn-lt"/>
              </a:rPr>
              <a:t>a </a:t>
            </a:r>
            <a:r>
              <a:rPr lang="en-US" altLang="en-US" sz="4000" b="1" dirty="0" smtClean="0">
                <a:solidFill>
                  <a:srgbClr val="00B050"/>
                </a:solidFill>
                <a:effectLst>
                  <a:outerShdw blurRad="38100" dist="38100" dir="2700000" algn="tl">
                    <a:srgbClr val="000000">
                      <a:alpha val="43137"/>
                    </a:srgbClr>
                  </a:outerShdw>
                </a:effectLst>
                <a:latin typeface="+mn-lt"/>
              </a:rPr>
              <a:t>4-H</a:t>
            </a:r>
            <a:r>
              <a:rPr lang="en-US" altLang="en-US" sz="4000" dirty="0" smtClean="0">
                <a:solidFill>
                  <a:srgbClr val="00B050"/>
                </a:solidFill>
                <a:effectLst>
                  <a:outerShdw blurRad="38100" dist="38100" dir="2700000" algn="tl">
                    <a:srgbClr val="000000">
                      <a:alpha val="43137"/>
                    </a:srgbClr>
                  </a:outerShdw>
                </a:effectLst>
                <a:latin typeface="+mn-lt"/>
              </a:rPr>
              <a:t> </a:t>
            </a:r>
            <a:r>
              <a:rPr lang="en-US" altLang="en-US" sz="4000" dirty="0">
                <a:solidFill>
                  <a:schemeClr val="tx2"/>
                </a:solidFill>
                <a:effectLst>
                  <a:outerShdw blurRad="38100" dist="38100" dir="2700000" algn="tl">
                    <a:srgbClr val="000000">
                      <a:alpha val="43137"/>
                    </a:srgbClr>
                  </a:outerShdw>
                </a:effectLst>
                <a:latin typeface="+mn-lt"/>
              </a:rPr>
              <a:t>Project</a:t>
            </a:r>
          </a:p>
        </p:txBody>
      </p:sp>
      <p:sp>
        <p:nvSpPr>
          <p:cNvPr id="44035" name="Rectangle 3"/>
          <p:cNvSpPr>
            <a:spLocks noChangeArrowheads="1"/>
          </p:cNvSpPr>
          <p:nvPr/>
        </p:nvSpPr>
        <p:spPr bwMode="auto">
          <a:xfrm>
            <a:off x="533400" y="1219200"/>
            <a:ext cx="815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457200" indent="-457200" algn="l" eaLnBrk="1" hangingPunct="1">
              <a:spcBef>
                <a:spcPct val="2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Interests, needs and capabilities of the member</a:t>
            </a:r>
          </a:p>
          <a:p>
            <a:pPr marL="457200" indent="-457200" algn="l" eaLnBrk="1" hangingPunct="1">
              <a:spcBef>
                <a:spcPct val="2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Opportunity for sufficient challenge and growth</a:t>
            </a:r>
          </a:p>
          <a:p>
            <a:pPr marL="457200" indent="-457200" algn="l" eaLnBrk="1" hangingPunct="1">
              <a:spcBef>
                <a:spcPct val="2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Family situation</a:t>
            </a:r>
          </a:p>
          <a:p>
            <a:pPr marL="457200" indent="-457200" algn="l" eaLnBrk="1" hangingPunct="1">
              <a:spcBef>
                <a:spcPct val="2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Availability of adequate financing</a:t>
            </a:r>
          </a:p>
          <a:p>
            <a:pPr marL="457200" indent="-457200" algn="l" eaLnBrk="1" hangingPunct="1">
              <a:spcBef>
                <a:spcPct val="2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Availability of equipment and space</a:t>
            </a:r>
          </a:p>
          <a:p>
            <a:pPr marL="457200" indent="-457200" algn="l" eaLnBrk="1" hangingPunct="1">
              <a:spcBef>
                <a:spcPct val="2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Availability of leadership for the project</a:t>
            </a:r>
          </a:p>
        </p:txBody>
      </p:sp>
    </p:spTree>
    <p:extLst>
      <p:ext uri="{BB962C8B-B14F-4D97-AF65-F5344CB8AC3E}">
        <p14:creationId xmlns:p14="http://schemas.microsoft.com/office/powerpoint/2010/main" val="3384298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strips(downLeft)">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strips(downLeft)">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strips(downLeft)">
                                      <p:cBhvr>
                                        <p:cTn id="17" dur="5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strips(downLeft)">
                                      <p:cBhvr>
                                        <p:cTn id="22" dur="500"/>
                                        <p:tgtEl>
                                          <p:spTgt spid="44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strips(downLeft)">
                                      <p:cBhvr>
                                        <p:cTn id="27" dur="500"/>
                                        <p:tgtEl>
                                          <p:spTgt spid="440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44035">
                                            <p:txEl>
                                              <p:pRg st="5" end="5"/>
                                            </p:txEl>
                                          </p:spTgt>
                                        </p:tgtEl>
                                        <p:attrNameLst>
                                          <p:attrName>style.visibility</p:attrName>
                                        </p:attrNameLst>
                                      </p:cBhvr>
                                      <p:to>
                                        <p:strVal val="visible"/>
                                      </p:to>
                                    </p:set>
                                    <p:animEffect transition="in" filter="strips(downLeft)">
                                      <p:cBhvr>
                                        <p:cTn id="32" dur="50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2470EFE1-C41E-41F9-81D5-A88C9158A92D}" type="slidenum">
              <a:rPr lang="en-US" altLang="en-US" sz="1400"/>
              <a:pPr eaLnBrk="1" hangingPunct="1"/>
              <a:t>6</a:t>
            </a:fld>
            <a:endParaRPr lang="en-US" altLang="en-US" sz="1400"/>
          </a:p>
        </p:txBody>
      </p:sp>
      <p:sp>
        <p:nvSpPr>
          <p:cNvPr id="41988" name="Rectangle 2"/>
          <p:cNvSpPr>
            <a:spLocks noChangeArrowheads="1"/>
          </p:cNvSpPr>
          <p:nvPr/>
        </p:nvSpPr>
        <p:spPr bwMode="auto">
          <a:xfrm>
            <a:off x="533400" y="3810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3400" b="1" dirty="0">
                <a:solidFill>
                  <a:srgbClr val="00B050"/>
                </a:solidFill>
                <a:effectLst>
                  <a:outerShdw blurRad="38100" dist="38100" dir="2700000" algn="tl">
                    <a:srgbClr val="000000">
                      <a:alpha val="43137"/>
                    </a:srgbClr>
                  </a:outerShdw>
                </a:effectLst>
                <a:latin typeface="+mn-lt"/>
              </a:rPr>
              <a:t>4-H</a:t>
            </a:r>
            <a:r>
              <a:rPr lang="en-US" altLang="en-US" sz="3400" dirty="0">
                <a:solidFill>
                  <a:schemeClr val="tx2"/>
                </a:solidFill>
                <a:effectLst>
                  <a:outerShdw blurRad="38100" dist="38100" dir="2700000" algn="tl">
                    <a:srgbClr val="000000">
                      <a:alpha val="43137"/>
                    </a:srgbClr>
                  </a:outerShdw>
                </a:effectLst>
                <a:latin typeface="+mn-lt"/>
              </a:rPr>
              <a:t> Project p</a:t>
            </a:r>
            <a:r>
              <a:rPr lang="en-US" altLang="en-US" sz="3400" dirty="0" smtClean="0">
                <a:solidFill>
                  <a:schemeClr val="tx2"/>
                </a:solidFill>
                <a:effectLst>
                  <a:outerShdw blurRad="38100" dist="38100" dir="2700000" algn="tl">
                    <a:srgbClr val="000000">
                      <a:alpha val="43137"/>
                    </a:srgbClr>
                  </a:outerShdw>
                </a:effectLst>
                <a:latin typeface="+mn-lt"/>
              </a:rPr>
              <a:t>rovides an </a:t>
            </a:r>
            <a:r>
              <a:rPr lang="en-US" altLang="en-US" sz="3400" dirty="0">
                <a:solidFill>
                  <a:schemeClr val="tx2"/>
                </a:solidFill>
                <a:effectLst>
                  <a:outerShdw blurRad="38100" dist="38100" dir="2700000" algn="tl">
                    <a:srgbClr val="000000">
                      <a:alpha val="43137"/>
                    </a:srgbClr>
                  </a:outerShdw>
                </a:effectLst>
                <a:latin typeface="+mn-lt"/>
              </a:rPr>
              <a:t>o</a:t>
            </a:r>
            <a:r>
              <a:rPr lang="en-US" altLang="en-US" sz="3400" dirty="0" smtClean="0">
                <a:solidFill>
                  <a:schemeClr val="tx2"/>
                </a:solidFill>
                <a:effectLst>
                  <a:outerShdw blurRad="38100" dist="38100" dir="2700000" algn="tl">
                    <a:srgbClr val="000000">
                      <a:alpha val="43137"/>
                    </a:srgbClr>
                  </a:outerShdw>
                </a:effectLst>
                <a:latin typeface="+mn-lt"/>
              </a:rPr>
              <a:t>pportunity </a:t>
            </a:r>
            <a:r>
              <a:rPr lang="en-US" altLang="en-US" sz="3400" dirty="0">
                <a:solidFill>
                  <a:schemeClr val="tx2"/>
                </a:solidFill>
                <a:effectLst>
                  <a:outerShdw blurRad="38100" dist="38100" dir="2700000" algn="tl">
                    <a:srgbClr val="000000">
                      <a:alpha val="43137"/>
                    </a:srgbClr>
                  </a:outerShdw>
                </a:effectLst>
                <a:latin typeface="+mn-lt"/>
              </a:rPr>
              <a:t>for…</a:t>
            </a:r>
          </a:p>
        </p:txBody>
      </p:sp>
      <p:sp>
        <p:nvSpPr>
          <p:cNvPr id="45059" name="Rectangle 3"/>
          <p:cNvSpPr>
            <a:spLocks noChangeArrowheads="1"/>
          </p:cNvSpPr>
          <p:nvPr/>
        </p:nvSpPr>
        <p:spPr bwMode="auto">
          <a:xfrm>
            <a:off x="533400" y="1295400"/>
            <a:ext cx="3352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20000"/>
              </a:spcBef>
              <a:buClr>
                <a:schemeClr val="accent2"/>
              </a:buClr>
              <a:buFont typeface="Wingdings" pitchFamily="2" charset="2"/>
              <a:buAutoNum type="arabicPeriod"/>
            </a:pPr>
            <a:r>
              <a:rPr lang="en-US" altLang="en-US" sz="2400" dirty="0">
                <a:solidFill>
                  <a:schemeClr val="tx1">
                    <a:lumMod val="50000"/>
                    <a:lumOff val="50000"/>
                  </a:schemeClr>
                </a:solidFill>
                <a:effectLst/>
                <a:latin typeface="+mj-lt"/>
              </a:rPr>
              <a:t>Developing Subject Matter Skills</a:t>
            </a:r>
          </a:p>
          <a:p>
            <a:pPr algn="l" eaLnBrk="1" hangingPunct="1">
              <a:spcBef>
                <a:spcPct val="20000"/>
              </a:spcBef>
              <a:buClr>
                <a:schemeClr val="accent2"/>
              </a:buClr>
              <a:buFont typeface="Wingdings" pitchFamily="2" charset="2"/>
              <a:buAutoNum type="arabicPeriod"/>
            </a:pPr>
            <a:r>
              <a:rPr lang="en-US" altLang="en-US" sz="2400" dirty="0">
                <a:solidFill>
                  <a:schemeClr val="tx1">
                    <a:lumMod val="50000"/>
                    <a:lumOff val="50000"/>
                  </a:schemeClr>
                </a:solidFill>
                <a:effectLst/>
                <a:latin typeface="+mj-lt"/>
              </a:rPr>
              <a:t>Life Skills Development</a:t>
            </a:r>
          </a:p>
          <a:p>
            <a:pPr algn="l" eaLnBrk="1" hangingPunct="1">
              <a:spcBef>
                <a:spcPct val="20000"/>
              </a:spcBef>
              <a:buClr>
                <a:schemeClr val="accent2"/>
              </a:buClr>
              <a:buFont typeface="Wingdings" pitchFamily="2" charset="2"/>
              <a:buAutoNum type="arabicPeriod"/>
            </a:pPr>
            <a:r>
              <a:rPr lang="en-US" altLang="en-US" sz="2400" dirty="0">
                <a:solidFill>
                  <a:schemeClr val="tx1">
                    <a:lumMod val="50000"/>
                    <a:lumOff val="50000"/>
                  </a:schemeClr>
                </a:solidFill>
                <a:effectLst/>
                <a:latin typeface="+mj-lt"/>
              </a:rPr>
              <a:t>Participation</a:t>
            </a:r>
          </a:p>
          <a:p>
            <a:pPr algn="l" eaLnBrk="1" hangingPunct="1">
              <a:spcBef>
                <a:spcPct val="20000"/>
              </a:spcBef>
              <a:buClr>
                <a:schemeClr val="accent2"/>
              </a:buClr>
              <a:buFont typeface="Wingdings" pitchFamily="2" charset="2"/>
              <a:buAutoNum type="arabicPeriod"/>
            </a:pPr>
            <a:r>
              <a:rPr lang="en-US" altLang="en-US" sz="2400" dirty="0">
                <a:solidFill>
                  <a:schemeClr val="tx1">
                    <a:lumMod val="50000"/>
                    <a:lumOff val="50000"/>
                  </a:schemeClr>
                </a:solidFill>
                <a:effectLst/>
                <a:latin typeface="+mj-lt"/>
              </a:rPr>
              <a:t>Developing Communication </a:t>
            </a:r>
            <a:r>
              <a:rPr lang="en-US" altLang="en-US" sz="2400" dirty="0" smtClean="0">
                <a:solidFill>
                  <a:schemeClr val="tx1">
                    <a:lumMod val="50000"/>
                    <a:lumOff val="50000"/>
                  </a:schemeClr>
                </a:solidFill>
                <a:effectLst/>
                <a:latin typeface="+mj-lt"/>
              </a:rPr>
              <a:t>Skills</a:t>
            </a:r>
            <a:endParaRPr lang="en-US" altLang="en-US" sz="2400" dirty="0">
              <a:solidFill>
                <a:schemeClr val="tx1">
                  <a:lumMod val="50000"/>
                  <a:lumOff val="50000"/>
                </a:schemeClr>
              </a:solidFill>
              <a:effectLst/>
              <a:latin typeface="+mj-lt"/>
            </a:endParaRPr>
          </a:p>
        </p:txBody>
      </p:sp>
      <p:sp>
        <p:nvSpPr>
          <p:cNvPr id="6" name="Rectangle 3"/>
          <p:cNvSpPr>
            <a:spLocks noChangeArrowheads="1"/>
          </p:cNvSpPr>
          <p:nvPr/>
        </p:nvSpPr>
        <p:spPr bwMode="auto">
          <a:xfrm>
            <a:off x="3954087" y="1295400"/>
            <a:ext cx="3124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20000"/>
              </a:spcBef>
              <a:buClr>
                <a:schemeClr val="accent2"/>
              </a:buClr>
              <a:buFont typeface="+mj-lt"/>
              <a:buAutoNum type="arabicPeriod" startAt="5"/>
            </a:pPr>
            <a:r>
              <a:rPr lang="en-US" altLang="en-US" sz="2400" dirty="0" smtClean="0">
                <a:solidFill>
                  <a:schemeClr val="tx1">
                    <a:lumMod val="50000"/>
                    <a:lumOff val="50000"/>
                  </a:schemeClr>
                </a:solidFill>
                <a:effectLst/>
                <a:latin typeface="+mj-lt"/>
              </a:rPr>
              <a:t>Keeping </a:t>
            </a:r>
            <a:r>
              <a:rPr lang="en-US" altLang="en-US" sz="2400" dirty="0">
                <a:solidFill>
                  <a:schemeClr val="tx1">
                    <a:lumMod val="50000"/>
                    <a:lumOff val="50000"/>
                  </a:schemeClr>
                </a:solidFill>
                <a:effectLst/>
                <a:latin typeface="+mj-lt"/>
              </a:rPr>
              <a:t>Records</a:t>
            </a:r>
          </a:p>
          <a:p>
            <a:pPr algn="l" eaLnBrk="1" hangingPunct="1">
              <a:spcBef>
                <a:spcPct val="20000"/>
              </a:spcBef>
              <a:buClr>
                <a:schemeClr val="accent2"/>
              </a:buClr>
              <a:buFont typeface="Wingdings" pitchFamily="2" charset="2"/>
              <a:buAutoNum type="arabicPeriod" startAt="5"/>
            </a:pPr>
            <a:r>
              <a:rPr lang="en-US" altLang="en-US" sz="2400" dirty="0">
                <a:solidFill>
                  <a:schemeClr val="tx1">
                    <a:lumMod val="50000"/>
                    <a:lumOff val="50000"/>
                  </a:schemeClr>
                </a:solidFill>
                <a:effectLst/>
                <a:latin typeface="+mj-lt"/>
              </a:rPr>
              <a:t>Sharing Ideas</a:t>
            </a:r>
          </a:p>
          <a:p>
            <a:pPr algn="l" eaLnBrk="1" hangingPunct="1">
              <a:spcBef>
                <a:spcPct val="20000"/>
              </a:spcBef>
              <a:buClr>
                <a:schemeClr val="accent2"/>
              </a:buClr>
              <a:buFont typeface="Wingdings" pitchFamily="2" charset="2"/>
              <a:buAutoNum type="arabicPeriod" startAt="5"/>
            </a:pPr>
            <a:r>
              <a:rPr lang="en-US" altLang="en-US" sz="2400" dirty="0">
                <a:solidFill>
                  <a:schemeClr val="tx1">
                    <a:lumMod val="50000"/>
                    <a:lumOff val="50000"/>
                  </a:schemeClr>
                </a:solidFill>
                <a:effectLst/>
                <a:latin typeface="+mj-lt"/>
              </a:rPr>
              <a:t>Productive Leisure Time</a:t>
            </a:r>
          </a:p>
          <a:p>
            <a:pPr algn="l" eaLnBrk="1" hangingPunct="1">
              <a:spcBef>
                <a:spcPct val="20000"/>
              </a:spcBef>
              <a:buClr>
                <a:schemeClr val="accent2"/>
              </a:buClr>
              <a:buFont typeface="Wingdings" pitchFamily="2" charset="2"/>
              <a:buAutoNum type="arabicPeriod" startAt="5"/>
            </a:pPr>
            <a:r>
              <a:rPr lang="en-US" altLang="en-US" sz="2400" dirty="0">
                <a:solidFill>
                  <a:schemeClr val="tx1">
                    <a:lumMod val="50000"/>
                    <a:lumOff val="50000"/>
                  </a:schemeClr>
                </a:solidFill>
                <a:effectLst/>
                <a:latin typeface="+mj-lt"/>
              </a:rPr>
              <a:t>Recognition</a:t>
            </a:r>
          </a:p>
        </p:txBody>
      </p:sp>
      <p:grpSp>
        <p:nvGrpSpPr>
          <p:cNvPr id="3" name="Group 2"/>
          <p:cNvGrpSpPr/>
          <p:nvPr/>
        </p:nvGrpSpPr>
        <p:grpSpPr>
          <a:xfrm>
            <a:off x="6705600" y="1676400"/>
            <a:ext cx="2209800" cy="3429000"/>
            <a:chOff x="6705600" y="1676400"/>
            <a:chExt cx="2209800" cy="3429000"/>
          </a:xfrm>
        </p:grpSpPr>
        <p:pic>
          <p:nvPicPr>
            <p:cNvPr id="5122" name="Picture 2" descr="C:\Users\kknoepf\AppData\Local\Microsoft\Windows\Temporary Internet Files\Content.IE5\10Q4X126\2008-07-01 10.17.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728" y="1676400"/>
              <a:ext cx="1979607"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05600" y="4182070"/>
              <a:ext cx="2209800" cy="923330"/>
            </a:xfrm>
            <a:prstGeom prst="rect">
              <a:avLst/>
            </a:prstGeom>
            <a:noFill/>
          </p:spPr>
          <p:txBody>
            <a:bodyPr wrap="square" rtlCol="0">
              <a:spAutoFit/>
            </a:bodyPr>
            <a:lstStyle/>
            <a:p>
              <a:pPr algn="ctr"/>
              <a:r>
                <a:rPr lang="en-US" b="1" dirty="0" smtClean="0">
                  <a:solidFill>
                    <a:schemeClr val="tx2"/>
                  </a:solidFill>
                </a:rPr>
                <a:t>Quality is not an act, it is a habit.</a:t>
              </a:r>
            </a:p>
            <a:p>
              <a:pPr algn="r"/>
              <a:r>
                <a:rPr lang="en-US" i="1" dirty="0" smtClean="0">
                  <a:solidFill>
                    <a:schemeClr val="accent3">
                      <a:lumMod val="50000"/>
                    </a:schemeClr>
                  </a:solidFill>
                </a:rPr>
                <a:t>Aristotle</a:t>
              </a:r>
              <a:endParaRPr lang="en-US" i="1" dirty="0">
                <a:solidFill>
                  <a:schemeClr val="accent3">
                    <a:lumMod val="50000"/>
                  </a:schemeClr>
                </a:solidFill>
              </a:endParaRPr>
            </a:p>
          </p:txBody>
        </p:sp>
      </p:grpSp>
    </p:spTree>
    <p:extLst>
      <p:ext uri="{BB962C8B-B14F-4D97-AF65-F5344CB8AC3E}">
        <p14:creationId xmlns:p14="http://schemas.microsoft.com/office/powerpoint/2010/main" val="998412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dissolve">
                                      <p:cBhvr>
                                        <p:cTn id="12" dur="500"/>
                                        <p:tgtEl>
                                          <p:spTgt spid="45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dissolve">
                                      <p:cBhvr>
                                        <p:cTn id="17" dur="500"/>
                                        <p:tgtEl>
                                          <p:spTgt spid="45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dissolve">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dissolv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dissolve">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P spid="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CE98EFCC-DFC7-438D-95EC-CDB0C17FAB17}" type="slidenum">
              <a:rPr lang="en-US" altLang="en-US" sz="1400"/>
              <a:pPr eaLnBrk="1" hangingPunct="1"/>
              <a:t>7</a:t>
            </a:fld>
            <a:endParaRPr lang="en-US" altLang="en-US" sz="1400"/>
          </a:p>
        </p:txBody>
      </p:sp>
      <p:sp>
        <p:nvSpPr>
          <p:cNvPr id="47106" name="Rectangle 2"/>
          <p:cNvSpPr>
            <a:spLocks noChangeArrowheads="1"/>
          </p:cNvSpPr>
          <p:nvPr/>
        </p:nvSpPr>
        <p:spPr bwMode="auto">
          <a:xfrm>
            <a:off x="533400" y="304800"/>
            <a:ext cx="8177213" cy="838200"/>
          </a:xfrm>
          <a:prstGeom prst="rect">
            <a:avLst/>
          </a:prstGeom>
          <a:noFill/>
          <a:ln w="9525">
            <a:noFill/>
            <a:miter lim="800000"/>
            <a:headEnd/>
            <a:tailEnd/>
          </a:ln>
          <a:effectLst/>
        </p:spPr>
        <p:txBody>
          <a:bodyPr anchor="ctr"/>
          <a:lstStyle/>
          <a:p>
            <a:pPr>
              <a:defRPr/>
            </a:pPr>
            <a:r>
              <a:rPr lang="en-US" sz="3600" dirty="0">
                <a:solidFill>
                  <a:schemeClr val="tx2"/>
                </a:solidFill>
                <a:effectLst>
                  <a:outerShdw blurRad="38100" dist="38100" dir="2700000" algn="tl">
                    <a:srgbClr val="000000">
                      <a:alpha val="43137"/>
                    </a:srgbClr>
                  </a:outerShdw>
                </a:effectLst>
              </a:rPr>
              <a:t>Sample of</a:t>
            </a:r>
            <a:r>
              <a:rPr lang="en-US" sz="3600" b="1" dirty="0">
                <a:solidFill>
                  <a:schemeClr val="accent2"/>
                </a:solidFill>
                <a:effectLst>
                  <a:outerShdw blurRad="38100" dist="38100" dir="2700000" algn="tl">
                    <a:srgbClr val="000000">
                      <a:alpha val="43137"/>
                    </a:srgbClr>
                  </a:outerShdw>
                </a:effectLst>
              </a:rPr>
              <a:t> </a:t>
            </a:r>
            <a:r>
              <a:rPr lang="en-US" sz="3600" b="1" dirty="0">
                <a:solidFill>
                  <a:srgbClr val="00B050"/>
                </a:solidFill>
                <a:effectLst>
                  <a:outerShdw blurRad="38100" dist="38100" dir="2700000" algn="tl">
                    <a:srgbClr val="000000">
                      <a:alpha val="43137"/>
                    </a:srgbClr>
                  </a:outerShdw>
                </a:effectLst>
              </a:rPr>
              <a:t>4-H</a:t>
            </a:r>
            <a:r>
              <a:rPr lang="en-US" sz="3600" dirty="0">
                <a:solidFill>
                  <a:schemeClr val="tx2"/>
                </a:solidFill>
                <a:effectLst>
                  <a:outerShdw blurRad="38100" dist="38100" dir="2700000" algn="tl">
                    <a:srgbClr val="000000">
                      <a:alpha val="43137"/>
                    </a:srgbClr>
                  </a:outerShdw>
                </a:effectLst>
              </a:rPr>
              <a:t> Projects</a:t>
            </a:r>
            <a:endParaRPr lang="en-US" b="1" dirty="0">
              <a:solidFill>
                <a:schemeClr val="accent2"/>
              </a:solidFill>
              <a:effectLst>
                <a:outerShdw blurRad="38100" dist="38100" dir="2700000" algn="tl">
                  <a:srgbClr val="000000">
                    <a:alpha val="43137"/>
                  </a:srgbClr>
                </a:outerShdw>
              </a:effectLst>
            </a:endParaRPr>
          </a:p>
        </p:txBody>
      </p:sp>
      <p:sp>
        <p:nvSpPr>
          <p:cNvPr id="47107" name="Rectangle 3"/>
          <p:cNvSpPr>
            <a:spLocks noChangeArrowheads="1"/>
          </p:cNvSpPr>
          <p:nvPr/>
        </p:nvSpPr>
        <p:spPr bwMode="auto">
          <a:xfrm>
            <a:off x="533400" y="10668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457200" indent="-457200" algn="l" eaLnBrk="1" hangingPunct="1">
              <a:spcBef>
                <a:spcPct val="2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Health and Fitness</a:t>
            </a:r>
          </a:p>
          <a:p>
            <a:pPr marL="457200" indent="-457200" algn="l" eaLnBrk="1" hangingPunct="1">
              <a:spcBef>
                <a:spcPct val="2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Electric Energy</a:t>
            </a:r>
          </a:p>
          <a:p>
            <a:pPr marL="457200" indent="-457200" algn="l" eaLnBrk="1" hangingPunct="1">
              <a:spcBef>
                <a:spcPct val="2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Foods Science</a:t>
            </a:r>
          </a:p>
          <a:p>
            <a:pPr marL="457200" indent="-457200" algn="l" eaLnBrk="1" hangingPunct="1">
              <a:spcBef>
                <a:spcPct val="2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Leisure Education</a:t>
            </a:r>
          </a:p>
          <a:p>
            <a:pPr marL="457200" indent="-457200" algn="l" eaLnBrk="1" hangingPunct="1">
              <a:spcBef>
                <a:spcPct val="20000"/>
              </a:spcBef>
              <a:buClr>
                <a:schemeClr val="accent2"/>
              </a:buClr>
              <a:buFont typeface="Arial" panose="020B0604020202020204" pitchFamily="34" charset="0"/>
              <a:buChar char="•"/>
            </a:pPr>
            <a:r>
              <a:rPr lang="en-US" altLang="en-US" sz="2800" dirty="0" smtClean="0">
                <a:solidFill>
                  <a:schemeClr val="tx1">
                    <a:lumMod val="50000"/>
                    <a:lumOff val="50000"/>
                  </a:schemeClr>
                </a:solidFill>
                <a:effectLst/>
                <a:latin typeface="+mj-lt"/>
              </a:rPr>
              <a:t>Companion Animals</a:t>
            </a:r>
            <a:endParaRPr lang="en-US" altLang="en-US" sz="2800" dirty="0">
              <a:solidFill>
                <a:schemeClr val="tx1">
                  <a:lumMod val="50000"/>
                  <a:lumOff val="50000"/>
                </a:schemeClr>
              </a:solidFill>
              <a:effectLst/>
              <a:latin typeface="+mj-lt"/>
            </a:endParaRPr>
          </a:p>
          <a:p>
            <a:pPr marL="457200" indent="-457200" algn="l" eaLnBrk="1" hangingPunct="1">
              <a:spcBef>
                <a:spcPct val="2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Entomology</a:t>
            </a:r>
          </a:p>
          <a:p>
            <a:pPr marL="457200" indent="-457200" algn="l" eaLnBrk="1" hangingPunct="1">
              <a:spcBef>
                <a:spcPct val="20000"/>
              </a:spcBef>
              <a:buClr>
                <a:schemeClr val="accent2"/>
              </a:buClr>
              <a:buFont typeface="Arial" panose="020B0604020202020204" pitchFamily="34" charset="0"/>
              <a:buChar char="•"/>
            </a:pPr>
            <a:r>
              <a:rPr lang="en-US" altLang="en-US" sz="2800" dirty="0">
                <a:solidFill>
                  <a:schemeClr val="tx1">
                    <a:lumMod val="50000"/>
                    <a:lumOff val="50000"/>
                  </a:schemeClr>
                </a:solidFill>
                <a:effectLst/>
                <a:latin typeface="+mj-lt"/>
              </a:rPr>
              <a:t>Sport </a:t>
            </a:r>
            <a:r>
              <a:rPr lang="en-US" altLang="en-US" sz="2800" dirty="0" smtClean="0">
                <a:solidFill>
                  <a:schemeClr val="tx1">
                    <a:lumMod val="50000"/>
                    <a:lumOff val="50000"/>
                  </a:schemeClr>
                </a:solidFill>
                <a:effectLst/>
                <a:latin typeface="+mj-lt"/>
              </a:rPr>
              <a:t>Fishing</a:t>
            </a:r>
          </a:p>
          <a:p>
            <a:pPr marL="457200" indent="-457200" algn="l" eaLnBrk="1" hangingPunct="1">
              <a:spcBef>
                <a:spcPct val="20000"/>
              </a:spcBef>
              <a:buClr>
                <a:schemeClr val="accent2"/>
              </a:buClr>
              <a:buFont typeface="Arial" panose="020B0604020202020204" pitchFamily="34" charset="0"/>
              <a:buChar char="•"/>
            </a:pPr>
            <a:r>
              <a:rPr lang="en-US" altLang="en-US" sz="2800" dirty="0" smtClean="0">
                <a:solidFill>
                  <a:schemeClr val="tx1">
                    <a:lumMod val="50000"/>
                    <a:lumOff val="50000"/>
                  </a:schemeClr>
                </a:solidFill>
                <a:latin typeface="+mj-lt"/>
              </a:rPr>
              <a:t>Expressive Arts</a:t>
            </a:r>
            <a:endParaRPr lang="en-US" altLang="en-US" sz="2800" dirty="0">
              <a:solidFill>
                <a:schemeClr val="tx1">
                  <a:lumMod val="50000"/>
                  <a:lumOff val="50000"/>
                </a:schemeClr>
              </a:solidFill>
              <a:effectLst/>
              <a:latin typeface="+mj-lt"/>
            </a:endParaRPr>
          </a:p>
        </p:txBody>
      </p:sp>
      <p:pic>
        <p:nvPicPr>
          <p:cNvPr id="47126" name="Picture 22" descr="B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89981"/>
            <a:ext cx="2538413"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410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7126"/>
                                        </p:tgtEl>
                                        <p:attrNameLst>
                                          <p:attrName>style.visibility</p:attrName>
                                        </p:attrNameLst>
                                      </p:cBhvr>
                                      <p:to>
                                        <p:strVal val="visible"/>
                                      </p:to>
                                    </p:set>
                                    <p:anim calcmode="lin" valueType="num">
                                      <p:cBhvr>
                                        <p:cTn id="7" dur="1000" fill="hold"/>
                                        <p:tgtEl>
                                          <p:spTgt spid="47126"/>
                                        </p:tgtEl>
                                        <p:attrNameLst>
                                          <p:attrName>ppt_w</p:attrName>
                                        </p:attrNameLst>
                                      </p:cBhvr>
                                      <p:tavLst>
                                        <p:tav tm="0">
                                          <p:val>
                                            <p:fltVal val="0"/>
                                          </p:val>
                                        </p:tav>
                                        <p:tav tm="100000">
                                          <p:val>
                                            <p:strVal val="#ppt_w"/>
                                          </p:val>
                                        </p:tav>
                                      </p:tavLst>
                                    </p:anim>
                                    <p:anim calcmode="lin" valueType="num">
                                      <p:cBhvr>
                                        <p:cTn id="8" dur="1000" fill="hold"/>
                                        <p:tgtEl>
                                          <p:spTgt spid="47126"/>
                                        </p:tgtEl>
                                        <p:attrNameLst>
                                          <p:attrName>ppt_h</p:attrName>
                                        </p:attrNameLst>
                                      </p:cBhvr>
                                      <p:tavLst>
                                        <p:tav tm="0">
                                          <p:val>
                                            <p:fltVal val="0"/>
                                          </p:val>
                                        </p:tav>
                                        <p:tav tm="100000">
                                          <p:val>
                                            <p:strVal val="#ppt_h"/>
                                          </p:val>
                                        </p:tav>
                                      </p:tavLst>
                                    </p:anim>
                                    <p:anim calcmode="lin" valueType="num">
                                      <p:cBhvr>
                                        <p:cTn id="9" dur="1000" fill="hold"/>
                                        <p:tgtEl>
                                          <p:spTgt spid="471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1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7107">
                                            <p:txEl>
                                              <p:pRg st="0" end="0"/>
                                            </p:txEl>
                                          </p:spTgt>
                                        </p:tgtEl>
                                        <p:attrNameLst>
                                          <p:attrName>style.visibility</p:attrName>
                                        </p:attrNameLst>
                                      </p:cBhvr>
                                      <p:to>
                                        <p:strVal val="visible"/>
                                      </p:to>
                                    </p:set>
                                    <p:animEffect transition="in" filter="strips(downRight)">
                                      <p:cBhvr>
                                        <p:cTn id="15" dur="500"/>
                                        <p:tgtEl>
                                          <p:spTgt spid="4710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47107">
                                            <p:txEl>
                                              <p:pRg st="1" end="1"/>
                                            </p:txEl>
                                          </p:spTgt>
                                        </p:tgtEl>
                                        <p:attrNameLst>
                                          <p:attrName>style.visibility</p:attrName>
                                        </p:attrNameLst>
                                      </p:cBhvr>
                                      <p:to>
                                        <p:strVal val="visible"/>
                                      </p:to>
                                    </p:set>
                                    <p:animEffect transition="in" filter="strips(downRight)">
                                      <p:cBhvr>
                                        <p:cTn id="20" dur="500"/>
                                        <p:tgtEl>
                                          <p:spTgt spid="4710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7107">
                                            <p:txEl>
                                              <p:pRg st="2" end="2"/>
                                            </p:txEl>
                                          </p:spTgt>
                                        </p:tgtEl>
                                        <p:attrNameLst>
                                          <p:attrName>style.visibility</p:attrName>
                                        </p:attrNameLst>
                                      </p:cBhvr>
                                      <p:to>
                                        <p:strVal val="visible"/>
                                      </p:to>
                                    </p:set>
                                    <p:animEffect transition="in" filter="strips(downRight)">
                                      <p:cBhvr>
                                        <p:cTn id="25" dur="500"/>
                                        <p:tgtEl>
                                          <p:spTgt spid="4710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47107">
                                            <p:txEl>
                                              <p:pRg st="3" end="3"/>
                                            </p:txEl>
                                          </p:spTgt>
                                        </p:tgtEl>
                                        <p:attrNameLst>
                                          <p:attrName>style.visibility</p:attrName>
                                        </p:attrNameLst>
                                      </p:cBhvr>
                                      <p:to>
                                        <p:strVal val="visible"/>
                                      </p:to>
                                    </p:set>
                                    <p:animEffect transition="in" filter="strips(downRight)">
                                      <p:cBhvr>
                                        <p:cTn id="30" dur="500"/>
                                        <p:tgtEl>
                                          <p:spTgt spid="4710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47107">
                                            <p:txEl>
                                              <p:pRg st="4" end="4"/>
                                            </p:txEl>
                                          </p:spTgt>
                                        </p:tgtEl>
                                        <p:attrNameLst>
                                          <p:attrName>style.visibility</p:attrName>
                                        </p:attrNameLst>
                                      </p:cBhvr>
                                      <p:to>
                                        <p:strVal val="visible"/>
                                      </p:to>
                                    </p:set>
                                    <p:animEffect transition="in" filter="strips(downRight)">
                                      <p:cBhvr>
                                        <p:cTn id="35" dur="500"/>
                                        <p:tgtEl>
                                          <p:spTgt spid="47107">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47107">
                                            <p:txEl>
                                              <p:pRg st="5" end="5"/>
                                            </p:txEl>
                                          </p:spTgt>
                                        </p:tgtEl>
                                        <p:attrNameLst>
                                          <p:attrName>style.visibility</p:attrName>
                                        </p:attrNameLst>
                                      </p:cBhvr>
                                      <p:to>
                                        <p:strVal val="visible"/>
                                      </p:to>
                                    </p:set>
                                    <p:animEffect transition="in" filter="strips(downRight)">
                                      <p:cBhvr>
                                        <p:cTn id="40" dur="500"/>
                                        <p:tgtEl>
                                          <p:spTgt spid="47107">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47107">
                                            <p:txEl>
                                              <p:pRg st="6" end="6"/>
                                            </p:txEl>
                                          </p:spTgt>
                                        </p:tgtEl>
                                        <p:attrNameLst>
                                          <p:attrName>style.visibility</p:attrName>
                                        </p:attrNameLst>
                                      </p:cBhvr>
                                      <p:to>
                                        <p:strVal val="visible"/>
                                      </p:to>
                                    </p:set>
                                    <p:animEffect transition="in" filter="strips(downRight)">
                                      <p:cBhvr>
                                        <p:cTn id="45" dur="500"/>
                                        <p:tgtEl>
                                          <p:spTgt spid="47107">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47107">
                                            <p:txEl>
                                              <p:pRg st="7" end="7"/>
                                            </p:txEl>
                                          </p:spTgt>
                                        </p:tgtEl>
                                        <p:attrNameLst>
                                          <p:attrName>style.visibility</p:attrName>
                                        </p:attrNameLst>
                                      </p:cBhvr>
                                      <p:to>
                                        <p:strVal val="visible"/>
                                      </p:to>
                                    </p:set>
                                    <p:animEffect transition="in" filter="strips(downRight)">
                                      <p:cBhvr>
                                        <p:cTn id="50" dur="500"/>
                                        <p:tgtEl>
                                          <p:spTgt spid="471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effectLst>
                  <a:outerShdw blurRad="38100" dist="38100" dir="2700000" algn="tl">
                    <a:srgbClr val="000000">
                      <a:alpha val="43137"/>
                    </a:srgbClr>
                  </a:outerShdw>
                </a:effectLst>
              </a:rPr>
              <a:t>Parent’s Role in </a:t>
            </a:r>
            <a:r>
              <a:rPr lang="en-US" altLang="en-US" sz="3600" b="1" dirty="0">
                <a:solidFill>
                  <a:srgbClr val="00B050"/>
                </a:solidFill>
                <a:effectLst>
                  <a:outerShdw blurRad="38100" dist="38100" dir="2700000" algn="tl">
                    <a:srgbClr val="000000">
                      <a:alpha val="43137"/>
                    </a:srgbClr>
                  </a:outerShdw>
                </a:effectLst>
              </a:rPr>
              <a:t>4-H</a:t>
            </a:r>
            <a:r>
              <a:rPr lang="en-US" altLang="en-US" sz="3600" dirty="0">
                <a:effectLst>
                  <a:outerShdw blurRad="38100" dist="38100" dir="2700000" algn="tl">
                    <a:srgbClr val="000000">
                      <a:alpha val="43137"/>
                    </a:srgbClr>
                  </a:outerShdw>
                </a:effectLst>
              </a:rPr>
              <a:t> Project </a:t>
            </a:r>
            <a:r>
              <a:rPr lang="en-US" altLang="en-US" sz="3600" dirty="0" smtClean="0">
                <a:effectLst>
                  <a:outerShdw blurRad="38100" dist="38100" dir="2700000" algn="tl">
                    <a:srgbClr val="000000">
                      <a:alpha val="43137"/>
                    </a:srgbClr>
                  </a:outerShdw>
                </a:effectLst>
              </a:rPr>
              <a:t>Work</a:t>
            </a:r>
            <a:endParaRPr lang="en-US" sz="3200" dirty="0"/>
          </a:p>
        </p:txBody>
      </p:sp>
      <p:sp>
        <p:nvSpPr>
          <p:cNvPr id="3" name="Content Placeholder 2"/>
          <p:cNvSpPr>
            <a:spLocks noGrp="1"/>
          </p:cNvSpPr>
          <p:nvPr>
            <p:ph idx="1"/>
          </p:nvPr>
        </p:nvSpPr>
        <p:spPr>
          <a:xfrm>
            <a:off x="500092" y="1066800"/>
            <a:ext cx="5214908" cy="4038601"/>
          </a:xfrm>
        </p:spPr>
        <p:txBody>
          <a:bodyPr>
            <a:normAutofit fontScale="92500" lnSpcReduction="20000"/>
          </a:bodyPr>
          <a:lstStyle/>
          <a:p>
            <a:pPr>
              <a:buClr>
                <a:schemeClr val="accent2"/>
              </a:buClr>
            </a:pPr>
            <a:r>
              <a:rPr lang="en-US" altLang="en-US" sz="2800" dirty="0"/>
              <a:t>Aide in selecting, financing and managing</a:t>
            </a:r>
          </a:p>
          <a:p>
            <a:pPr>
              <a:buClr>
                <a:schemeClr val="accent2"/>
              </a:buClr>
            </a:pPr>
            <a:r>
              <a:rPr lang="en-US" altLang="en-US" sz="2800" dirty="0"/>
              <a:t>Guide and support work without doing it </a:t>
            </a:r>
            <a:r>
              <a:rPr lang="en-US" altLang="en-US" sz="2800" dirty="0" smtClean="0"/>
              <a:t>the work</a:t>
            </a:r>
            <a:endParaRPr lang="en-US" altLang="en-US" sz="2800" dirty="0"/>
          </a:p>
          <a:p>
            <a:pPr>
              <a:buClr>
                <a:schemeClr val="accent2"/>
              </a:buClr>
            </a:pPr>
            <a:r>
              <a:rPr lang="en-US" altLang="en-US" sz="2800" dirty="0"/>
              <a:t>Encourage follow-through and completion</a:t>
            </a:r>
          </a:p>
          <a:p>
            <a:pPr>
              <a:buClr>
                <a:schemeClr val="accent2"/>
              </a:buClr>
            </a:pPr>
            <a:r>
              <a:rPr lang="en-US" altLang="en-US" sz="2800" dirty="0"/>
              <a:t>Give praise and encouragement</a:t>
            </a:r>
          </a:p>
          <a:p>
            <a:pPr>
              <a:buClr>
                <a:schemeClr val="accent2"/>
              </a:buClr>
            </a:pPr>
            <a:r>
              <a:rPr lang="en-US" altLang="en-US" sz="2800" dirty="0"/>
              <a:t>Assist in gathering tools and supplies</a:t>
            </a:r>
          </a:p>
          <a:p>
            <a:pPr>
              <a:buClr>
                <a:schemeClr val="accent2"/>
              </a:buClr>
            </a:pPr>
            <a:r>
              <a:rPr lang="en-US" altLang="en-US" sz="2800" dirty="0"/>
              <a:t>Encourage record </a:t>
            </a:r>
            <a:r>
              <a:rPr lang="en-US" altLang="en-US" sz="2800" dirty="0" smtClean="0"/>
              <a:t>keeping</a:t>
            </a:r>
            <a:endParaRPr lang="en-US" altLang="en-US" sz="2800" dirty="0"/>
          </a:p>
        </p:txBody>
      </p:sp>
      <p:pic>
        <p:nvPicPr>
          <p:cNvPr id="3074" name="Picture 2" descr="C:\Users\kknoepf\AppData\Local\Microsoft\Windows\Temporary Internet Files\Content.IE5\SROT25GR\2008-01-05 15.3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041" y="2842848"/>
            <a:ext cx="2727776" cy="18117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18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500"/>
                                        <p:tgtEl>
                                          <p:spTgt spid="3">
                                            <p:txEl>
                                              <p:pRg st="0" end="0"/>
                                            </p:txEl>
                                          </p:spTgt>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500"/>
                                        <p:tgtEl>
                                          <p:spTgt spid="3">
                                            <p:txEl>
                                              <p:pRg st="1" end="1"/>
                                            </p:txEl>
                                          </p:spTgt>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500"/>
                                        <p:tgtEl>
                                          <p:spTgt spid="3">
                                            <p:txEl>
                                              <p:pRg st="2" end="2"/>
                                            </p:txEl>
                                          </p:spTgt>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500"/>
                                        <p:tgtEl>
                                          <p:spTgt spid="3">
                                            <p:txEl>
                                              <p:pRg st="3" end="3"/>
                                            </p:txEl>
                                          </p:spTgt>
                                        </p:tgtEl>
                                      </p:cBhvr>
                                    </p:animEffect>
                                  </p:childTnLst>
                                </p:cTn>
                              </p:par>
                            </p:childTnLst>
                          </p:cTn>
                        </p:par>
                        <p:par>
                          <p:cTn id="20" fill="hold">
                            <p:stCondLst>
                              <p:cond delay="6000"/>
                            </p:stCondLst>
                            <p:childTnLst>
                              <p:par>
                                <p:cTn id="21" presetID="2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1500"/>
                                        <p:tgtEl>
                                          <p:spTgt spid="3">
                                            <p:txEl>
                                              <p:pRg st="4" end="4"/>
                                            </p:txEl>
                                          </p:spTgt>
                                        </p:tgtEl>
                                      </p:cBhvr>
                                    </p:animEffect>
                                  </p:childTnLst>
                                </p:cTn>
                              </p:par>
                            </p:childTnLst>
                          </p:cTn>
                        </p:par>
                        <p:par>
                          <p:cTn id="24" fill="hold">
                            <p:stCondLst>
                              <p:cond delay="7500"/>
                            </p:stCondLst>
                            <p:childTnLst>
                              <p:par>
                                <p:cTn id="25" presetID="2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effectLst>
                  <a:outerShdw blurRad="38100" dist="38100" dir="2700000" algn="tl">
                    <a:srgbClr val="000000">
                      <a:alpha val="43137"/>
                    </a:srgbClr>
                  </a:outerShdw>
                </a:effectLst>
              </a:rPr>
              <a:t>Parent’s Role </a:t>
            </a:r>
            <a:r>
              <a:rPr lang="en-US" altLang="en-US" sz="3600" dirty="0" smtClean="0">
                <a:effectLst>
                  <a:outerShdw blurRad="38100" dist="38100" dir="2700000" algn="tl">
                    <a:srgbClr val="000000">
                      <a:alpha val="43137"/>
                    </a:srgbClr>
                  </a:outerShdw>
                </a:effectLst>
              </a:rPr>
              <a:t>continued…</a:t>
            </a:r>
            <a:endParaRPr lang="en-US" sz="3200" dirty="0"/>
          </a:p>
        </p:txBody>
      </p:sp>
      <p:sp>
        <p:nvSpPr>
          <p:cNvPr id="3" name="Content Placeholder 2"/>
          <p:cNvSpPr>
            <a:spLocks noGrp="1"/>
          </p:cNvSpPr>
          <p:nvPr>
            <p:ph idx="1"/>
          </p:nvPr>
        </p:nvSpPr>
        <p:spPr>
          <a:xfrm>
            <a:off x="500092" y="1066800"/>
            <a:ext cx="4757708" cy="4038601"/>
          </a:xfrm>
        </p:spPr>
        <p:txBody>
          <a:bodyPr>
            <a:normAutofit fontScale="85000" lnSpcReduction="20000"/>
          </a:bodyPr>
          <a:lstStyle/>
          <a:p>
            <a:pPr>
              <a:buClr>
                <a:schemeClr val="accent2"/>
              </a:buClr>
            </a:pPr>
            <a:r>
              <a:rPr lang="en-US" altLang="en-US" sz="2800" dirty="0" smtClean="0"/>
              <a:t>Provide </a:t>
            </a:r>
            <a:r>
              <a:rPr lang="en-US" altLang="en-US" sz="2800" dirty="0"/>
              <a:t>support and transportation</a:t>
            </a:r>
          </a:p>
          <a:p>
            <a:pPr>
              <a:buClr>
                <a:schemeClr val="accent2"/>
              </a:buClr>
            </a:pPr>
            <a:r>
              <a:rPr lang="en-US" altLang="en-US" sz="2800" dirty="0"/>
              <a:t>Assist organizational, project and activity leaders</a:t>
            </a:r>
          </a:p>
          <a:p>
            <a:pPr>
              <a:buClr>
                <a:schemeClr val="accent2"/>
              </a:buClr>
            </a:pPr>
            <a:r>
              <a:rPr lang="en-US" altLang="en-US" sz="2800" dirty="0"/>
              <a:t>Become a project or activity leader</a:t>
            </a:r>
          </a:p>
          <a:p>
            <a:pPr>
              <a:buClr>
                <a:schemeClr val="accent2"/>
              </a:buClr>
            </a:pPr>
            <a:r>
              <a:rPr lang="en-US" altLang="en-US" sz="2800" dirty="0"/>
              <a:t>Serve on committees to plan and implement club activities or project meetings</a:t>
            </a:r>
          </a:p>
          <a:p>
            <a:pPr>
              <a:buClr>
                <a:schemeClr val="accent2"/>
              </a:buClr>
            </a:pPr>
            <a:r>
              <a:rPr lang="en-US" altLang="en-US" sz="2800" dirty="0"/>
              <a:t>Become a certified 4-H </a:t>
            </a:r>
            <a:r>
              <a:rPr lang="en-US" altLang="en-US" sz="2800" dirty="0" smtClean="0"/>
              <a:t>volunteer</a:t>
            </a:r>
            <a:endParaRPr lang="en-US" altLang="en-US" sz="2800" dirty="0"/>
          </a:p>
        </p:txBody>
      </p:sp>
      <p:pic>
        <p:nvPicPr>
          <p:cNvPr id="4098" name="Picture 2" descr="C:\Users\kknoepf\AppData\Local\Microsoft\Windows\Temporary Internet Files\Content.IE5\LFH9NO5U\2008-09-15 09.03.34.jpg"/>
          <p:cNvPicPr>
            <a:picLocks noChangeAspect="1" noChangeArrowheads="1"/>
          </p:cNvPicPr>
          <p:nvPr/>
        </p:nvPicPr>
        <p:blipFill rotWithShape="1">
          <a:blip r:embed="rId3">
            <a:extLst>
              <a:ext uri="{28A0092B-C50C-407E-A947-70E740481C1C}">
                <a14:useLocalDpi xmlns:a14="http://schemas.microsoft.com/office/drawing/2010/main" val="0"/>
              </a:ext>
            </a:extLst>
          </a:blip>
          <a:srcRect l="6676" t="13724" r="3545" b="7981"/>
          <a:stretch/>
        </p:blipFill>
        <p:spPr bwMode="auto">
          <a:xfrm>
            <a:off x="5410200" y="2590800"/>
            <a:ext cx="3264131" cy="21349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01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000"/>
                                        <p:tgtEl>
                                          <p:spTgt spid="3">
                                            <p:txEl>
                                              <p:pRg st="1" end="1"/>
                                            </p:tx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000"/>
                                        <p:tgtEl>
                                          <p:spTgt spid="3">
                                            <p:txEl>
                                              <p:pRg st="2" end="2"/>
                                            </p:tx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000"/>
                                        <p:tgtEl>
                                          <p:spTgt spid="3">
                                            <p:txEl>
                                              <p:pRg st="3" end="3"/>
                                            </p:tx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1716</TotalTime>
  <Words>2087</Words>
  <Application>Microsoft Office PowerPoint</Application>
  <PresentationFormat>On-screen Show (4:3)</PresentationFormat>
  <Paragraphs>219</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Century Gothic</vt:lpstr>
      <vt:lpstr>Comic Sans MS</vt:lpstr>
      <vt:lpstr>Courier New</vt:lpstr>
      <vt:lpstr>Palatino Linotype</vt:lpstr>
      <vt:lpstr>Times New Roman</vt:lpstr>
      <vt:lpstr>Wingdings</vt:lpstr>
      <vt:lpstr>Executive</vt:lpstr>
      <vt:lpstr>PowerPoint Presentation</vt:lpstr>
      <vt:lpstr>4-H Project Work</vt:lpstr>
      <vt:lpstr>PowerPoint Presentation</vt:lpstr>
      <vt:lpstr>PowerPoint Presentation</vt:lpstr>
      <vt:lpstr>PowerPoint Presentation</vt:lpstr>
      <vt:lpstr>PowerPoint Presentation</vt:lpstr>
      <vt:lpstr>PowerPoint Presentation</vt:lpstr>
      <vt:lpstr>Parent’s Role in 4-H Project Work</vt:lpstr>
      <vt:lpstr>Parent’s Role continued…</vt:lpstr>
      <vt:lpstr>4-H Parents Pledge</vt:lpstr>
      <vt:lpstr>Activity</vt:lpstr>
      <vt:lpstr>Introduce a  New Project Area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 Knoepfli</dc:creator>
  <cp:lastModifiedBy>Knoepfli, Karla</cp:lastModifiedBy>
  <cp:revision>72</cp:revision>
  <cp:lastPrinted>2014-02-19T17:15:15Z</cp:lastPrinted>
  <dcterms:created xsi:type="dcterms:W3CDTF">2013-10-30T01:40:19Z</dcterms:created>
  <dcterms:modified xsi:type="dcterms:W3CDTF">2017-04-23T21:57:46Z</dcterms:modified>
</cp:coreProperties>
</file>