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0" r:id="rId2"/>
  </p:sldMasterIdLst>
  <p:notesMasterIdLst>
    <p:notesMasterId r:id="rId19"/>
  </p:notesMasterIdLst>
  <p:sldIdLst>
    <p:sldId id="280" r:id="rId3"/>
    <p:sldId id="281" r:id="rId4"/>
    <p:sldId id="262" r:id="rId5"/>
    <p:sldId id="263" r:id="rId6"/>
    <p:sldId id="264" r:id="rId7"/>
    <p:sldId id="289" r:id="rId8"/>
    <p:sldId id="266" r:id="rId9"/>
    <p:sldId id="267" r:id="rId10"/>
    <p:sldId id="268" r:id="rId11"/>
    <p:sldId id="269" r:id="rId12"/>
    <p:sldId id="270" r:id="rId13"/>
    <p:sldId id="271" r:id="rId14"/>
    <p:sldId id="284" r:id="rId15"/>
    <p:sldId id="285" r:id="rId16"/>
    <p:sldId id="286" r:id="rId17"/>
    <p:sldId id="290" r:id="rId18"/>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0751" autoAdjust="0"/>
  </p:normalViewPr>
  <p:slideViewPr>
    <p:cSldViewPr>
      <p:cViewPr>
        <p:scale>
          <a:sx n="47" d="100"/>
          <a:sy n="47" d="100"/>
        </p:scale>
        <p:origin x="1746" y="1014"/>
      </p:cViewPr>
      <p:guideLst>
        <p:guide orient="horz" pos="2160"/>
        <p:guide pos="2880"/>
      </p:guideLst>
    </p:cSldViewPr>
  </p:slideViewPr>
  <p:outlineViewPr>
    <p:cViewPr>
      <p:scale>
        <a:sx n="33" d="100"/>
        <a:sy n="33" d="100"/>
      </p:scale>
      <p:origin x="0" y="147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5" d="100"/>
          <a:sy n="75" d="100"/>
        </p:scale>
        <p:origin x="2082" y="5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9" tIns="46219" rIns="92439"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9" tIns="46219" rIns="92439" bIns="46219" rtlCol="0"/>
          <a:lstStyle>
            <a:lvl1pPr algn="r">
              <a:defRPr sz="1200"/>
            </a:lvl1pPr>
          </a:lstStyle>
          <a:p>
            <a:fld id="{8C9CF751-262E-4284-9969-73E7404C806B}" type="datetimeFigureOut">
              <a:rPr lang="en-US" smtClean="0"/>
              <a:t>4/28/2017</a:t>
            </a:fld>
            <a:endParaRPr lang="en-US"/>
          </a:p>
        </p:txBody>
      </p:sp>
      <p:sp>
        <p:nvSpPr>
          <p:cNvPr id="4" name="Slide Image Placeholder 3"/>
          <p:cNvSpPr>
            <a:spLocks noGrp="1" noRot="1" noChangeAspect="1"/>
          </p:cNvSpPr>
          <p:nvPr>
            <p:ph type="sldImg" idx="2"/>
          </p:nvPr>
        </p:nvSpPr>
        <p:spPr>
          <a:xfrm>
            <a:off x="1119188" y="698500"/>
            <a:ext cx="4643437" cy="3484563"/>
          </a:xfrm>
          <a:prstGeom prst="rect">
            <a:avLst/>
          </a:prstGeom>
          <a:noFill/>
          <a:ln w="12700">
            <a:solidFill>
              <a:prstClr val="black"/>
            </a:solidFill>
          </a:ln>
        </p:spPr>
        <p:txBody>
          <a:bodyPr vert="horz" lIns="92439" tIns="46219" rIns="92439"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9" tIns="46219" rIns="92439" bIns="462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39" tIns="46219" rIns="92439"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9" tIns="46219" rIns="92439" bIns="46219" rtlCol="0" anchor="b"/>
          <a:lstStyle>
            <a:lvl1pPr algn="r">
              <a:defRPr sz="1200"/>
            </a:lvl1pPr>
          </a:lstStyle>
          <a:p>
            <a:fld id="{047242C6-317E-46E1-8976-1AED9CAAFAD6}" type="slidenum">
              <a:rPr lang="en-US" smtClean="0"/>
              <a:t>‹#›</a:t>
            </a:fld>
            <a:endParaRPr lang="en-US"/>
          </a:p>
        </p:txBody>
      </p:sp>
    </p:spTree>
    <p:extLst>
      <p:ext uri="{BB962C8B-B14F-4D97-AF65-F5344CB8AC3E}">
        <p14:creationId xmlns:p14="http://schemas.microsoft.com/office/powerpoint/2010/main" val="337824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3" Type="http://schemas.openxmlformats.org/officeDocument/2006/relationships/hyperlink" Target="http://4h.okstate.edu/for-educators/staff-resources-1/curriculum/blt-actvities/12-spider-web" TargetMode="External"/><Relationship Id="rId18" Type="http://schemas.openxmlformats.org/officeDocument/2006/relationships/hyperlink" Target="http://4h.okstate.edu/for-educators/staff-resources-1/curriculum/volunteer-core-competency/activities/4h101/lesson-11_getting-clubs-started" TargetMode="External"/><Relationship Id="rId26" Type="http://schemas.openxmlformats.org/officeDocument/2006/relationships/hyperlink" Target="http://4h.okstate.edu/for-educators/staff-resources-1/curriculum/volunteer-core-competency/handouts/on-trac-montlhy-4-h-meeting-planning-guide" TargetMode="External"/><Relationship Id="rId21" Type="http://schemas.openxmlformats.org/officeDocument/2006/relationships/hyperlink" Target="http://4h.okstate.edu/for-educators/staff-resources-1/curriculum/volunteer-core-competency/activities/4h101/activity-13a_planning-the-4-h-club-year" TargetMode="External"/><Relationship Id="rId34" Type="http://schemas.openxmlformats.org/officeDocument/2006/relationships/hyperlink" Target="http://4h.okstate.edu/for-educators/staff-resources-1/curriculum/volunteer-core-competency/newsletter-support-materials/how-does-my-4-h-club-measure-up" TargetMode="External"/><Relationship Id="rId7" Type="http://schemas.openxmlformats.org/officeDocument/2006/relationships/hyperlink" Target="http://4h.okstate.edu/for-educators/staff-resources-1/curriculum/volunteer-core-competency/ppt-presentation/this-is-4-h-jeopardy_2017" TargetMode="External"/><Relationship Id="rId12" Type="http://schemas.openxmlformats.org/officeDocument/2006/relationships/hyperlink" Target="http://4h.okstate.edu/for-educators/staff-resources-1/curriculum/blt-actvities/11-human-knot-and-tater-people" TargetMode="External"/><Relationship Id="rId17" Type="http://schemas.openxmlformats.org/officeDocument/2006/relationships/hyperlink" Target="http://4h.okstate.edu/for-educators/staff-resources-1/curriculum/volunteer-core-competency/activities/4h101/lesson-10_knowing-the-basics-about-clubs" TargetMode="External"/><Relationship Id="rId25" Type="http://schemas.openxmlformats.org/officeDocument/2006/relationships/hyperlink" Target="http://4h.okstate.edu/for-educators/staff-resources-1/curriculum/volunteer-core-competency/activities/tag-teen-action-and-growth/ghost-of-a-dead-meeting-parlipro-skit" TargetMode="External"/><Relationship Id="rId33" Type="http://schemas.openxmlformats.org/officeDocument/2006/relationships/hyperlink" Target="http://4h.okstate.edu/for-educators/staff-resources-1/curriculum/volunteer-core-competency/newsletter-support-materials/how-4-h-is-organized" TargetMode="External"/><Relationship Id="rId38" Type="http://schemas.openxmlformats.org/officeDocument/2006/relationships/hyperlink" Target="http://4h.okstate.edu/for-educators/staff-resources-1/curriculum/volunteer-core-competency/newsletter-support-materials/this-i-believe" TargetMode="External"/><Relationship Id="rId2" Type="http://schemas.openxmlformats.org/officeDocument/2006/relationships/slide" Target="../slides/slide1.xml"/><Relationship Id="rId16" Type="http://schemas.openxmlformats.org/officeDocument/2006/relationships/hyperlink" Target="http://4h.okstate.edu/for-educators/staff-resources-1/curriculum/volunteer-core-competency/activities/4h101/lesson-5_-understanding-4-h-youth-development-delivery" TargetMode="External"/><Relationship Id="rId20" Type="http://schemas.openxmlformats.org/officeDocument/2006/relationships/hyperlink" Target="http://4h.okstate.edu/for-educators/staff-resources-1/curriculum/volunteer-core-competency/activities/4h101/lesson-13a_planning-the-4-h-club-year" TargetMode="External"/><Relationship Id="rId29" Type="http://schemas.openxmlformats.org/officeDocument/2006/relationships/hyperlink" Target="http://4h.okstate.edu/for-educators/staff-resources-1/curriculum/volunteer-core-competency/newsletter-support-materials/4-h-creed-for-members" TargetMode="External"/><Relationship Id="rId1" Type="http://schemas.openxmlformats.org/officeDocument/2006/relationships/notesMaster" Target="../notesMasters/notesMaster1.xml"/><Relationship Id="rId6" Type="http://schemas.openxmlformats.org/officeDocument/2006/relationships/hyperlink" Target="http://4h.okstate.edu/for-educators/staff-resources-1/curriculum/volunteer-core-competency/ppt-presentation/2017-on-trac" TargetMode="External"/><Relationship Id="rId11" Type="http://schemas.openxmlformats.org/officeDocument/2006/relationships/hyperlink" Target="http://4h.okstate.edu/for-educators/staff-resources-1/curriculum/blt-actvities/how-to-use-blt" TargetMode="External"/><Relationship Id="rId24" Type="http://schemas.openxmlformats.org/officeDocument/2006/relationships/hyperlink" Target="http://4h.okstate.edu/for-educators/staff-resources-1/curriculum/volunteer-core-competency/activities/tag-teen-action-and-growth/divine-guidance-parlipro-skit" TargetMode="External"/><Relationship Id="rId32" Type="http://schemas.openxmlformats.org/officeDocument/2006/relationships/hyperlink" Target="http://4h.okstate.edu/for-educators/staff-resources-1/curriculum/volunteer-core-competency/newsletter-support-materials/get-the-most-out-of-4-h" TargetMode="External"/><Relationship Id="rId37" Type="http://schemas.openxmlformats.org/officeDocument/2006/relationships/hyperlink" Target="http://4h.okstate.edu/for-educators/staff-resources-1/curriculum/volunteer-core-competency/newsletter-support-materials/the-4-h-member-who-never-came-back" TargetMode="External"/><Relationship Id="rId5" Type="http://schemas.openxmlformats.org/officeDocument/2006/relationships/hyperlink" Target="http://4h.okstate.edu/for-educators/staff-resources-1/curriculum/volunteer-core-competency/teaching-outline/on-trac-lesson_revised-2017" TargetMode="External"/><Relationship Id="rId15" Type="http://schemas.openxmlformats.org/officeDocument/2006/relationships/hyperlink" Target="http://4h.okstate.edu/for-educators/staff-resources-1/curriculum/blt-actvities/16-happily-ever-after" TargetMode="External"/><Relationship Id="rId23" Type="http://schemas.openxmlformats.org/officeDocument/2006/relationships/hyperlink" Target="http://4h.okstate.edu/for-educators/staff-resources-1/curriculum/volunteer-core-competency/activities/4h101/activity-14_marketing-4-h-clubs" TargetMode="External"/><Relationship Id="rId28" Type="http://schemas.openxmlformats.org/officeDocument/2006/relationships/hyperlink" Target="http://4h.okstate.edu/for-educators/staff-resources-1/curriculum/volunteer-core-competency/handouts/the-4-h-member-who-never-came-back" TargetMode="External"/><Relationship Id="rId36" Type="http://schemas.openxmlformats.org/officeDocument/2006/relationships/hyperlink" Target="http://4h.okstate.edu/for-educators/staff-resources-1/curriculum/volunteer-core-competency/newsletter-support-materials/stay-informed" TargetMode="External"/><Relationship Id="rId10" Type="http://schemas.openxmlformats.org/officeDocument/2006/relationships/hyperlink" Target="http://4h.okstate.edu/for-educators/staff-resources-1/curriculum/volunteer-core-competency/activities/unit-1-3-4-h-club-meeting-answers" TargetMode="External"/><Relationship Id="rId19" Type="http://schemas.openxmlformats.org/officeDocument/2006/relationships/hyperlink" Target="http://4h.okstate.edu/for-educators/staff-resources-1/curriculum/volunteer-core-competency/activities/4h101/lesson-12_conducting-club-meetings" TargetMode="External"/><Relationship Id="rId31" Type="http://schemas.openxmlformats.org/officeDocument/2006/relationships/hyperlink" Target="http://4h.okstate.edu/for-educators/staff-resources-1/curriculum/volunteer-core-competency/newsletter-support-materials/4-h-parents-pledge" TargetMode="External"/><Relationship Id="rId4" Type="http://schemas.openxmlformats.org/officeDocument/2006/relationships/hyperlink" Target="http://4h.okstate.edu/for-educators/staff-resources-1/curriculum/volunteer-core-competency/teaching-outline/new-parent-orientation" TargetMode="External"/><Relationship Id="rId9" Type="http://schemas.openxmlformats.org/officeDocument/2006/relationships/hyperlink" Target="http://4h.okstate.edu/for-educators/staff-resources-1/curriculum/volunteer-core-competency/activities/unit-1-3-4-h-club-meeting_activity-sheet" TargetMode="External"/><Relationship Id="rId14" Type="http://schemas.openxmlformats.org/officeDocument/2006/relationships/hyperlink" Target="http://4h.okstate.edu/for-educators/staff-resources-1/curriculum/blt-actvities/26-build-a-machine" TargetMode="External"/><Relationship Id="rId22" Type="http://schemas.openxmlformats.org/officeDocument/2006/relationships/hyperlink" Target="http://4h.okstate.edu/for-educators/staff-resources-1/curriculum/volunteer-core-competency/activities/4h101/lesson-14_marketing-4-h-clubs" TargetMode="External"/><Relationship Id="rId27" Type="http://schemas.openxmlformats.org/officeDocument/2006/relationships/hyperlink" Target="http://4h.okstate.edu/for-educators/staff-resources-1/curriculum/volunteer-core-competency/handouts/on-trac-yearly-local-club-programming-guide_example" TargetMode="External"/><Relationship Id="rId30" Type="http://schemas.openxmlformats.org/officeDocument/2006/relationships/hyperlink" Target="http://4h.okstate.edu/for-educators/staff-resources-1/curriculum/volunteer-core-competency/newsletter-support-materials/4-h-creed-for-volunteers" TargetMode="External"/><Relationship Id="rId35" Type="http://schemas.openxmlformats.org/officeDocument/2006/relationships/hyperlink" Target="http://4h.okstate.edu/for-educators/staff-resources-1/curriculum/volunteer-core-competency/newsletter-support-materials/so-youre-a-4-h-parent_guardian" TargetMode="External"/><Relationship Id="rId8" Type="http://schemas.openxmlformats.org/officeDocument/2006/relationships/hyperlink" Target="http://4h.okstate.edu/for-educators/staff-resources-1/curriculum/volunteer-core-competency/ppt-presentation/this-is-4-h-jeopardy-questions-and-answers" TargetMode="External"/><Relationship Id="rId3" Type="http://schemas.openxmlformats.org/officeDocument/2006/relationships/hyperlink" Target="http://4h.okstate.edu/parents-volunteer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4h.okstate.edu/literature-links/lit-online/leadership-development/leadership-development-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4h.okstate.edu/for-educators/club-management-system/4-h-on-tra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8" y="4260850"/>
            <a:ext cx="5964238" cy="1835150"/>
          </a:xfrm>
        </p:spPr>
        <p:txBody>
          <a:bodyPr/>
          <a:lstStyle/>
          <a:p>
            <a:pPr eaLnBrk="1" hangingPunct="1">
              <a:defRPr/>
            </a:pPr>
            <a:r>
              <a:rPr lang="en-US" altLang="en-US" sz="1100" b="1" dirty="0" smtClean="0"/>
              <a:t>Instructor Preparation –  </a:t>
            </a:r>
            <a:r>
              <a:rPr lang="en-US" altLang="en-US" sz="1100" dirty="0" smtClean="0"/>
              <a:t>Allow 6-8 hours of preparation for 1 hour of instruction.</a:t>
            </a:r>
          </a:p>
          <a:p>
            <a:pPr marL="231096" indent="-231096">
              <a:buFont typeface="+mj-lt"/>
              <a:buAutoNum type="arabicPeriod"/>
              <a:defRPr/>
            </a:pPr>
            <a:r>
              <a:rPr lang="en-US" altLang="en-US" sz="1100" dirty="0" smtClean="0"/>
              <a:t>Review all materials thoroughly.  Do any additional research or preparation to make yourself comfortable with the materials or to give it your personal touch.</a:t>
            </a:r>
          </a:p>
          <a:p>
            <a:pPr marL="231096" indent="-231096">
              <a:buFont typeface="+mj-lt"/>
              <a:buAutoNum type="arabicPeriod"/>
              <a:defRPr/>
            </a:pPr>
            <a:r>
              <a:rPr lang="en-US" altLang="en-US" sz="1100" dirty="0" smtClean="0"/>
              <a:t>Determine what new project/subject/topic will be introduced or reviewed in conjunction with this “core” subject matter. </a:t>
            </a:r>
          </a:p>
          <a:p>
            <a:pPr marL="231096" indent="-231096">
              <a:buFont typeface="+mj-lt"/>
              <a:buAutoNum type="arabicPeriod"/>
              <a:defRPr/>
            </a:pPr>
            <a:r>
              <a:rPr lang="en-US" sz="1100" baseline="0" dirty="0" smtClean="0"/>
              <a:t>Provide sample curriculum or links for resources.</a:t>
            </a:r>
          </a:p>
          <a:p>
            <a:pPr marL="231096" indent="-231096">
              <a:buFont typeface="+mj-lt"/>
              <a:buAutoNum type="arabicPeriod"/>
              <a:defRPr/>
            </a:pPr>
            <a:r>
              <a:rPr lang="en-US" altLang="en-US" sz="1100" dirty="0" smtClean="0"/>
              <a:t>In preparation for teaching this section refer to the Club Management Manual (CMS) for additional information on types of clubs, chartering, club meetings, On TRAC, 4-H pledge, etc.  Position descriptions can also be referenced in the Volunteer and Club Management </a:t>
            </a:r>
            <a:r>
              <a:rPr lang="en-US" altLang="en-US" sz="1100" dirty="0"/>
              <a:t>Manuals. </a:t>
            </a:r>
            <a:r>
              <a:rPr lang="en-US" altLang="en-US" sz="1100" dirty="0" smtClean="0"/>
              <a:t>Century </a:t>
            </a:r>
            <a:r>
              <a:rPr lang="en-US" altLang="en-US" sz="1100" dirty="0"/>
              <a:t>III </a:t>
            </a:r>
            <a:r>
              <a:rPr lang="en-US" altLang="en-US" sz="1100" dirty="0" smtClean="0"/>
              <a:t>will also provide for </a:t>
            </a:r>
            <a:r>
              <a:rPr lang="en-US" altLang="en-US" sz="1100" dirty="0"/>
              <a:t>additional information and background on this session.</a:t>
            </a:r>
          </a:p>
          <a:p>
            <a:pPr marL="231096" indent="-231096">
              <a:buFont typeface="+mj-lt"/>
              <a:buAutoNum type="arabicPeriod"/>
              <a:defRPr/>
            </a:pPr>
            <a:endParaRPr lang="en-US" altLang="en-US" dirty="0" smtClean="0"/>
          </a:p>
          <a:p>
            <a:pPr eaLnBrk="1" hangingPunct="1"/>
            <a:endParaRPr lang="en-US" altLang="en-US" dirty="0" smtClean="0"/>
          </a:p>
          <a:p>
            <a:endParaRPr lang="en-US" dirty="0" smtClean="0"/>
          </a:p>
          <a:p>
            <a:pPr marL="231096" indent="-231096">
              <a:buFont typeface="+mj-lt"/>
              <a:buAutoNum type="arabicPeriod"/>
              <a:defRPr/>
            </a:pPr>
            <a:endParaRPr lang="en-US" dirty="0"/>
          </a:p>
        </p:txBody>
      </p:sp>
      <p:sp>
        <p:nvSpPr>
          <p:cNvPr id="4" name="Slide Number Placeholder 3"/>
          <p:cNvSpPr>
            <a:spLocks noGrp="1"/>
          </p:cNvSpPr>
          <p:nvPr>
            <p:ph type="sldNum" sz="quarter" idx="10"/>
          </p:nvPr>
        </p:nvSpPr>
        <p:spPr/>
        <p:txBody>
          <a:bodyPr/>
          <a:lstStyle/>
          <a:p>
            <a:fld id="{047242C6-317E-46E1-8976-1AED9CAAFAD6}" type="slidenum">
              <a:rPr lang="en-US" smtClean="0"/>
              <a:t>1</a:t>
            </a:fld>
            <a:endParaRPr lang="en-US"/>
          </a:p>
        </p:txBody>
      </p:sp>
      <p:sp>
        <p:nvSpPr>
          <p:cNvPr id="5" name="TextBox 4"/>
          <p:cNvSpPr txBox="1"/>
          <p:nvPr/>
        </p:nvSpPr>
        <p:spPr>
          <a:xfrm>
            <a:off x="392907" y="6042661"/>
            <a:ext cx="2438400" cy="2590562"/>
          </a:xfrm>
          <a:prstGeom prst="rect">
            <a:avLst/>
          </a:prstGeom>
          <a:noFill/>
        </p:spPr>
        <p:txBody>
          <a:bodyPr wrap="square" lIns="96629" tIns="48314" rIns="96629" bIns="48314" rtlCol="0">
            <a:spAutoFit/>
          </a:bodyPr>
          <a:lstStyle/>
          <a:p>
            <a:pPr>
              <a:defRPr/>
            </a:pPr>
            <a:r>
              <a:rPr lang="en-US" sz="900" b="1" dirty="0" smtClean="0"/>
              <a:t>Club Leader </a:t>
            </a:r>
            <a:r>
              <a:rPr lang="en-US" sz="900" b="1" dirty="0"/>
              <a:t>Resources: </a:t>
            </a:r>
            <a:r>
              <a:rPr lang="en-US" sz="900" b="1" dirty="0">
                <a:hlinkClick r:id="rId3"/>
              </a:rPr>
              <a:t>http://</a:t>
            </a:r>
            <a:r>
              <a:rPr lang="en-US" sz="900" b="1" dirty="0" smtClean="0">
                <a:hlinkClick r:id="rId3"/>
              </a:rPr>
              <a:t>4h.okstate.edu/parents-volunteers</a:t>
            </a:r>
            <a:r>
              <a:rPr lang="en-US" sz="900" b="1" dirty="0" smtClean="0"/>
              <a:t> </a:t>
            </a:r>
            <a:endParaRPr lang="en-US" sz="900" b="1" dirty="0"/>
          </a:p>
          <a:p>
            <a:r>
              <a:rPr lang="en-US" sz="800" b="1" dirty="0"/>
              <a:t>Teaching Outline</a:t>
            </a:r>
            <a:endParaRPr lang="en-US" sz="800" dirty="0"/>
          </a:p>
          <a:p>
            <a:pPr lvl="0"/>
            <a:r>
              <a:rPr lang="en-US" sz="800" dirty="0"/>
              <a:t>Unit 2: What is a 4-H Club?</a:t>
            </a:r>
          </a:p>
          <a:p>
            <a:pPr lvl="0"/>
            <a:r>
              <a:rPr lang="en-US" sz="800" dirty="0">
                <a:hlinkClick r:id="rId4"/>
              </a:rPr>
              <a:t>New Parent Orientation</a:t>
            </a:r>
            <a:endParaRPr lang="en-US" sz="800" dirty="0"/>
          </a:p>
          <a:p>
            <a:pPr lvl="0"/>
            <a:r>
              <a:rPr lang="en-US" sz="800" dirty="0">
                <a:hlinkClick r:id="rId5"/>
              </a:rPr>
              <a:t>4-H On TRAC</a:t>
            </a:r>
            <a:endParaRPr lang="en-US" sz="800" dirty="0"/>
          </a:p>
          <a:p>
            <a:r>
              <a:rPr lang="en-US" sz="800" b="1" dirty="0"/>
              <a:t>PowerPoint Presentations</a:t>
            </a:r>
            <a:endParaRPr lang="en-US" sz="800" dirty="0"/>
          </a:p>
          <a:p>
            <a:pPr lvl="0"/>
            <a:r>
              <a:rPr lang="en-US" sz="800" dirty="0"/>
              <a:t>Unit 2: What is a 4-H Club?</a:t>
            </a:r>
          </a:p>
          <a:p>
            <a:pPr lvl="0"/>
            <a:r>
              <a:rPr lang="en-US" sz="800" dirty="0">
                <a:hlinkClick r:id="rId6"/>
              </a:rPr>
              <a:t>4-H On TRAC - </a:t>
            </a:r>
            <a:r>
              <a:rPr lang="en-US" sz="800" b="1" dirty="0">
                <a:hlinkClick r:id="rId6"/>
              </a:rPr>
              <a:t>T</a:t>
            </a:r>
            <a:r>
              <a:rPr lang="en-US" sz="800" dirty="0">
                <a:hlinkClick r:id="rId6"/>
              </a:rPr>
              <a:t>aking </a:t>
            </a:r>
            <a:r>
              <a:rPr lang="en-US" sz="800" b="1" dirty="0">
                <a:hlinkClick r:id="rId6"/>
              </a:rPr>
              <a:t>R</a:t>
            </a:r>
            <a:r>
              <a:rPr lang="en-US" sz="800" dirty="0">
                <a:hlinkClick r:id="rId6"/>
              </a:rPr>
              <a:t>evitalization to </a:t>
            </a:r>
            <a:r>
              <a:rPr lang="en-US" sz="800" b="1" dirty="0">
                <a:hlinkClick r:id="rId6"/>
              </a:rPr>
              <a:t>A</a:t>
            </a:r>
            <a:r>
              <a:rPr lang="en-US" sz="800" dirty="0">
                <a:hlinkClick r:id="rId6"/>
              </a:rPr>
              <a:t>ll </a:t>
            </a:r>
            <a:r>
              <a:rPr lang="en-US" sz="800" b="1" dirty="0">
                <a:hlinkClick r:id="rId6"/>
              </a:rPr>
              <a:t>C</a:t>
            </a:r>
            <a:r>
              <a:rPr lang="en-US" sz="800" dirty="0">
                <a:hlinkClick r:id="rId6"/>
              </a:rPr>
              <a:t>lubs</a:t>
            </a:r>
            <a:endParaRPr lang="en-US" sz="800" dirty="0"/>
          </a:p>
          <a:p>
            <a:pPr lvl="0"/>
            <a:r>
              <a:rPr lang="en-US" sz="800" dirty="0">
                <a:hlinkClick r:id="rId7"/>
              </a:rPr>
              <a:t>This is 4-H Jeopardy</a:t>
            </a:r>
            <a:endParaRPr lang="en-US" sz="800" dirty="0"/>
          </a:p>
          <a:p>
            <a:pPr lvl="1"/>
            <a:r>
              <a:rPr lang="en-US" sz="800" dirty="0"/>
              <a:t>This is 4-H Jeopardy - </a:t>
            </a:r>
            <a:r>
              <a:rPr lang="en-US" sz="800" dirty="0">
                <a:hlinkClick r:id="rId8"/>
              </a:rPr>
              <a:t>Questions and Answers</a:t>
            </a:r>
            <a:endParaRPr lang="en-US" sz="800" dirty="0"/>
          </a:p>
          <a:p>
            <a:r>
              <a:rPr lang="en-US" sz="800" b="1" dirty="0"/>
              <a:t>Activities</a:t>
            </a:r>
            <a:endParaRPr lang="en-US" sz="800" dirty="0"/>
          </a:p>
          <a:p>
            <a:pPr lvl="0"/>
            <a:r>
              <a:rPr lang="en-US" sz="800" dirty="0">
                <a:hlinkClick r:id="rId9"/>
              </a:rPr>
              <a:t>4-H Club Meeting Activity Sheet</a:t>
            </a:r>
            <a:endParaRPr lang="en-US" sz="800" dirty="0"/>
          </a:p>
          <a:p>
            <a:pPr lvl="0"/>
            <a:r>
              <a:rPr lang="en-US" sz="800" dirty="0">
                <a:hlinkClick r:id="rId10"/>
              </a:rPr>
              <a:t>4-H Club Meeting Answer Sheet</a:t>
            </a:r>
            <a:endParaRPr lang="en-US" sz="800" dirty="0"/>
          </a:p>
          <a:p>
            <a:pPr lvl="0"/>
            <a:r>
              <a:rPr lang="en-US" sz="800" dirty="0"/>
              <a:t>BLT - Building Leaders for Tomorrow</a:t>
            </a:r>
          </a:p>
          <a:p>
            <a:pPr marL="109538" lvl="1"/>
            <a:r>
              <a:rPr lang="en-US" sz="800" dirty="0">
                <a:hlinkClick r:id="rId11"/>
              </a:rPr>
              <a:t>How to Use BLT</a:t>
            </a:r>
            <a:endParaRPr lang="en-US" sz="800" dirty="0"/>
          </a:p>
          <a:p>
            <a:pPr marL="109538" lvl="1"/>
            <a:r>
              <a:rPr lang="en-US" sz="800" dirty="0">
                <a:hlinkClick r:id="rId12"/>
              </a:rPr>
              <a:t>Activity 11</a:t>
            </a:r>
            <a:r>
              <a:rPr lang="en-US" sz="800" dirty="0"/>
              <a:t> Human Knot and Tater People</a:t>
            </a:r>
          </a:p>
          <a:p>
            <a:pPr marL="109538" lvl="1"/>
            <a:r>
              <a:rPr lang="en-US" sz="800" dirty="0">
                <a:hlinkClick r:id="rId13"/>
              </a:rPr>
              <a:t>Activity 12</a:t>
            </a:r>
            <a:r>
              <a:rPr lang="en-US" sz="800" dirty="0"/>
              <a:t> Spider Web</a:t>
            </a:r>
          </a:p>
          <a:p>
            <a:pPr marL="109538" lvl="1"/>
            <a:r>
              <a:rPr lang="en-US" sz="800" dirty="0">
                <a:hlinkClick r:id="rId14"/>
              </a:rPr>
              <a:t>Activity 26</a:t>
            </a:r>
            <a:r>
              <a:rPr lang="en-US" sz="800" dirty="0">
                <a:hlinkClick r:id="rId15"/>
              </a:rPr>
              <a:t> </a:t>
            </a:r>
            <a:r>
              <a:rPr lang="en-US" sz="800" dirty="0"/>
              <a:t>Build a Machine</a:t>
            </a:r>
          </a:p>
        </p:txBody>
      </p:sp>
      <p:sp>
        <p:nvSpPr>
          <p:cNvPr id="6" name="TextBox 5"/>
          <p:cNvSpPr txBox="1"/>
          <p:nvPr/>
        </p:nvSpPr>
        <p:spPr>
          <a:xfrm>
            <a:off x="2488406" y="6323332"/>
            <a:ext cx="1905000" cy="2313563"/>
          </a:xfrm>
          <a:prstGeom prst="rect">
            <a:avLst/>
          </a:prstGeom>
          <a:noFill/>
        </p:spPr>
        <p:txBody>
          <a:bodyPr wrap="square" lIns="96629" tIns="48314" rIns="96629" bIns="48314" rtlCol="0">
            <a:spAutoFit/>
          </a:bodyPr>
          <a:lstStyle/>
          <a:p>
            <a:pPr lvl="0"/>
            <a:r>
              <a:rPr lang="en-US" sz="800" dirty="0"/>
              <a:t>4-H 101 Lessons</a:t>
            </a:r>
          </a:p>
          <a:p>
            <a:pPr marL="176213"/>
            <a:r>
              <a:rPr lang="en-US" sz="800" dirty="0">
                <a:hlinkClick r:id="rId16"/>
              </a:rPr>
              <a:t>Lesson 5</a:t>
            </a:r>
            <a:r>
              <a:rPr lang="en-US" sz="800" dirty="0"/>
              <a:t>_ Understanding 4-H Youth Development Delivery</a:t>
            </a:r>
          </a:p>
          <a:p>
            <a:pPr marL="176213"/>
            <a:r>
              <a:rPr lang="en-US" sz="800" dirty="0">
                <a:hlinkClick r:id="rId17"/>
              </a:rPr>
              <a:t>Lesson 10</a:t>
            </a:r>
            <a:r>
              <a:rPr lang="en-US" sz="800" dirty="0"/>
              <a:t>_Knowing the Basics About Clubs</a:t>
            </a:r>
          </a:p>
          <a:p>
            <a:pPr marL="176213"/>
            <a:r>
              <a:rPr lang="en-US" sz="800" dirty="0">
                <a:hlinkClick r:id="rId18"/>
              </a:rPr>
              <a:t>Lesson 11</a:t>
            </a:r>
            <a:r>
              <a:rPr lang="en-US" sz="800" dirty="0"/>
              <a:t>_Getting Clubs Started</a:t>
            </a:r>
          </a:p>
          <a:p>
            <a:pPr marL="176213"/>
            <a:r>
              <a:rPr lang="en-US" sz="800" dirty="0">
                <a:hlinkClick r:id="rId19"/>
              </a:rPr>
              <a:t>Lesson 12</a:t>
            </a:r>
            <a:r>
              <a:rPr lang="en-US" sz="800" dirty="0"/>
              <a:t> - Conducting Club meetings</a:t>
            </a:r>
          </a:p>
          <a:p>
            <a:pPr marL="176213"/>
            <a:r>
              <a:rPr lang="en-US" sz="800" dirty="0">
                <a:hlinkClick r:id="rId20"/>
              </a:rPr>
              <a:t>Lesson 13A</a:t>
            </a:r>
            <a:r>
              <a:rPr lang="en-US" sz="800" dirty="0"/>
              <a:t>_Planning the 4-H Club Year</a:t>
            </a:r>
          </a:p>
          <a:p>
            <a:pPr marL="176213"/>
            <a:r>
              <a:rPr lang="en-US" sz="800" i="1" dirty="0">
                <a:hlinkClick r:id="rId21"/>
              </a:rPr>
              <a:t>Activity</a:t>
            </a:r>
            <a:r>
              <a:rPr lang="en-US" sz="800" dirty="0">
                <a:hlinkClick r:id="rId21"/>
              </a:rPr>
              <a:t> 13A</a:t>
            </a:r>
            <a:r>
              <a:rPr lang="en-US" sz="800" dirty="0"/>
              <a:t>_Planning the 4-H Club Year</a:t>
            </a:r>
          </a:p>
          <a:p>
            <a:pPr marL="176213"/>
            <a:r>
              <a:rPr lang="en-US" sz="800" dirty="0">
                <a:hlinkClick r:id="rId20"/>
              </a:rPr>
              <a:t>Lesson 13B</a:t>
            </a:r>
            <a:r>
              <a:rPr lang="en-US" sz="800" dirty="0"/>
              <a:t>_Roles and Responsibilities</a:t>
            </a:r>
          </a:p>
          <a:p>
            <a:pPr marL="176213"/>
            <a:r>
              <a:rPr lang="en-US" sz="800" i="1" dirty="0">
                <a:hlinkClick r:id="rId21"/>
              </a:rPr>
              <a:t>Activity</a:t>
            </a:r>
            <a:r>
              <a:rPr lang="en-US" sz="800" dirty="0">
                <a:hlinkClick r:id="rId21"/>
              </a:rPr>
              <a:t> 13B</a:t>
            </a:r>
            <a:r>
              <a:rPr lang="en-US" sz="800" dirty="0"/>
              <a:t>_Roles and Responsibilities</a:t>
            </a:r>
          </a:p>
          <a:p>
            <a:pPr marL="176213"/>
            <a:r>
              <a:rPr lang="en-US" sz="800" dirty="0">
                <a:hlinkClick r:id="rId22"/>
              </a:rPr>
              <a:t>Lesson 14</a:t>
            </a:r>
            <a:r>
              <a:rPr lang="en-US" sz="800" dirty="0"/>
              <a:t>_Marketing 4-H Clubs</a:t>
            </a:r>
          </a:p>
          <a:p>
            <a:pPr marL="176213"/>
            <a:r>
              <a:rPr lang="en-US" sz="800" i="1" dirty="0">
                <a:hlinkClick r:id="rId23"/>
              </a:rPr>
              <a:t>Activity</a:t>
            </a:r>
            <a:r>
              <a:rPr lang="en-US" sz="800" dirty="0">
                <a:hlinkClick r:id="rId23"/>
              </a:rPr>
              <a:t> 14</a:t>
            </a:r>
            <a:r>
              <a:rPr lang="en-US" sz="800" dirty="0"/>
              <a:t>_Marketing 4-H </a:t>
            </a:r>
            <a:r>
              <a:rPr lang="en-US" sz="800" dirty="0" smtClean="0"/>
              <a:t>Clubs</a:t>
            </a:r>
            <a:endParaRPr lang="en-US" sz="800" dirty="0"/>
          </a:p>
        </p:txBody>
      </p:sp>
      <p:sp>
        <p:nvSpPr>
          <p:cNvPr id="7" name="Rectangle 6"/>
          <p:cNvSpPr/>
          <p:nvPr/>
        </p:nvSpPr>
        <p:spPr>
          <a:xfrm>
            <a:off x="4583906" y="6323332"/>
            <a:ext cx="1971490" cy="2554545"/>
          </a:xfrm>
          <a:prstGeom prst="rect">
            <a:avLst/>
          </a:prstGeom>
        </p:spPr>
        <p:txBody>
          <a:bodyPr wrap="square">
            <a:spAutoFit/>
          </a:bodyPr>
          <a:lstStyle/>
          <a:p>
            <a:pPr lvl="0"/>
            <a:r>
              <a:rPr lang="en-US" sz="800" dirty="0"/>
              <a:t>TAG - Teen Action and Growth</a:t>
            </a:r>
          </a:p>
          <a:p>
            <a:pPr marL="176213" lvl="1"/>
            <a:r>
              <a:rPr lang="en-US" sz="800" dirty="0">
                <a:hlinkClick r:id="rId24"/>
              </a:rPr>
              <a:t>Divine Guidance </a:t>
            </a:r>
            <a:r>
              <a:rPr lang="en-US" sz="800" dirty="0" err="1">
                <a:hlinkClick r:id="rId24"/>
              </a:rPr>
              <a:t>ParliPro</a:t>
            </a:r>
            <a:r>
              <a:rPr lang="en-US" sz="800" dirty="0">
                <a:hlinkClick r:id="rId24"/>
              </a:rPr>
              <a:t> Skit</a:t>
            </a:r>
            <a:endParaRPr lang="en-US" sz="800" dirty="0"/>
          </a:p>
          <a:p>
            <a:pPr marL="176213" lvl="1"/>
            <a:r>
              <a:rPr lang="en-US" sz="800" dirty="0">
                <a:hlinkClick r:id="rId25"/>
              </a:rPr>
              <a:t>Ghost of a Dead Meeting </a:t>
            </a:r>
            <a:r>
              <a:rPr lang="en-US" sz="800" dirty="0" err="1">
                <a:hlinkClick r:id="rId25"/>
              </a:rPr>
              <a:t>ParliPro</a:t>
            </a:r>
            <a:r>
              <a:rPr lang="en-US" sz="800" dirty="0">
                <a:hlinkClick r:id="rId25"/>
              </a:rPr>
              <a:t> Skit</a:t>
            </a:r>
            <a:endParaRPr lang="en-US" sz="800" dirty="0"/>
          </a:p>
          <a:p>
            <a:r>
              <a:rPr lang="en-US" sz="800" b="1" dirty="0"/>
              <a:t>Handouts</a:t>
            </a:r>
            <a:endParaRPr lang="en-US" sz="800" dirty="0"/>
          </a:p>
          <a:p>
            <a:pPr lvl="0"/>
            <a:r>
              <a:rPr lang="en-US" sz="800" dirty="0">
                <a:hlinkClick r:id="rId26"/>
              </a:rPr>
              <a:t>On TRAC - </a:t>
            </a:r>
            <a:r>
              <a:rPr lang="en-US" sz="800" dirty="0" err="1">
                <a:hlinkClick r:id="rId26"/>
              </a:rPr>
              <a:t>Montlhy</a:t>
            </a:r>
            <a:r>
              <a:rPr lang="en-US" sz="800" dirty="0">
                <a:hlinkClick r:id="rId26"/>
              </a:rPr>
              <a:t> 4-H Meeting Planning Guide</a:t>
            </a:r>
            <a:endParaRPr lang="en-US" sz="800" dirty="0"/>
          </a:p>
          <a:p>
            <a:pPr lvl="0"/>
            <a:r>
              <a:rPr lang="en-US" sz="800" dirty="0">
                <a:hlinkClick r:id="rId27"/>
              </a:rPr>
              <a:t>On TRAC - Yearly Local Club Programming </a:t>
            </a:r>
            <a:r>
              <a:rPr lang="en-US" sz="800" dirty="0" err="1">
                <a:hlinkClick r:id="rId27"/>
              </a:rPr>
              <a:t>Guide_Example</a:t>
            </a:r>
            <a:endParaRPr lang="en-US" sz="800" dirty="0"/>
          </a:p>
          <a:p>
            <a:pPr lvl="0"/>
            <a:r>
              <a:rPr lang="en-US" sz="800" dirty="0">
                <a:hlinkClick r:id="rId28"/>
              </a:rPr>
              <a:t>The 4-H Member Who Never Came Back</a:t>
            </a:r>
            <a:endParaRPr lang="en-US" sz="800" dirty="0"/>
          </a:p>
          <a:p>
            <a:r>
              <a:rPr lang="en-US" sz="800" b="1" dirty="0"/>
              <a:t>Newsletter Support Materials</a:t>
            </a:r>
            <a:endParaRPr lang="en-US" sz="800" dirty="0"/>
          </a:p>
          <a:p>
            <a:pPr lvl="0"/>
            <a:r>
              <a:rPr lang="en-US" sz="800" dirty="0">
                <a:hlinkClick r:id="rId29"/>
              </a:rPr>
              <a:t>4-H Creed for Members</a:t>
            </a:r>
            <a:endParaRPr lang="en-US" sz="800" dirty="0"/>
          </a:p>
          <a:p>
            <a:pPr lvl="0"/>
            <a:r>
              <a:rPr lang="en-US" sz="800" dirty="0">
                <a:hlinkClick r:id="rId30"/>
              </a:rPr>
              <a:t>4-H Creed for Volunteers</a:t>
            </a:r>
            <a:endParaRPr lang="en-US" sz="800" dirty="0"/>
          </a:p>
          <a:p>
            <a:pPr lvl="0"/>
            <a:r>
              <a:rPr lang="en-US" sz="800" dirty="0">
                <a:hlinkClick r:id="rId31"/>
              </a:rPr>
              <a:t>4-H Parents Pledge</a:t>
            </a:r>
            <a:endParaRPr lang="en-US" sz="800" dirty="0"/>
          </a:p>
          <a:p>
            <a:pPr lvl="0"/>
            <a:r>
              <a:rPr lang="en-US" sz="800" dirty="0">
                <a:hlinkClick r:id="rId32"/>
              </a:rPr>
              <a:t>Get the Most Out of 4-H</a:t>
            </a:r>
            <a:endParaRPr lang="en-US" sz="800" dirty="0"/>
          </a:p>
          <a:p>
            <a:pPr lvl="0"/>
            <a:r>
              <a:rPr lang="en-US" sz="800" dirty="0">
                <a:hlinkClick r:id="rId33"/>
              </a:rPr>
              <a:t>How 4-H is Organized</a:t>
            </a:r>
            <a:endParaRPr lang="en-US" sz="800" dirty="0"/>
          </a:p>
          <a:p>
            <a:pPr lvl="0"/>
            <a:r>
              <a:rPr lang="en-US" sz="800" dirty="0">
                <a:hlinkClick r:id="rId34"/>
              </a:rPr>
              <a:t>How Does My 4-H Club Measure-Up</a:t>
            </a:r>
            <a:endParaRPr lang="en-US" sz="800" dirty="0"/>
          </a:p>
          <a:p>
            <a:pPr lvl="0"/>
            <a:r>
              <a:rPr lang="en-US" sz="800" dirty="0">
                <a:hlinkClick r:id="rId35"/>
              </a:rPr>
              <a:t>So You're a 4-H </a:t>
            </a:r>
            <a:r>
              <a:rPr lang="en-US" sz="800" dirty="0" err="1">
                <a:hlinkClick r:id="rId35"/>
              </a:rPr>
              <a:t>Parent_Guardian</a:t>
            </a:r>
            <a:endParaRPr lang="en-US" sz="800" dirty="0"/>
          </a:p>
          <a:p>
            <a:pPr lvl="0"/>
            <a:r>
              <a:rPr lang="en-US" sz="800" dirty="0">
                <a:hlinkClick r:id="rId36"/>
              </a:rPr>
              <a:t>Stay Informed</a:t>
            </a:r>
            <a:endParaRPr lang="en-US" sz="800" dirty="0"/>
          </a:p>
          <a:p>
            <a:pPr lvl="0"/>
            <a:r>
              <a:rPr lang="en-US" sz="800" dirty="0">
                <a:hlinkClick r:id="rId37"/>
              </a:rPr>
              <a:t>The 4-H Member Who Never Came Back</a:t>
            </a:r>
            <a:endParaRPr lang="en-US" sz="800" dirty="0"/>
          </a:p>
          <a:p>
            <a:pPr lvl="0"/>
            <a:r>
              <a:rPr lang="en-US" sz="800" dirty="0">
                <a:hlinkClick r:id="rId38"/>
              </a:rPr>
              <a:t>This I Believe</a:t>
            </a:r>
            <a:endParaRPr lang="en-US" sz="800" dirty="0"/>
          </a:p>
        </p:txBody>
      </p:sp>
    </p:spTree>
    <p:extLst>
      <p:ext uri="{BB962C8B-B14F-4D97-AF65-F5344CB8AC3E}">
        <p14:creationId xmlns:p14="http://schemas.microsoft.com/office/powerpoint/2010/main" val="1670813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90" eaLnBrk="0" hangingPunct="0">
              <a:defRPr sz="2100">
                <a:solidFill>
                  <a:schemeClr val="tx1"/>
                </a:solidFill>
                <a:latin typeface="Times New Roman" pitchFamily="18" charset="0"/>
              </a:defRPr>
            </a:lvl1pPr>
            <a:lvl2pPr marL="739272" indent="-284336" defTabSz="924090" eaLnBrk="0" hangingPunct="0">
              <a:defRPr sz="2100">
                <a:solidFill>
                  <a:schemeClr val="tx1"/>
                </a:solidFill>
                <a:latin typeface="Times New Roman" pitchFamily="18" charset="0"/>
              </a:defRPr>
            </a:lvl2pPr>
            <a:lvl3pPr marL="1137341" indent="-227468" defTabSz="924090" eaLnBrk="0" hangingPunct="0">
              <a:defRPr sz="2100">
                <a:solidFill>
                  <a:schemeClr val="tx1"/>
                </a:solidFill>
                <a:latin typeface="Times New Roman" pitchFamily="18" charset="0"/>
              </a:defRPr>
            </a:lvl3pPr>
            <a:lvl4pPr marL="1592278" indent="-227468" defTabSz="924090" eaLnBrk="0" hangingPunct="0">
              <a:defRPr sz="2100">
                <a:solidFill>
                  <a:schemeClr val="tx1"/>
                </a:solidFill>
                <a:latin typeface="Times New Roman" pitchFamily="18" charset="0"/>
              </a:defRPr>
            </a:lvl4pPr>
            <a:lvl5pPr marL="2047215" indent="-227468" defTabSz="924090" eaLnBrk="0" hangingPunct="0">
              <a:defRPr sz="2100">
                <a:solidFill>
                  <a:schemeClr val="tx1"/>
                </a:solidFill>
                <a:latin typeface="Times New Roman" pitchFamily="18" charset="0"/>
              </a:defRPr>
            </a:lvl5pPr>
            <a:lvl6pPr marL="2502150" indent="-227468" algn="ctr" defTabSz="924090" eaLnBrk="0" fontAlgn="base" hangingPunct="0">
              <a:spcBef>
                <a:spcPct val="0"/>
              </a:spcBef>
              <a:spcAft>
                <a:spcPct val="0"/>
              </a:spcAft>
              <a:defRPr sz="2100">
                <a:solidFill>
                  <a:schemeClr val="tx1"/>
                </a:solidFill>
                <a:latin typeface="Times New Roman" pitchFamily="18" charset="0"/>
              </a:defRPr>
            </a:lvl6pPr>
            <a:lvl7pPr marL="2957087" indent="-227468" algn="ctr" defTabSz="924090" eaLnBrk="0" fontAlgn="base" hangingPunct="0">
              <a:spcBef>
                <a:spcPct val="0"/>
              </a:spcBef>
              <a:spcAft>
                <a:spcPct val="0"/>
              </a:spcAft>
              <a:defRPr sz="2100">
                <a:solidFill>
                  <a:schemeClr val="tx1"/>
                </a:solidFill>
                <a:latin typeface="Times New Roman" pitchFamily="18" charset="0"/>
              </a:defRPr>
            </a:lvl7pPr>
            <a:lvl8pPr marL="3412024" indent="-227468" algn="ctr" defTabSz="924090" eaLnBrk="0" fontAlgn="base" hangingPunct="0">
              <a:spcBef>
                <a:spcPct val="0"/>
              </a:spcBef>
              <a:spcAft>
                <a:spcPct val="0"/>
              </a:spcAft>
              <a:defRPr sz="2100">
                <a:solidFill>
                  <a:schemeClr val="tx1"/>
                </a:solidFill>
                <a:latin typeface="Times New Roman" pitchFamily="18" charset="0"/>
              </a:defRPr>
            </a:lvl8pPr>
            <a:lvl9pPr marL="3866960" indent="-227468" algn="ctr" defTabSz="924090" eaLnBrk="0" fontAlgn="base" hangingPunct="0">
              <a:spcBef>
                <a:spcPct val="0"/>
              </a:spcBef>
              <a:spcAft>
                <a:spcPct val="0"/>
              </a:spcAft>
              <a:defRPr sz="2100">
                <a:solidFill>
                  <a:schemeClr val="tx1"/>
                </a:solidFill>
                <a:latin typeface="Times New Roman" pitchFamily="18" charset="0"/>
              </a:defRPr>
            </a:lvl9pPr>
          </a:lstStyle>
          <a:p>
            <a:pPr eaLnBrk="1" hangingPunct="1"/>
            <a:fld id="{AB3EB8B4-DBE1-4A2C-8821-147C700EBEA4}" type="slidenum">
              <a:rPr lang="en-US" altLang="en-US" sz="1200"/>
              <a:pPr eaLnBrk="1" hangingPunct="1"/>
              <a:t>10</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6"/>
              </a:spcAft>
            </a:pPr>
            <a:r>
              <a:rPr lang="en-US" dirty="0"/>
              <a:t>The </a:t>
            </a:r>
            <a:r>
              <a:rPr lang="en-US" b="1" dirty="0"/>
              <a:t>Organizational Leader</a:t>
            </a:r>
            <a:r>
              <a:rPr lang="en-US" dirty="0"/>
              <a:t> provides primary leadership facilitating, coordinating and guiding youth, families and volunteers. </a:t>
            </a:r>
          </a:p>
          <a:p>
            <a:pPr>
              <a:spcAft>
                <a:spcPts val="606"/>
              </a:spcAft>
            </a:pPr>
            <a:r>
              <a:rPr lang="en-US" dirty="0"/>
              <a:t>The </a:t>
            </a:r>
            <a:r>
              <a:rPr lang="en-US" b="1" dirty="0"/>
              <a:t>Activity Leader</a:t>
            </a:r>
            <a:r>
              <a:rPr lang="en-US" dirty="0"/>
              <a:t> provides leadership to a committee of youth and adult who plan and coordinate an activity such as Share-the-Fun.</a:t>
            </a:r>
          </a:p>
          <a:p>
            <a:pPr eaLnBrk="1" hangingPunct="1"/>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90" eaLnBrk="0" hangingPunct="0">
              <a:defRPr sz="2100">
                <a:solidFill>
                  <a:schemeClr val="tx1"/>
                </a:solidFill>
                <a:latin typeface="Times New Roman" pitchFamily="18" charset="0"/>
              </a:defRPr>
            </a:lvl1pPr>
            <a:lvl2pPr marL="739272" indent="-284336" defTabSz="924090" eaLnBrk="0" hangingPunct="0">
              <a:defRPr sz="2100">
                <a:solidFill>
                  <a:schemeClr val="tx1"/>
                </a:solidFill>
                <a:latin typeface="Times New Roman" pitchFamily="18" charset="0"/>
              </a:defRPr>
            </a:lvl2pPr>
            <a:lvl3pPr marL="1137341" indent="-227468" defTabSz="924090" eaLnBrk="0" hangingPunct="0">
              <a:defRPr sz="2100">
                <a:solidFill>
                  <a:schemeClr val="tx1"/>
                </a:solidFill>
                <a:latin typeface="Times New Roman" pitchFamily="18" charset="0"/>
              </a:defRPr>
            </a:lvl3pPr>
            <a:lvl4pPr marL="1592278" indent="-227468" defTabSz="924090" eaLnBrk="0" hangingPunct="0">
              <a:defRPr sz="2100">
                <a:solidFill>
                  <a:schemeClr val="tx1"/>
                </a:solidFill>
                <a:latin typeface="Times New Roman" pitchFamily="18" charset="0"/>
              </a:defRPr>
            </a:lvl4pPr>
            <a:lvl5pPr marL="2047215" indent="-227468" defTabSz="924090" eaLnBrk="0" hangingPunct="0">
              <a:defRPr sz="2100">
                <a:solidFill>
                  <a:schemeClr val="tx1"/>
                </a:solidFill>
                <a:latin typeface="Times New Roman" pitchFamily="18" charset="0"/>
              </a:defRPr>
            </a:lvl5pPr>
            <a:lvl6pPr marL="2502150" indent="-227468" algn="ctr" defTabSz="924090" eaLnBrk="0" fontAlgn="base" hangingPunct="0">
              <a:spcBef>
                <a:spcPct val="0"/>
              </a:spcBef>
              <a:spcAft>
                <a:spcPct val="0"/>
              </a:spcAft>
              <a:defRPr sz="2100">
                <a:solidFill>
                  <a:schemeClr val="tx1"/>
                </a:solidFill>
                <a:latin typeface="Times New Roman" pitchFamily="18" charset="0"/>
              </a:defRPr>
            </a:lvl6pPr>
            <a:lvl7pPr marL="2957087" indent="-227468" algn="ctr" defTabSz="924090" eaLnBrk="0" fontAlgn="base" hangingPunct="0">
              <a:spcBef>
                <a:spcPct val="0"/>
              </a:spcBef>
              <a:spcAft>
                <a:spcPct val="0"/>
              </a:spcAft>
              <a:defRPr sz="2100">
                <a:solidFill>
                  <a:schemeClr val="tx1"/>
                </a:solidFill>
                <a:latin typeface="Times New Roman" pitchFamily="18" charset="0"/>
              </a:defRPr>
            </a:lvl7pPr>
            <a:lvl8pPr marL="3412024" indent="-227468" algn="ctr" defTabSz="924090" eaLnBrk="0" fontAlgn="base" hangingPunct="0">
              <a:spcBef>
                <a:spcPct val="0"/>
              </a:spcBef>
              <a:spcAft>
                <a:spcPct val="0"/>
              </a:spcAft>
              <a:defRPr sz="2100">
                <a:solidFill>
                  <a:schemeClr val="tx1"/>
                </a:solidFill>
                <a:latin typeface="Times New Roman" pitchFamily="18" charset="0"/>
              </a:defRPr>
            </a:lvl8pPr>
            <a:lvl9pPr marL="3866960" indent="-227468" algn="ctr" defTabSz="924090" eaLnBrk="0" fontAlgn="base" hangingPunct="0">
              <a:spcBef>
                <a:spcPct val="0"/>
              </a:spcBef>
              <a:spcAft>
                <a:spcPct val="0"/>
              </a:spcAft>
              <a:defRPr sz="2100">
                <a:solidFill>
                  <a:schemeClr val="tx1"/>
                </a:solidFill>
                <a:latin typeface="Times New Roman" pitchFamily="18" charset="0"/>
              </a:defRPr>
            </a:lvl9pPr>
          </a:lstStyle>
          <a:p>
            <a:pPr eaLnBrk="1" hangingPunct="1"/>
            <a:fld id="{4E8B7893-0B65-412A-B168-76D0A3483706}" type="slidenum">
              <a:rPr lang="en-US" altLang="en-US" sz="1200"/>
              <a:pPr eaLnBrk="1" hangingPunct="1"/>
              <a:t>11</a:t>
            </a:fld>
            <a:endParaRPr lang="en-US" alt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6"/>
              </a:spcAft>
            </a:pPr>
            <a:r>
              <a:rPr lang="en-US" b="1" dirty="0"/>
              <a:t>Project Leaders</a:t>
            </a:r>
            <a:r>
              <a:rPr lang="en-US" dirty="0"/>
              <a:t> provide leadership in developing and implementing in-depth educational  programs about a specific subject matter.  </a:t>
            </a:r>
          </a:p>
          <a:p>
            <a:pPr>
              <a:spcAft>
                <a:spcPts val="606"/>
              </a:spcAft>
            </a:pPr>
            <a:r>
              <a:rPr lang="en-US" b="1" dirty="0"/>
              <a:t>Teen Leaders</a:t>
            </a:r>
            <a:r>
              <a:rPr lang="en-US" dirty="0"/>
              <a:t> are youth interested in developing their leadership skills by assisting local leadership.  As they demonstrate their skills and sense of responsibility, teens may serve as an activity and project leader.</a:t>
            </a:r>
          </a:p>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90" eaLnBrk="0" hangingPunct="0">
              <a:defRPr sz="2100">
                <a:solidFill>
                  <a:schemeClr val="tx1"/>
                </a:solidFill>
                <a:latin typeface="Times New Roman" pitchFamily="18" charset="0"/>
              </a:defRPr>
            </a:lvl1pPr>
            <a:lvl2pPr marL="739272" indent="-284336" defTabSz="924090" eaLnBrk="0" hangingPunct="0">
              <a:defRPr sz="2100">
                <a:solidFill>
                  <a:schemeClr val="tx1"/>
                </a:solidFill>
                <a:latin typeface="Times New Roman" pitchFamily="18" charset="0"/>
              </a:defRPr>
            </a:lvl2pPr>
            <a:lvl3pPr marL="1137341" indent="-227468" defTabSz="924090" eaLnBrk="0" hangingPunct="0">
              <a:defRPr sz="2100">
                <a:solidFill>
                  <a:schemeClr val="tx1"/>
                </a:solidFill>
                <a:latin typeface="Times New Roman" pitchFamily="18" charset="0"/>
              </a:defRPr>
            </a:lvl3pPr>
            <a:lvl4pPr marL="1592278" indent="-227468" defTabSz="924090" eaLnBrk="0" hangingPunct="0">
              <a:defRPr sz="2100">
                <a:solidFill>
                  <a:schemeClr val="tx1"/>
                </a:solidFill>
                <a:latin typeface="Times New Roman" pitchFamily="18" charset="0"/>
              </a:defRPr>
            </a:lvl4pPr>
            <a:lvl5pPr marL="2047215" indent="-227468" defTabSz="924090" eaLnBrk="0" hangingPunct="0">
              <a:defRPr sz="2100">
                <a:solidFill>
                  <a:schemeClr val="tx1"/>
                </a:solidFill>
                <a:latin typeface="Times New Roman" pitchFamily="18" charset="0"/>
              </a:defRPr>
            </a:lvl5pPr>
            <a:lvl6pPr marL="2502150" indent="-227468" algn="ctr" defTabSz="924090" eaLnBrk="0" fontAlgn="base" hangingPunct="0">
              <a:spcBef>
                <a:spcPct val="0"/>
              </a:spcBef>
              <a:spcAft>
                <a:spcPct val="0"/>
              </a:spcAft>
              <a:defRPr sz="2100">
                <a:solidFill>
                  <a:schemeClr val="tx1"/>
                </a:solidFill>
                <a:latin typeface="Times New Roman" pitchFamily="18" charset="0"/>
              </a:defRPr>
            </a:lvl6pPr>
            <a:lvl7pPr marL="2957087" indent="-227468" algn="ctr" defTabSz="924090" eaLnBrk="0" fontAlgn="base" hangingPunct="0">
              <a:spcBef>
                <a:spcPct val="0"/>
              </a:spcBef>
              <a:spcAft>
                <a:spcPct val="0"/>
              </a:spcAft>
              <a:defRPr sz="2100">
                <a:solidFill>
                  <a:schemeClr val="tx1"/>
                </a:solidFill>
                <a:latin typeface="Times New Roman" pitchFamily="18" charset="0"/>
              </a:defRPr>
            </a:lvl7pPr>
            <a:lvl8pPr marL="3412024" indent="-227468" algn="ctr" defTabSz="924090" eaLnBrk="0" fontAlgn="base" hangingPunct="0">
              <a:spcBef>
                <a:spcPct val="0"/>
              </a:spcBef>
              <a:spcAft>
                <a:spcPct val="0"/>
              </a:spcAft>
              <a:defRPr sz="2100">
                <a:solidFill>
                  <a:schemeClr val="tx1"/>
                </a:solidFill>
                <a:latin typeface="Times New Roman" pitchFamily="18" charset="0"/>
              </a:defRPr>
            </a:lvl8pPr>
            <a:lvl9pPr marL="3866960" indent="-227468" algn="ctr" defTabSz="924090" eaLnBrk="0" fontAlgn="base" hangingPunct="0">
              <a:spcBef>
                <a:spcPct val="0"/>
              </a:spcBef>
              <a:spcAft>
                <a:spcPct val="0"/>
              </a:spcAft>
              <a:defRPr sz="2100">
                <a:solidFill>
                  <a:schemeClr val="tx1"/>
                </a:solidFill>
                <a:latin typeface="Times New Roman" pitchFamily="18" charset="0"/>
              </a:defRPr>
            </a:lvl9pPr>
          </a:lstStyle>
          <a:p>
            <a:pPr eaLnBrk="1" hangingPunct="1"/>
            <a:fld id="{5B6D887E-EA26-4E91-AA24-25E4B7EF03A7}" type="slidenum">
              <a:rPr lang="en-US" altLang="en-US" sz="1200"/>
              <a:pPr eaLnBrk="1" hangingPunct="1"/>
              <a:t>12</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a:t>
            </a:r>
            <a:r>
              <a:rPr lang="en-US" dirty="0"/>
              <a:t>sound 4-H club requires the commitment of </a:t>
            </a:r>
            <a:r>
              <a:rPr lang="en-US" b="1" dirty="0"/>
              <a:t>4-H membership and their families</a:t>
            </a:r>
            <a:r>
              <a:rPr lang="en-US" dirty="0"/>
              <a:t>. The 4-H family enthusiastically participates in club meetings, committees and activities</a:t>
            </a:r>
            <a:r>
              <a:rPr lang="en-US" dirty="0" smtClean="0"/>
              <a: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1717" y="4237454"/>
            <a:ext cx="5811309" cy="4183380"/>
          </a:xfrm>
        </p:spPr>
        <p:txBody>
          <a:bodyPr/>
          <a:lstStyle/>
          <a:p>
            <a:pPr>
              <a:spcAft>
                <a:spcPts val="589"/>
              </a:spcAft>
            </a:pPr>
            <a:r>
              <a:rPr lang="en-US" dirty="0" smtClean="0"/>
              <a:t>Choose one of three </a:t>
            </a:r>
            <a:r>
              <a:rPr lang="en-US" b="1" dirty="0" smtClean="0"/>
              <a:t>Building Leaders for Tomorrow </a:t>
            </a:r>
            <a:r>
              <a:rPr lang="en-US" dirty="0" smtClean="0"/>
              <a:t>activities to assist volunteers in understanding how to develop life skills in a 4-H club.</a:t>
            </a:r>
          </a:p>
          <a:p>
            <a:pPr>
              <a:spcAft>
                <a:spcPts val="589"/>
              </a:spcAft>
            </a:pPr>
            <a:r>
              <a:rPr lang="en-US" dirty="0" smtClean="0"/>
              <a:t>#26 Building a Machine - The </a:t>
            </a:r>
            <a:r>
              <a:rPr lang="en-US" dirty="0"/>
              <a:t>activity is a fun way to </a:t>
            </a:r>
            <a:r>
              <a:rPr lang="en-US" dirty="0" smtClean="0"/>
              <a:t>demonstrate working </a:t>
            </a:r>
            <a:r>
              <a:rPr lang="en-US" dirty="0"/>
              <a:t>together as a group, as well as an opportunity to experience how decisions are made by a group.  “Build a Machine” uses physical activity to illustrate and help youth understand that the work of each individual is important to the group as a whole</a:t>
            </a:r>
            <a:r>
              <a:rPr lang="en-US" dirty="0" smtClean="0"/>
              <a:t>.</a:t>
            </a:r>
          </a:p>
          <a:p>
            <a:pPr>
              <a:spcAft>
                <a:spcPts val="589"/>
              </a:spcAft>
            </a:pPr>
            <a:r>
              <a:rPr lang="en-US" dirty="0" smtClean="0"/>
              <a:t>#11 Human Knot - </a:t>
            </a:r>
            <a:r>
              <a:rPr lang="en-US" dirty="0"/>
              <a:t>The leader who helps a group of people become a team by involving them in planning and decision making process in an </a:t>
            </a:r>
            <a:r>
              <a:rPr lang="en-US" b="1" dirty="0"/>
              <a:t>enabler</a:t>
            </a:r>
            <a:r>
              <a:rPr lang="en-US" dirty="0"/>
              <a:t>.  This leadership style cares for people and helps people to accomplish tasks.  The enable does not do it for them.  The enable develops each person’s talents and provides opportunities for success and growth.</a:t>
            </a:r>
          </a:p>
          <a:p>
            <a:pPr>
              <a:spcAft>
                <a:spcPts val="589"/>
              </a:spcAft>
            </a:pPr>
            <a:r>
              <a:rPr lang="en-US" dirty="0" smtClean="0"/>
              <a:t>#12 Spider Web - </a:t>
            </a:r>
            <a:r>
              <a:rPr lang="en-US" dirty="0"/>
              <a:t>This is an easy activity that can be done at the start of a meeting or before a new committee begins to function as a reminder that the participation and contributions of every member is essential for the success of the group.  It demonstrates how we are all interconnected even though the connections may be difficult to see.  It is also a good illustration for teaching responsibility and follow-through.</a:t>
            </a:r>
            <a:endParaRPr lang="en-US" dirty="0" smtClean="0"/>
          </a:p>
          <a:p>
            <a:pPr>
              <a:spcAft>
                <a:spcPts val="589"/>
              </a:spcAft>
            </a:pPr>
            <a:r>
              <a:rPr lang="en-US" dirty="0" smtClean="0"/>
              <a:t> </a:t>
            </a:r>
          </a:p>
        </p:txBody>
      </p:sp>
      <p:sp>
        <p:nvSpPr>
          <p:cNvPr id="4" name="Slide Number Placeholder 3"/>
          <p:cNvSpPr>
            <a:spLocks noGrp="1"/>
          </p:cNvSpPr>
          <p:nvPr>
            <p:ph type="sldNum" sz="quarter" idx="10"/>
          </p:nvPr>
        </p:nvSpPr>
        <p:spPr/>
        <p:txBody>
          <a:bodyPr/>
          <a:lstStyle/>
          <a:p>
            <a:fld id="{047242C6-317E-46E1-8976-1AED9CAAFAD6}" type="slidenum">
              <a:rPr lang="en-US" smtClean="0"/>
              <a:t>13</a:t>
            </a:fld>
            <a:endParaRPr lang="en-US"/>
          </a:p>
        </p:txBody>
      </p:sp>
    </p:spTree>
    <p:extLst>
      <p:ext uri="{BB962C8B-B14F-4D97-AF65-F5344CB8AC3E}">
        <p14:creationId xmlns:p14="http://schemas.microsoft.com/office/powerpoint/2010/main" val="4160068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1717" y="4237454"/>
            <a:ext cx="5811309" cy="4183380"/>
          </a:xfrm>
        </p:spPr>
        <p:txBody>
          <a:bodyPr/>
          <a:lstStyle/>
          <a:p>
            <a:pPr>
              <a:spcAft>
                <a:spcPts val="589"/>
              </a:spcAft>
            </a:pPr>
            <a:endParaRPr lang="en-US" dirty="0" smtClean="0"/>
          </a:p>
          <a:p>
            <a:pPr>
              <a:spcAft>
                <a:spcPts val="589"/>
              </a:spcAft>
            </a:pPr>
            <a:r>
              <a:rPr lang="en-US" dirty="0" smtClean="0"/>
              <a:t> </a:t>
            </a:r>
          </a:p>
        </p:txBody>
      </p:sp>
      <p:sp>
        <p:nvSpPr>
          <p:cNvPr id="4" name="Slide Number Placeholder 3"/>
          <p:cNvSpPr>
            <a:spLocks noGrp="1"/>
          </p:cNvSpPr>
          <p:nvPr>
            <p:ph type="sldNum" sz="quarter" idx="10"/>
          </p:nvPr>
        </p:nvSpPr>
        <p:spPr/>
        <p:txBody>
          <a:bodyPr/>
          <a:lstStyle/>
          <a:p>
            <a:fld id="{047242C6-317E-46E1-8976-1AED9CAAFAD6}" type="slidenum">
              <a:rPr lang="en-US" smtClean="0"/>
              <a:t>14</a:t>
            </a:fld>
            <a:endParaRPr lang="en-US"/>
          </a:p>
        </p:txBody>
      </p:sp>
      <p:sp>
        <p:nvSpPr>
          <p:cNvPr id="5" name="Notes Placeholder 2"/>
          <p:cNvSpPr txBox="1">
            <a:spLocks/>
          </p:cNvSpPr>
          <p:nvPr/>
        </p:nvSpPr>
        <p:spPr>
          <a:xfrm>
            <a:off x="764646" y="4392393"/>
            <a:ext cx="5811309" cy="4183380"/>
          </a:xfrm>
          <a:prstGeom prst="rect">
            <a:avLst/>
          </a:prstGeom>
        </p:spPr>
        <p:txBody>
          <a:bodyPr vert="horz" lIns="92439" tIns="46219" rIns="92439" bIns="46219"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spcAft>
                <a:spcPts val="589"/>
              </a:spcAft>
            </a:pPr>
            <a:r>
              <a:rPr lang="en-US" dirty="0" smtClean="0"/>
              <a:t>Choose one of two </a:t>
            </a:r>
            <a:r>
              <a:rPr lang="en-US" b="1" dirty="0" smtClean="0"/>
              <a:t>Teen Action and Growth</a:t>
            </a:r>
            <a:r>
              <a:rPr lang="en-US" dirty="0" smtClean="0"/>
              <a:t> (TAG) skits to assist volunteers in understanding how a 4-H meeting should run.</a:t>
            </a:r>
          </a:p>
          <a:p>
            <a:pPr lvl="1">
              <a:spcAft>
                <a:spcPts val="589"/>
              </a:spcAft>
            </a:pPr>
            <a:r>
              <a:rPr lang="en-US" dirty="0" smtClean="0"/>
              <a:t>Divine Guidance </a:t>
            </a:r>
          </a:p>
          <a:p>
            <a:pPr lvl="1">
              <a:spcAft>
                <a:spcPts val="589"/>
              </a:spcAft>
            </a:pPr>
            <a:r>
              <a:rPr lang="en-US" dirty="0" smtClean="0"/>
              <a:t>Ghost of a Dead Meeting</a:t>
            </a:r>
            <a:endParaRPr lang="en-US" dirty="0"/>
          </a:p>
          <a:p>
            <a:pPr>
              <a:spcAft>
                <a:spcPts val="589"/>
              </a:spcAft>
            </a:pPr>
            <a:r>
              <a:rPr lang="en-US" dirty="0" smtClean="0"/>
              <a:t>Show volunteers where to download the following leadership curriculum.  You may choose to copy and distribute some of the </a:t>
            </a:r>
            <a:r>
              <a:rPr lang="en-US" dirty="0"/>
              <a:t>pieces. </a:t>
            </a:r>
            <a:r>
              <a:rPr lang="en-US" dirty="0">
                <a:hlinkClick r:id="rId3"/>
              </a:rPr>
              <a:t>http://</a:t>
            </a:r>
            <a:r>
              <a:rPr lang="en-US" dirty="0" smtClean="0">
                <a:hlinkClick r:id="rId3"/>
              </a:rPr>
              <a:t>4h.okstate.edu/literature-links/lit-online/leadership-development/leadership-development-1</a:t>
            </a:r>
            <a:endParaRPr lang="en-US" dirty="0" smtClean="0"/>
          </a:p>
          <a:p>
            <a:r>
              <a:rPr lang="en-US" dirty="0" smtClean="0"/>
              <a:t>4H.VOL.301 President Book</a:t>
            </a:r>
          </a:p>
          <a:p>
            <a:r>
              <a:rPr lang="en-US" dirty="0" smtClean="0"/>
              <a:t>4H.VOL.302 Secretary Book</a:t>
            </a:r>
          </a:p>
          <a:p>
            <a:r>
              <a:rPr lang="en-US" dirty="0" smtClean="0"/>
              <a:t>4H.VOL.303 Treasurer Book</a:t>
            </a:r>
          </a:p>
          <a:p>
            <a:r>
              <a:rPr lang="en-US" dirty="0" smtClean="0"/>
              <a:t>4H.VOL.304 </a:t>
            </a:r>
            <a:r>
              <a:rPr lang="en-US" dirty="0"/>
              <a:t>Leadership Guide</a:t>
            </a:r>
            <a:endParaRPr lang="en-US" i="1" dirty="0"/>
          </a:p>
          <a:p>
            <a:r>
              <a:rPr lang="en-US" dirty="0"/>
              <a:t>4H.VOL.305 Club Meeting</a:t>
            </a:r>
            <a:endParaRPr lang="en-US" i="1" dirty="0"/>
          </a:p>
          <a:p>
            <a:r>
              <a:rPr lang="en-US" dirty="0"/>
              <a:t>4H.VOL.306 4-H Club Ritual</a:t>
            </a:r>
            <a:endParaRPr lang="en-US" i="1" dirty="0"/>
          </a:p>
          <a:p>
            <a:r>
              <a:rPr lang="en-US" dirty="0"/>
              <a:t>4H.VOL.307 Meeting Guide</a:t>
            </a:r>
            <a:endParaRPr lang="en-US" i="1" dirty="0"/>
          </a:p>
          <a:p>
            <a:r>
              <a:rPr lang="en-US" dirty="0"/>
              <a:t>4H.VOL.308 The Motion</a:t>
            </a:r>
            <a:endParaRPr lang="en-US" i="1" dirty="0"/>
          </a:p>
          <a:p>
            <a:r>
              <a:rPr lang="en-US" dirty="0"/>
              <a:t>4H.VOL.309 Are you Ready to Serve</a:t>
            </a:r>
            <a:endParaRPr lang="en-US" i="1" dirty="0"/>
          </a:p>
          <a:p>
            <a:r>
              <a:rPr lang="en-US" dirty="0"/>
              <a:t>4H.VOL.310 Committee</a:t>
            </a:r>
            <a:endParaRPr lang="en-US" i="1" dirty="0"/>
          </a:p>
          <a:p>
            <a:r>
              <a:rPr lang="en-US" dirty="0"/>
              <a:t>4H.VOL.311 How does your meeting measure up?</a:t>
            </a:r>
            <a:endParaRPr lang="en-US" i="1" dirty="0"/>
          </a:p>
          <a:p>
            <a:r>
              <a:rPr lang="en-US" i="1" dirty="0"/>
              <a:t>4H.VOL.312 The Agenda</a:t>
            </a:r>
            <a:endParaRPr lang="en-US" dirty="0" smtClean="0"/>
          </a:p>
        </p:txBody>
      </p:sp>
      <p:sp>
        <p:nvSpPr>
          <p:cNvPr id="7" name="Control 1"/>
          <p:cNvSpPr>
            <a:spLocks noChangeArrowheads="1" noChangeShapeType="1"/>
          </p:cNvSpPr>
          <p:nvPr/>
        </p:nvSpPr>
        <p:spPr bwMode="auto">
          <a:xfrm>
            <a:off x="4347331" y="7600130"/>
            <a:ext cx="1491060" cy="3489378"/>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4160068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1717" y="4338320"/>
            <a:ext cx="5811309" cy="4082513"/>
          </a:xfrm>
        </p:spPr>
        <p:txBody>
          <a:bodyPr/>
          <a:lstStyle/>
          <a:p>
            <a:pPr>
              <a:spcAft>
                <a:spcPts val="589"/>
              </a:spcAft>
            </a:pPr>
            <a:r>
              <a:rPr lang="en-US" dirty="0" smtClean="0"/>
              <a:t>4-H 101 Lesson 14 – </a:t>
            </a:r>
            <a:r>
              <a:rPr lang="en-US" b="1" dirty="0" smtClean="0"/>
              <a:t>Marketing a Club</a:t>
            </a:r>
          </a:p>
          <a:p>
            <a:pPr>
              <a:spcAft>
                <a:spcPts val="589"/>
              </a:spcAft>
            </a:pPr>
            <a:r>
              <a:rPr lang="en-US" dirty="0" smtClean="0"/>
              <a:t>This activity would be a good exercise at the beginning or end of the year.  It would get the club/volunteers thinking about how to “market” enrollment and participation in the local club.</a:t>
            </a:r>
          </a:p>
          <a:p>
            <a:pPr>
              <a:spcAft>
                <a:spcPts val="589"/>
              </a:spcAft>
            </a:pPr>
            <a:endParaRPr lang="en-US" dirty="0"/>
          </a:p>
          <a:p>
            <a:pPr>
              <a:spcAft>
                <a:spcPts val="589"/>
              </a:spcAft>
            </a:pPr>
            <a:r>
              <a:rPr lang="en-US" dirty="0" smtClean="0"/>
              <a:t>Other 4-H 101 lessons which would complement this lesson:</a:t>
            </a:r>
          </a:p>
          <a:p>
            <a:pPr marL="635515" lvl="1" indent="-173322">
              <a:spcAft>
                <a:spcPts val="589"/>
              </a:spcAft>
              <a:buFont typeface="Arial" panose="020B0604020202020204" pitchFamily="34" charset="0"/>
              <a:buChar char="•"/>
            </a:pPr>
            <a:r>
              <a:rPr lang="en-US" dirty="0" smtClean="0"/>
              <a:t>Lesson 12  (pages 285-306) – Conducting Club Meetings</a:t>
            </a:r>
          </a:p>
          <a:p>
            <a:pPr marL="635515" lvl="1" indent="-173322">
              <a:spcAft>
                <a:spcPts val="589"/>
              </a:spcAft>
              <a:buFont typeface="Arial" panose="020B0604020202020204" pitchFamily="34" charset="0"/>
              <a:buChar char="•"/>
            </a:pPr>
            <a:r>
              <a:rPr lang="en-US" dirty="0" smtClean="0"/>
              <a:t>Lesson 13A (pages 307 -338) – Planning the 4-H Year</a:t>
            </a:r>
          </a:p>
          <a:p>
            <a:pPr marL="635515" lvl="1" indent="-173322">
              <a:spcAft>
                <a:spcPts val="589"/>
              </a:spcAft>
              <a:buFont typeface="Arial" panose="020B0604020202020204" pitchFamily="34" charset="0"/>
              <a:buChar char="•"/>
            </a:pPr>
            <a:r>
              <a:rPr lang="en-US" dirty="0" smtClean="0"/>
              <a:t>Lesson 13B (pages 339-344) – Roles and Responsibilities</a:t>
            </a:r>
          </a:p>
          <a:p>
            <a:pPr>
              <a:spcAft>
                <a:spcPts val="589"/>
              </a:spcAft>
            </a:pPr>
            <a:r>
              <a:rPr lang="en-US" dirty="0" smtClean="0"/>
              <a:t> </a:t>
            </a:r>
          </a:p>
        </p:txBody>
      </p:sp>
      <p:sp>
        <p:nvSpPr>
          <p:cNvPr id="4" name="Slide Number Placeholder 3"/>
          <p:cNvSpPr>
            <a:spLocks noGrp="1"/>
          </p:cNvSpPr>
          <p:nvPr>
            <p:ph type="sldNum" sz="quarter" idx="10"/>
          </p:nvPr>
        </p:nvSpPr>
        <p:spPr/>
        <p:txBody>
          <a:bodyPr/>
          <a:lstStyle/>
          <a:p>
            <a:fld id="{047242C6-317E-46E1-8976-1AED9CAAFAD6}" type="slidenum">
              <a:rPr lang="en-US" smtClean="0"/>
              <a:t>15</a:t>
            </a:fld>
            <a:endParaRPr lang="en-US"/>
          </a:p>
        </p:txBody>
      </p:sp>
    </p:spTree>
    <p:extLst>
      <p:ext uri="{BB962C8B-B14F-4D97-AF65-F5344CB8AC3E}">
        <p14:creationId xmlns:p14="http://schemas.microsoft.com/office/powerpoint/2010/main" val="416006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Conduct On TRAC training.  Materials located in Handouts, PowerPoint and Teaching Outline.</a:t>
            </a:r>
          </a:p>
          <a:p>
            <a:r>
              <a:rPr lang="en-US" dirty="0" smtClean="0">
                <a:hlinkClick r:id="rId3"/>
              </a:rPr>
              <a:t>http://4h.okstate.edu/for-educators/club-management-system/4-h-on-trac</a:t>
            </a:r>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237C3-0D98-4FD5-936A-F3CAD71B92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3744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4-H club is a group of boys and girls called members.  The members </a:t>
            </a:r>
            <a:r>
              <a:rPr lang="en-US" dirty="0" smtClean="0"/>
              <a:t>learn </a:t>
            </a:r>
            <a:r>
              <a:rPr lang="en-US" dirty="0"/>
              <a:t>leadership and cooperation through fun and educational </a:t>
            </a:r>
            <a:r>
              <a:rPr lang="en-US" dirty="0" smtClean="0"/>
              <a:t>programs.</a:t>
            </a:r>
          </a:p>
          <a:p>
            <a:endParaRPr lang="en-US" b="1" dirty="0" smtClean="0"/>
          </a:p>
          <a:p>
            <a:r>
              <a:rPr lang="en-US" b="1" dirty="0"/>
              <a:t>Club activities encourage members:</a:t>
            </a:r>
            <a:endParaRPr lang="en-US" dirty="0"/>
          </a:p>
          <a:p>
            <a:pPr marL="173322" indent="-173322">
              <a:buFont typeface="Arial" panose="020B0604020202020204" pitchFamily="34" charset="0"/>
              <a:buChar char="•"/>
            </a:pPr>
            <a:r>
              <a:rPr lang="en-US" dirty="0"/>
              <a:t>to develop decision-making skills</a:t>
            </a:r>
          </a:p>
          <a:p>
            <a:pPr marL="173322" indent="-173322">
              <a:buFont typeface="Arial" panose="020B0604020202020204" pitchFamily="34" charset="0"/>
              <a:buChar char="•"/>
            </a:pPr>
            <a:r>
              <a:rPr lang="en-US" dirty="0"/>
              <a:t>to cooperate in group or team efforts</a:t>
            </a:r>
          </a:p>
          <a:p>
            <a:pPr marL="173322" indent="-173322">
              <a:buFont typeface="Arial" panose="020B0604020202020204" pitchFamily="34" charset="0"/>
              <a:buChar char="•"/>
            </a:pPr>
            <a:r>
              <a:rPr lang="en-US" dirty="0"/>
              <a:t>to practice and refine leadership abilities</a:t>
            </a:r>
          </a:p>
          <a:p>
            <a:pPr marL="173322" indent="-173322">
              <a:buFont typeface="Arial" panose="020B0604020202020204" pitchFamily="34" charset="0"/>
              <a:buChar char="•"/>
            </a:pPr>
            <a:r>
              <a:rPr lang="en-US" dirty="0"/>
              <a:t>to develop skills in group communications </a:t>
            </a:r>
          </a:p>
          <a:p>
            <a:pPr marL="173322" indent="-173322">
              <a:buFont typeface="Arial" panose="020B0604020202020204" pitchFamily="34" charset="0"/>
              <a:buChar char="•"/>
            </a:pPr>
            <a:r>
              <a:rPr lang="en-US" dirty="0"/>
              <a:t>to try new and different ideas</a:t>
            </a:r>
          </a:p>
          <a:p>
            <a:pPr marL="173322" indent="-173322">
              <a:buFont typeface="Arial" panose="020B0604020202020204" pitchFamily="34" charset="0"/>
              <a:buChar char="•"/>
            </a:pPr>
            <a:r>
              <a:rPr lang="en-US" dirty="0"/>
              <a:t>to gain new knowledge and skills</a:t>
            </a:r>
          </a:p>
          <a:p>
            <a:pPr marL="173322" indent="-173322">
              <a:buFont typeface="Arial" panose="020B0604020202020204" pitchFamily="34" charset="0"/>
              <a:buChar char="•"/>
            </a:pPr>
            <a:r>
              <a:rPr lang="en-US" dirty="0"/>
              <a:t>to take pride in group or team endeavors and</a:t>
            </a:r>
          </a:p>
          <a:p>
            <a:pPr marL="173322" indent="-173322">
              <a:buFont typeface="Arial" panose="020B0604020202020204" pitchFamily="34" charset="0"/>
              <a:buChar char="•"/>
            </a:pPr>
            <a:r>
              <a:rPr lang="en-US" dirty="0"/>
              <a:t>to build self-confidence</a:t>
            </a:r>
          </a:p>
          <a:p>
            <a:r>
              <a:rPr lang="en-US" dirty="0"/>
              <a:t> </a:t>
            </a:r>
          </a:p>
          <a:p>
            <a:endParaRPr lang="en-US" dirty="0"/>
          </a:p>
        </p:txBody>
      </p:sp>
      <p:sp>
        <p:nvSpPr>
          <p:cNvPr id="4" name="Slide Number Placeholder 3"/>
          <p:cNvSpPr>
            <a:spLocks noGrp="1"/>
          </p:cNvSpPr>
          <p:nvPr>
            <p:ph type="sldNum" sz="quarter" idx="10"/>
          </p:nvPr>
        </p:nvSpPr>
        <p:spPr/>
        <p:txBody>
          <a:bodyPr/>
          <a:lstStyle/>
          <a:p>
            <a:fld id="{047242C6-317E-46E1-8976-1AED9CAAFAD6}" type="slidenum">
              <a:rPr lang="en-US" smtClean="0"/>
              <a:t>2</a:t>
            </a:fld>
            <a:endParaRPr lang="en-US"/>
          </a:p>
        </p:txBody>
      </p:sp>
    </p:spTree>
    <p:extLst>
      <p:ext uri="{BB962C8B-B14F-4D97-AF65-F5344CB8AC3E}">
        <p14:creationId xmlns:p14="http://schemas.microsoft.com/office/powerpoint/2010/main" val="272418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90" eaLnBrk="0" hangingPunct="0">
              <a:defRPr sz="2100">
                <a:solidFill>
                  <a:schemeClr val="tx1"/>
                </a:solidFill>
                <a:latin typeface="Times New Roman" pitchFamily="18" charset="0"/>
              </a:defRPr>
            </a:lvl1pPr>
            <a:lvl2pPr marL="739272" indent="-284336" defTabSz="924090" eaLnBrk="0" hangingPunct="0">
              <a:defRPr sz="2100">
                <a:solidFill>
                  <a:schemeClr val="tx1"/>
                </a:solidFill>
                <a:latin typeface="Times New Roman" pitchFamily="18" charset="0"/>
              </a:defRPr>
            </a:lvl2pPr>
            <a:lvl3pPr marL="1137341" indent="-227468" defTabSz="924090" eaLnBrk="0" hangingPunct="0">
              <a:defRPr sz="2100">
                <a:solidFill>
                  <a:schemeClr val="tx1"/>
                </a:solidFill>
                <a:latin typeface="Times New Roman" pitchFamily="18" charset="0"/>
              </a:defRPr>
            </a:lvl3pPr>
            <a:lvl4pPr marL="1592278" indent="-227468" defTabSz="924090" eaLnBrk="0" hangingPunct="0">
              <a:defRPr sz="2100">
                <a:solidFill>
                  <a:schemeClr val="tx1"/>
                </a:solidFill>
                <a:latin typeface="Times New Roman" pitchFamily="18" charset="0"/>
              </a:defRPr>
            </a:lvl4pPr>
            <a:lvl5pPr marL="2047215" indent="-227468" defTabSz="924090" eaLnBrk="0" hangingPunct="0">
              <a:defRPr sz="2100">
                <a:solidFill>
                  <a:schemeClr val="tx1"/>
                </a:solidFill>
                <a:latin typeface="Times New Roman" pitchFamily="18" charset="0"/>
              </a:defRPr>
            </a:lvl5pPr>
            <a:lvl6pPr marL="2502150" indent="-227468" algn="ctr" defTabSz="924090" eaLnBrk="0" fontAlgn="base" hangingPunct="0">
              <a:spcBef>
                <a:spcPct val="0"/>
              </a:spcBef>
              <a:spcAft>
                <a:spcPct val="0"/>
              </a:spcAft>
              <a:defRPr sz="2100">
                <a:solidFill>
                  <a:schemeClr val="tx1"/>
                </a:solidFill>
                <a:latin typeface="Times New Roman" pitchFamily="18" charset="0"/>
              </a:defRPr>
            </a:lvl6pPr>
            <a:lvl7pPr marL="2957087" indent="-227468" algn="ctr" defTabSz="924090" eaLnBrk="0" fontAlgn="base" hangingPunct="0">
              <a:spcBef>
                <a:spcPct val="0"/>
              </a:spcBef>
              <a:spcAft>
                <a:spcPct val="0"/>
              </a:spcAft>
              <a:defRPr sz="2100">
                <a:solidFill>
                  <a:schemeClr val="tx1"/>
                </a:solidFill>
                <a:latin typeface="Times New Roman" pitchFamily="18" charset="0"/>
              </a:defRPr>
            </a:lvl7pPr>
            <a:lvl8pPr marL="3412024" indent="-227468" algn="ctr" defTabSz="924090" eaLnBrk="0" fontAlgn="base" hangingPunct="0">
              <a:spcBef>
                <a:spcPct val="0"/>
              </a:spcBef>
              <a:spcAft>
                <a:spcPct val="0"/>
              </a:spcAft>
              <a:defRPr sz="2100">
                <a:solidFill>
                  <a:schemeClr val="tx1"/>
                </a:solidFill>
                <a:latin typeface="Times New Roman" pitchFamily="18" charset="0"/>
              </a:defRPr>
            </a:lvl8pPr>
            <a:lvl9pPr marL="3866960" indent="-227468" algn="ctr" defTabSz="924090" eaLnBrk="0" fontAlgn="base" hangingPunct="0">
              <a:spcBef>
                <a:spcPct val="0"/>
              </a:spcBef>
              <a:spcAft>
                <a:spcPct val="0"/>
              </a:spcAft>
              <a:defRPr sz="2100">
                <a:solidFill>
                  <a:schemeClr val="tx1"/>
                </a:solidFill>
                <a:latin typeface="Times New Roman" pitchFamily="18" charset="0"/>
              </a:defRPr>
            </a:lvl9pPr>
          </a:lstStyle>
          <a:p>
            <a:pPr eaLnBrk="1" hangingPunct="1"/>
            <a:fld id="{95782E8D-01DF-4445-A49A-1BD19D263C3B}" type="slidenum">
              <a:rPr lang="en-US" altLang="en-US" sz="1200"/>
              <a:pPr eaLnBrk="1" hangingPunct="1"/>
              <a:t>3</a:t>
            </a:fld>
            <a:endParaRPr lang="en-US" altLang="en-US" sz="120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dirty="0"/>
              <a:t>See Club Management Manual </a:t>
            </a:r>
            <a:r>
              <a:rPr lang="en-US" altLang="en-US" dirty="0" smtClean="0"/>
              <a:t>and Century III for additional information.</a:t>
            </a:r>
            <a:endParaRPr lang="en-US" altLang="en-US" dirty="0"/>
          </a:p>
          <a:p>
            <a:pPr>
              <a:lnSpc>
                <a:spcPct val="90000"/>
              </a:lnSpc>
            </a:pPr>
            <a:endParaRPr lang="en-US" altLang="en-US" dirty="0" smtClean="0"/>
          </a:p>
          <a:p>
            <a:pPr>
              <a:spcAft>
                <a:spcPts val="606"/>
              </a:spcAft>
            </a:pPr>
            <a:r>
              <a:rPr lang="en-US" altLang="en-US" dirty="0"/>
              <a:t>Clubs are managed and advised by one or more certified adult volunteers, who are 21 or older, with the support of club officers, teen leaders and parents. </a:t>
            </a:r>
          </a:p>
          <a:p>
            <a:pPr>
              <a:spcAft>
                <a:spcPts val="606"/>
              </a:spcAft>
            </a:pPr>
            <a:r>
              <a:rPr lang="en-US" altLang="en-US" dirty="0" smtClean="0"/>
              <a:t>A </a:t>
            </a:r>
            <a:r>
              <a:rPr lang="en-US" altLang="en-US" dirty="0"/>
              <a:t>community </a:t>
            </a:r>
            <a:r>
              <a:rPr lang="en-US" altLang="en-US" dirty="0" smtClean="0"/>
              <a:t>club, </a:t>
            </a:r>
            <a:r>
              <a:rPr lang="en-US" altLang="en-US" dirty="0"/>
              <a:t>sometimes </a:t>
            </a:r>
            <a:r>
              <a:rPr lang="en-US" altLang="en-US" dirty="0" smtClean="0"/>
              <a:t>called a multi-project club, is a group of boys and girls of </a:t>
            </a:r>
            <a:r>
              <a:rPr lang="en-US" altLang="en-US" dirty="0"/>
              <a:t>a variety of ages and </a:t>
            </a:r>
            <a:r>
              <a:rPr lang="en-US" altLang="en-US" dirty="0" smtClean="0"/>
              <a:t>interests, </a:t>
            </a:r>
            <a:r>
              <a:rPr lang="en-US" dirty="0"/>
              <a:t>who elect officers and are supported by adult volunteer leaders. </a:t>
            </a:r>
            <a:r>
              <a:rPr lang="en-US" dirty="0" smtClean="0"/>
              <a:t>Multi-project </a:t>
            </a:r>
            <a:r>
              <a:rPr lang="en-US" dirty="0"/>
              <a:t>club </a:t>
            </a:r>
            <a:r>
              <a:rPr lang="en-US" dirty="0" smtClean="0"/>
              <a:t>meet </a:t>
            </a:r>
            <a:r>
              <a:rPr lang="en-US" dirty="0"/>
              <a:t>regularly to conduct a business meeting, address county 4-H requests and community issues, provide an educational </a:t>
            </a:r>
            <a:r>
              <a:rPr lang="en-US" dirty="0" smtClean="0"/>
              <a:t>program, and participate in group building or recreation.  In a community club a project experiences occur at home or through </a:t>
            </a:r>
            <a:r>
              <a:rPr lang="en-US" dirty="0"/>
              <a:t>project </a:t>
            </a:r>
            <a:r>
              <a:rPr lang="en-US" dirty="0" smtClean="0"/>
              <a:t>groups </a:t>
            </a:r>
            <a:r>
              <a:rPr lang="en-US" dirty="0"/>
              <a:t>held at times outside the club </a:t>
            </a:r>
            <a:r>
              <a:rPr lang="en-US" dirty="0" smtClean="0"/>
              <a:t>meeting. The </a:t>
            </a:r>
            <a:r>
              <a:rPr lang="en-US" dirty="0"/>
              <a:t>club </a:t>
            </a:r>
            <a:r>
              <a:rPr lang="en-US" dirty="0" smtClean="0"/>
              <a:t>includes </a:t>
            </a:r>
            <a:r>
              <a:rPr lang="en-US" dirty="0"/>
              <a:t>opportunities for leadership, </a:t>
            </a:r>
            <a:r>
              <a:rPr lang="en-US" dirty="0" smtClean="0"/>
              <a:t>citizenship </a:t>
            </a:r>
            <a:r>
              <a:rPr lang="en-US" dirty="0"/>
              <a:t>and public speaking</a:t>
            </a:r>
            <a:r>
              <a:rPr lang="en-US" dirty="0" smtClean="0"/>
              <a:t>.</a:t>
            </a:r>
          </a:p>
          <a:p>
            <a:pPr>
              <a:spcAft>
                <a:spcPts val="606"/>
              </a:spcAft>
            </a:pPr>
            <a:r>
              <a:rPr lang="en-US" dirty="0" smtClean="0"/>
              <a:t>Clubs </a:t>
            </a:r>
            <a:r>
              <a:rPr lang="en-US" dirty="0"/>
              <a:t>that meet regularly, conduct a business meeting, address any county 4-H requests and community issues and then focus on one project </a:t>
            </a:r>
            <a:r>
              <a:rPr lang="en-US" dirty="0" smtClean="0"/>
              <a:t>of mutual interest are </a:t>
            </a:r>
            <a:r>
              <a:rPr lang="en-US" dirty="0"/>
              <a:t>referred to as </a:t>
            </a:r>
            <a:r>
              <a:rPr lang="en-US" dirty="0" smtClean="0"/>
              <a:t>Project </a:t>
            </a:r>
            <a:r>
              <a:rPr lang="en-US" dirty="0"/>
              <a:t>clubs. </a:t>
            </a:r>
            <a:endParaRPr lang="en-US" dirty="0" smtClean="0"/>
          </a:p>
          <a:p>
            <a:pPr>
              <a:spcAft>
                <a:spcPts val="606"/>
              </a:spcAft>
            </a:pPr>
            <a:r>
              <a:rPr lang="en-US" dirty="0" smtClean="0"/>
              <a:t>Short-term special interest groups may be formed for a brief period of time to provide focused education and skill development.  An example would be a Speech club that meets for six weeks prior to the Public Speaking event, helping members prepare.</a:t>
            </a:r>
          </a:p>
          <a:p>
            <a:pPr>
              <a:spcAft>
                <a:spcPts val="606"/>
              </a:spcAft>
            </a:pPr>
            <a:r>
              <a:rPr lang="en-US" dirty="0" smtClean="0"/>
              <a:t>Afterschool programs are conducted in cooperation with an organized youth group.</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90" eaLnBrk="0" hangingPunct="0">
              <a:defRPr sz="2100">
                <a:solidFill>
                  <a:schemeClr val="tx1"/>
                </a:solidFill>
                <a:latin typeface="Times New Roman" pitchFamily="18" charset="0"/>
              </a:defRPr>
            </a:lvl1pPr>
            <a:lvl2pPr marL="739272" indent="-284336" defTabSz="924090" eaLnBrk="0" hangingPunct="0">
              <a:defRPr sz="2100">
                <a:solidFill>
                  <a:schemeClr val="tx1"/>
                </a:solidFill>
                <a:latin typeface="Times New Roman" pitchFamily="18" charset="0"/>
              </a:defRPr>
            </a:lvl2pPr>
            <a:lvl3pPr marL="1137341" indent="-227468" defTabSz="924090" eaLnBrk="0" hangingPunct="0">
              <a:defRPr sz="2100">
                <a:solidFill>
                  <a:schemeClr val="tx1"/>
                </a:solidFill>
                <a:latin typeface="Times New Roman" pitchFamily="18" charset="0"/>
              </a:defRPr>
            </a:lvl3pPr>
            <a:lvl4pPr marL="1592278" indent="-227468" defTabSz="924090" eaLnBrk="0" hangingPunct="0">
              <a:defRPr sz="2100">
                <a:solidFill>
                  <a:schemeClr val="tx1"/>
                </a:solidFill>
                <a:latin typeface="Times New Roman" pitchFamily="18" charset="0"/>
              </a:defRPr>
            </a:lvl4pPr>
            <a:lvl5pPr marL="2047215" indent="-227468" defTabSz="924090" eaLnBrk="0" hangingPunct="0">
              <a:defRPr sz="2100">
                <a:solidFill>
                  <a:schemeClr val="tx1"/>
                </a:solidFill>
                <a:latin typeface="Times New Roman" pitchFamily="18" charset="0"/>
              </a:defRPr>
            </a:lvl5pPr>
            <a:lvl6pPr marL="2502150" indent="-227468" algn="ctr" defTabSz="924090" eaLnBrk="0" fontAlgn="base" hangingPunct="0">
              <a:spcBef>
                <a:spcPct val="0"/>
              </a:spcBef>
              <a:spcAft>
                <a:spcPct val="0"/>
              </a:spcAft>
              <a:defRPr sz="2100">
                <a:solidFill>
                  <a:schemeClr val="tx1"/>
                </a:solidFill>
                <a:latin typeface="Times New Roman" pitchFamily="18" charset="0"/>
              </a:defRPr>
            </a:lvl6pPr>
            <a:lvl7pPr marL="2957087" indent="-227468" algn="ctr" defTabSz="924090" eaLnBrk="0" fontAlgn="base" hangingPunct="0">
              <a:spcBef>
                <a:spcPct val="0"/>
              </a:spcBef>
              <a:spcAft>
                <a:spcPct val="0"/>
              </a:spcAft>
              <a:defRPr sz="2100">
                <a:solidFill>
                  <a:schemeClr val="tx1"/>
                </a:solidFill>
                <a:latin typeface="Times New Roman" pitchFamily="18" charset="0"/>
              </a:defRPr>
            </a:lvl7pPr>
            <a:lvl8pPr marL="3412024" indent="-227468" algn="ctr" defTabSz="924090" eaLnBrk="0" fontAlgn="base" hangingPunct="0">
              <a:spcBef>
                <a:spcPct val="0"/>
              </a:spcBef>
              <a:spcAft>
                <a:spcPct val="0"/>
              </a:spcAft>
              <a:defRPr sz="2100">
                <a:solidFill>
                  <a:schemeClr val="tx1"/>
                </a:solidFill>
                <a:latin typeface="Times New Roman" pitchFamily="18" charset="0"/>
              </a:defRPr>
            </a:lvl8pPr>
            <a:lvl9pPr marL="3866960" indent="-227468" algn="ctr" defTabSz="924090" eaLnBrk="0" fontAlgn="base" hangingPunct="0">
              <a:spcBef>
                <a:spcPct val="0"/>
              </a:spcBef>
              <a:spcAft>
                <a:spcPct val="0"/>
              </a:spcAft>
              <a:defRPr sz="2100">
                <a:solidFill>
                  <a:schemeClr val="tx1"/>
                </a:solidFill>
                <a:latin typeface="Times New Roman" pitchFamily="18" charset="0"/>
              </a:defRPr>
            </a:lvl9pPr>
          </a:lstStyle>
          <a:p>
            <a:pPr eaLnBrk="1" hangingPunct="1"/>
            <a:fld id="{55F2259D-F168-4E7F-B407-CC925F862130}" type="slidenum">
              <a:rPr lang="en-US" altLang="en-US" sz="1200"/>
              <a:pPr eaLnBrk="1" hangingPunct="1"/>
              <a:t>4</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Clr>
                <a:schemeClr val="accent2"/>
              </a:buClr>
            </a:pPr>
            <a:r>
              <a:rPr lang="en-US" altLang="en-US" dirty="0" smtClean="0"/>
              <a:t>4-H clubs must be chartered.  With that charter, comes established rights and responsibilities to the 4-H program and its members.</a:t>
            </a:r>
          </a:p>
          <a:p>
            <a:pPr>
              <a:spcBef>
                <a:spcPct val="20000"/>
              </a:spcBef>
              <a:buClr>
                <a:schemeClr val="accent2"/>
              </a:buClr>
            </a:pPr>
            <a:r>
              <a:rPr lang="en-US" altLang="en-US" dirty="0" smtClean="0"/>
              <a:t>To </a:t>
            </a:r>
            <a:r>
              <a:rPr lang="en-US" altLang="en-US" dirty="0"/>
              <a:t>maintain </a:t>
            </a:r>
            <a:r>
              <a:rPr lang="en-US" altLang="en-US" dirty="0" smtClean="0"/>
              <a:t>a charter the members and club must</a:t>
            </a:r>
          </a:p>
          <a:p>
            <a:pPr marL="173322" indent="-173322">
              <a:spcBef>
                <a:spcPct val="20000"/>
              </a:spcBef>
              <a:buFont typeface="Arial" panose="020B0604020202020204" pitchFamily="34" charset="0"/>
              <a:buChar char="•"/>
            </a:pPr>
            <a:r>
              <a:rPr lang="en-US" altLang="en-US" dirty="0" smtClean="0"/>
              <a:t>Complete an annual set of monthly </a:t>
            </a:r>
            <a:r>
              <a:rPr lang="en-US" altLang="en-US" dirty="0"/>
              <a:t>meeting planning guides</a:t>
            </a:r>
          </a:p>
          <a:p>
            <a:pPr marL="173322" indent="-173322">
              <a:spcBef>
                <a:spcPct val="20000"/>
              </a:spcBef>
              <a:buFont typeface="Arial" panose="020B0604020202020204" pitchFamily="34" charset="0"/>
              <a:buChar char="•"/>
            </a:pPr>
            <a:r>
              <a:rPr lang="en-US" altLang="en-US" dirty="0"/>
              <a:t>Actively recruit diversity in membership and meet regularly</a:t>
            </a:r>
          </a:p>
          <a:p>
            <a:pPr marL="173322" indent="-173322">
              <a:spcBef>
                <a:spcPct val="20000"/>
              </a:spcBef>
              <a:buFont typeface="Arial" panose="020B0604020202020204" pitchFamily="34" charset="0"/>
              <a:buChar char="•"/>
            </a:pPr>
            <a:r>
              <a:rPr lang="en-US" altLang="en-US" dirty="0" smtClean="0"/>
              <a:t>File an End-of-Year report of club activities</a:t>
            </a:r>
            <a:endParaRPr lang="en-US" altLang="en-US" dirty="0"/>
          </a:p>
          <a:p>
            <a:pPr marL="173322" indent="-173322">
              <a:spcBef>
                <a:spcPct val="20000"/>
              </a:spcBef>
              <a:buFont typeface="Arial" panose="020B0604020202020204" pitchFamily="34" charset="0"/>
              <a:buChar char="•"/>
            </a:pPr>
            <a:r>
              <a:rPr lang="en-US" altLang="en-US" dirty="0" smtClean="0"/>
              <a:t>Complete an annual </a:t>
            </a:r>
            <a:r>
              <a:rPr lang="en-US" altLang="en-US" dirty="0"/>
              <a:t>financial accounting of club funds</a:t>
            </a:r>
          </a:p>
          <a:p>
            <a:pPr marL="173322" indent="-173322">
              <a:spcBef>
                <a:spcPct val="20000"/>
              </a:spcBef>
              <a:buFont typeface="Arial" panose="020B0604020202020204" pitchFamily="34" charset="0"/>
              <a:buChar char="•"/>
            </a:pPr>
            <a:r>
              <a:rPr lang="en-US" altLang="en-US" dirty="0" smtClean="0"/>
              <a:t>Annually enroll </a:t>
            </a:r>
            <a:r>
              <a:rPr lang="en-US" altLang="en-US" dirty="0"/>
              <a:t>members and </a:t>
            </a:r>
            <a:r>
              <a:rPr lang="en-US" altLang="en-US" dirty="0" smtClean="0"/>
              <a:t>volunteers</a:t>
            </a:r>
            <a:endParaRPr lang="en-US" altLang="en-US" dirty="0"/>
          </a:p>
          <a:p>
            <a:pPr marL="173322" indent="-173322">
              <a:spcBef>
                <a:spcPct val="20000"/>
              </a:spcBef>
              <a:buFont typeface="Arial" panose="020B0604020202020204" pitchFamily="34" charset="0"/>
              <a:buChar char="•"/>
            </a:pPr>
            <a:r>
              <a:rPr lang="en-US" altLang="en-US" dirty="0" smtClean="0"/>
              <a:t>Involve parents </a:t>
            </a:r>
            <a:r>
              <a:rPr lang="en-US" altLang="en-US" dirty="0"/>
              <a:t>and volunteers </a:t>
            </a:r>
            <a:r>
              <a:rPr lang="en-US" altLang="en-US" dirty="0" smtClean="0"/>
              <a:t>in county, district and state Parent-Volunteer </a:t>
            </a:r>
            <a:r>
              <a:rPr lang="en-US" altLang="en-US" dirty="0"/>
              <a:t>training and </a:t>
            </a:r>
            <a:r>
              <a:rPr lang="en-US" altLang="en-US" dirty="0" smtClean="0"/>
              <a:t>the county Parent-Volunteer </a:t>
            </a:r>
            <a:r>
              <a:rPr lang="en-US" altLang="en-US" dirty="0"/>
              <a:t>Association Meeting</a:t>
            </a:r>
            <a:endParaRPr lang="en-US" altLang="en-US" dirty="0">
              <a:latin typeface="Comic Sans MS" pitchFamily="66" charset="0"/>
            </a:endParaRPr>
          </a:p>
          <a:p>
            <a:pPr marL="170601" indent="-17060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90" eaLnBrk="0" hangingPunct="0">
              <a:defRPr sz="2100">
                <a:solidFill>
                  <a:schemeClr val="tx1"/>
                </a:solidFill>
                <a:latin typeface="Times New Roman" pitchFamily="18" charset="0"/>
              </a:defRPr>
            </a:lvl1pPr>
            <a:lvl2pPr marL="739272" indent="-284336" defTabSz="924090" eaLnBrk="0" hangingPunct="0">
              <a:defRPr sz="2100">
                <a:solidFill>
                  <a:schemeClr val="tx1"/>
                </a:solidFill>
                <a:latin typeface="Times New Roman" pitchFamily="18" charset="0"/>
              </a:defRPr>
            </a:lvl2pPr>
            <a:lvl3pPr marL="1137341" indent="-227468" defTabSz="924090" eaLnBrk="0" hangingPunct="0">
              <a:defRPr sz="2100">
                <a:solidFill>
                  <a:schemeClr val="tx1"/>
                </a:solidFill>
                <a:latin typeface="Times New Roman" pitchFamily="18" charset="0"/>
              </a:defRPr>
            </a:lvl3pPr>
            <a:lvl4pPr marL="1592278" indent="-227468" defTabSz="924090" eaLnBrk="0" hangingPunct="0">
              <a:defRPr sz="2100">
                <a:solidFill>
                  <a:schemeClr val="tx1"/>
                </a:solidFill>
                <a:latin typeface="Times New Roman" pitchFamily="18" charset="0"/>
              </a:defRPr>
            </a:lvl4pPr>
            <a:lvl5pPr marL="2047215" indent="-227468" defTabSz="924090" eaLnBrk="0" hangingPunct="0">
              <a:defRPr sz="2100">
                <a:solidFill>
                  <a:schemeClr val="tx1"/>
                </a:solidFill>
                <a:latin typeface="Times New Roman" pitchFamily="18" charset="0"/>
              </a:defRPr>
            </a:lvl5pPr>
            <a:lvl6pPr marL="2502150" indent="-227468" algn="ctr" defTabSz="924090" eaLnBrk="0" fontAlgn="base" hangingPunct="0">
              <a:spcBef>
                <a:spcPct val="0"/>
              </a:spcBef>
              <a:spcAft>
                <a:spcPct val="0"/>
              </a:spcAft>
              <a:defRPr sz="2100">
                <a:solidFill>
                  <a:schemeClr val="tx1"/>
                </a:solidFill>
                <a:latin typeface="Times New Roman" pitchFamily="18" charset="0"/>
              </a:defRPr>
            </a:lvl6pPr>
            <a:lvl7pPr marL="2957087" indent="-227468" algn="ctr" defTabSz="924090" eaLnBrk="0" fontAlgn="base" hangingPunct="0">
              <a:spcBef>
                <a:spcPct val="0"/>
              </a:spcBef>
              <a:spcAft>
                <a:spcPct val="0"/>
              </a:spcAft>
              <a:defRPr sz="2100">
                <a:solidFill>
                  <a:schemeClr val="tx1"/>
                </a:solidFill>
                <a:latin typeface="Times New Roman" pitchFamily="18" charset="0"/>
              </a:defRPr>
            </a:lvl7pPr>
            <a:lvl8pPr marL="3412024" indent="-227468" algn="ctr" defTabSz="924090" eaLnBrk="0" fontAlgn="base" hangingPunct="0">
              <a:spcBef>
                <a:spcPct val="0"/>
              </a:spcBef>
              <a:spcAft>
                <a:spcPct val="0"/>
              </a:spcAft>
              <a:defRPr sz="2100">
                <a:solidFill>
                  <a:schemeClr val="tx1"/>
                </a:solidFill>
                <a:latin typeface="Times New Roman" pitchFamily="18" charset="0"/>
              </a:defRPr>
            </a:lvl8pPr>
            <a:lvl9pPr marL="3866960" indent="-227468" algn="ctr" defTabSz="924090" eaLnBrk="0" fontAlgn="base" hangingPunct="0">
              <a:spcBef>
                <a:spcPct val="0"/>
              </a:spcBef>
              <a:spcAft>
                <a:spcPct val="0"/>
              </a:spcAft>
              <a:defRPr sz="2100">
                <a:solidFill>
                  <a:schemeClr val="tx1"/>
                </a:solidFill>
                <a:latin typeface="Times New Roman" pitchFamily="18" charset="0"/>
              </a:defRPr>
            </a:lvl9pPr>
          </a:lstStyle>
          <a:p>
            <a:pPr eaLnBrk="1" hangingPunct="1"/>
            <a:fld id="{C5024B32-6AE5-43BD-8E95-176DA7534AC6}" type="slidenum">
              <a:rPr lang="en-US" altLang="en-US" sz="1200"/>
              <a:pPr eaLnBrk="1" hangingPunct="1"/>
              <a:t>5</a:t>
            </a:fld>
            <a:endParaRPr lang="en-US" alt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0601" indent="-170601"/>
            <a:r>
              <a:rPr lang="en-US" altLang="en-US" dirty="0"/>
              <a:t>In a model 4-H club:</a:t>
            </a:r>
          </a:p>
          <a:p>
            <a:pPr marL="170601" indent="-170601">
              <a:buFontTx/>
              <a:buChar char="•"/>
            </a:pPr>
            <a:r>
              <a:rPr lang="en-US" altLang="en-US" dirty="0"/>
              <a:t>Two-thirds of the members make progress toward individual 4-H project goals, completing at least one project.  The club supports project work by </a:t>
            </a:r>
            <a:r>
              <a:rPr lang="en-US" altLang="en-US" dirty="0" smtClean="0"/>
              <a:t>providing at </a:t>
            </a:r>
            <a:r>
              <a:rPr lang="en-US" altLang="en-US" dirty="0"/>
              <a:t>least 2 project groups.</a:t>
            </a:r>
          </a:p>
          <a:p>
            <a:pPr marL="170601" indent="-170601">
              <a:buFontTx/>
              <a:buChar char="•"/>
            </a:pPr>
            <a:r>
              <a:rPr lang="en-US" altLang="en-US" dirty="0"/>
              <a:t>There is a healthy ratio of </a:t>
            </a:r>
            <a:r>
              <a:rPr lang="en-US" altLang="en-US" dirty="0" smtClean="0"/>
              <a:t>certified </a:t>
            </a:r>
            <a:r>
              <a:rPr lang="en-US" altLang="en-US" dirty="0"/>
              <a:t>volunteers supporting youth, club programming and project work.</a:t>
            </a:r>
          </a:p>
          <a:p>
            <a:pPr marL="170601" indent="-170601">
              <a:buFontTx/>
              <a:buChar char="•"/>
            </a:pPr>
            <a:r>
              <a:rPr lang="en-US" altLang="en-US" dirty="0"/>
              <a:t>Members have shared responsibility for making decisions and operating the club through committees, officers and On TRAC program planning.</a:t>
            </a:r>
          </a:p>
          <a:p>
            <a:pPr marL="170601" indent="-170601">
              <a:buFontTx/>
              <a:buChar char="•"/>
            </a:pPr>
            <a:r>
              <a:rPr lang="en-US" altLang="en-US" dirty="0"/>
              <a:t>Focused programming provides </a:t>
            </a:r>
            <a:r>
              <a:rPr lang="en-US" altLang="en-US" dirty="0" smtClean="0"/>
              <a:t>an </a:t>
            </a:r>
            <a:r>
              <a:rPr lang="en-US" altLang="en-US" dirty="0"/>
              <a:t>organized, fun and educational environment for members, volunteers and parents.</a:t>
            </a:r>
          </a:p>
          <a:p>
            <a:pPr marL="170601" indent="-170601">
              <a:buFontTx/>
              <a:buChar char="•"/>
            </a:pPr>
            <a:r>
              <a:rPr lang="en-US" altLang="en-US" dirty="0"/>
              <a:t>Six or more club meetings held on a regular schedule.  </a:t>
            </a:r>
          </a:p>
          <a:p>
            <a:pPr marL="170601" indent="-170601">
              <a:buFontTx/>
              <a:buChar char="•"/>
            </a:pPr>
            <a:r>
              <a:rPr lang="en-US" altLang="en-US" dirty="0"/>
              <a:t>Participation in learning experiences outside of the local group.</a:t>
            </a:r>
          </a:p>
          <a:p>
            <a:pPr marL="170601" indent="-170601">
              <a:buFontTx/>
              <a:buChar char="•"/>
            </a:pPr>
            <a:r>
              <a:rPr lang="en-US" altLang="en-US" dirty="0"/>
              <a:t>Involvement in the community through community service.</a:t>
            </a:r>
          </a:p>
          <a:p>
            <a:pPr marL="170601" indent="-170601">
              <a:buFontTx/>
              <a:buChar char="•"/>
            </a:pPr>
            <a:r>
              <a:rPr lang="en-US" altLang="en-US" dirty="0"/>
              <a:t>Personal evaluation and recognition of progress on individual and group goals.</a:t>
            </a:r>
          </a:p>
          <a:p>
            <a:pPr marL="170601" indent="-170601">
              <a:buFontTx/>
              <a:buChar char="•"/>
            </a:pPr>
            <a:r>
              <a:rPr lang="en-US" altLang="en-US" dirty="0"/>
              <a:t>Effective blend of all five components of the 4-H Recognition Model.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success or failure of a club to expand, interest new members and retain current membership depends largely on the programs and activities planned and carried out.  A well-balanced and pre-planned program provides a solid foundation for a successful year.  Planning twelve months in advance…</a:t>
            </a:r>
          </a:p>
          <a:p>
            <a:pPr marL="173322" indent="-173322">
              <a:buFont typeface="Arial" panose="020B0604020202020204" pitchFamily="34" charset="0"/>
              <a:buChar char="•"/>
            </a:pPr>
            <a:r>
              <a:rPr lang="en-US" dirty="0" smtClean="0"/>
              <a:t>Makes for interesting and better-balanced meetings.</a:t>
            </a:r>
          </a:p>
          <a:p>
            <a:pPr marL="173322" indent="-173322">
              <a:buFont typeface="Arial" panose="020B0604020202020204" pitchFamily="34" charset="0"/>
              <a:buChar char="•"/>
            </a:pPr>
            <a:r>
              <a:rPr lang="en-US" dirty="0" smtClean="0"/>
              <a:t>Allows member to take part - ownership in the club.</a:t>
            </a:r>
          </a:p>
          <a:p>
            <a:pPr marL="173322" indent="-173322">
              <a:buFont typeface="Arial" panose="020B0604020202020204" pitchFamily="34" charset="0"/>
              <a:buChar char="•"/>
            </a:pPr>
            <a:r>
              <a:rPr lang="en-US" dirty="0" smtClean="0"/>
              <a:t>Gives families a feeling of security and direction.</a:t>
            </a:r>
          </a:p>
          <a:p>
            <a:pPr marL="173322" indent="-173322">
              <a:buFont typeface="Arial" panose="020B0604020202020204" pitchFamily="34" charset="0"/>
              <a:buChar char="•"/>
            </a:pPr>
            <a:r>
              <a:rPr lang="en-US" dirty="0" smtClean="0"/>
              <a:t>Sets an example and provides experience in planning ahead.</a:t>
            </a:r>
          </a:p>
          <a:p>
            <a:pPr marL="173322" indent="-173322">
              <a:spcAft>
                <a:spcPts val="606"/>
              </a:spcAft>
              <a:buFont typeface="Arial" panose="020B0604020202020204" pitchFamily="34" charset="0"/>
              <a:buChar char="•"/>
            </a:pPr>
            <a:r>
              <a:rPr lang="en-US" dirty="0" smtClean="0"/>
              <a:t>Helps distribute the leadership and responsibilities.</a:t>
            </a:r>
          </a:p>
          <a:p>
            <a:pPr>
              <a:spcAft>
                <a:spcPts val="606"/>
              </a:spcAft>
            </a:pPr>
            <a:r>
              <a:rPr lang="en-US" dirty="0" smtClean="0"/>
              <a:t> Each club is unique in its membership.  Therefore, it is necessary to plan the program accordingly.  A good monthly program  will meet the needs of members and introduce them to a variety of topics.  The On TRAC planning process teaches the club to establish goals, select activities of interest, schedule presenters and prepare a calendar.</a:t>
            </a:r>
          </a:p>
          <a:p>
            <a:pPr>
              <a:spcAft>
                <a:spcPts val="606"/>
              </a:spcAft>
            </a:pPr>
            <a:r>
              <a:rPr lang="en-US" dirty="0" smtClean="0"/>
              <a:t> The planning process will vary with the age, maturity, skills and experiences of the club members.  With younger members, adults will be engaged as an educator involving youth in the process.  Older members should take the lead with adults functioning as a mentor.</a:t>
            </a:r>
          </a:p>
          <a:p>
            <a:pPr>
              <a:spcAft>
                <a:spcPts val="606"/>
              </a:spcAft>
            </a:pPr>
            <a:r>
              <a:rPr lang="en-US" b="1" dirty="0" smtClean="0"/>
              <a:t>Handouts</a:t>
            </a:r>
            <a:r>
              <a:rPr lang="en-US" dirty="0" smtClean="0"/>
              <a:t> – Monthly 4-H Meeting Planning and Yearly Local Club Programming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0237C3-0D98-4FD5-936A-F3CAD71B92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1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90" eaLnBrk="0" hangingPunct="0">
              <a:defRPr sz="2100">
                <a:solidFill>
                  <a:schemeClr val="tx1"/>
                </a:solidFill>
                <a:latin typeface="Times New Roman" pitchFamily="18" charset="0"/>
              </a:defRPr>
            </a:lvl1pPr>
            <a:lvl2pPr marL="739272" indent="-284336" defTabSz="924090" eaLnBrk="0" hangingPunct="0">
              <a:defRPr sz="2100">
                <a:solidFill>
                  <a:schemeClr val="tx1"/>
                </a:solidFill>
                <a:latin typeface="Times New Roman" pitchFamily="18" charset="0"/>
              </a:defRPr>
            </a:lvl2pPr>
            <a:lvl3pPr marL="1137341" indent="-227468" defTabSz="924090" eaLnBrk="0" hangingPunct="0">
              <a:defRPr sz="2100">
                <a:solidFill>
                  <a:schemeClr val="tx1"/>
                </a:solidFill>
                <a:latin typeface="Times New Roman" pitchFamily="18" charset="0"/>
              </a:defRPr>
            </a:lvl3pPr>
            <a:lvl4pPr marL="1592278" indent="-227468" defTabSz="924090" eaLnBrk="0" hangingPunct="0">
              <a:defRPr sz="2100">
                <a:solidFill>
                  <a:schemeClr val="tx1"/>
                </a:solidFill>
                <a:latin typeface="Times New Roman" pitchFamily="18" charset="0"/>
              </a:defRPr>
            </a:lvl4pPr>
            <a:lvl5pPr marL="2047215" indent="-227468" defTabSz="924090" eaLnBrk="0" hangingPunct="0">
              <a:defRPr sz="2100">
                <a:solidFill>
                  <a:schemeClr val="tx1"/>
                </a:solidFill>
                <a:latin typeface="Times New Roman" pitchFamily="18" charset="0"/>
              </a:defRPr>
            </a:lvl5pPr>
            <a:lvl6pPr marL="2502150" indent="-227468" algn="ctr" defTabSz="924090" eaLnBrk="0" fontAlgn="base" hangingPunct="0">
              <a:spcBef>
                <a:spcPct val="0"/>
              </a:spcBef>
              <a:spcAft>
                <a:spcPct val="0"/>
              </a:spcAft>
              <a:defRPr sz="2100">
                <a:solidFill>
                  <a:schemeClr val="tx1"/>
                </a:solidFill>
                <a:latin typeface="Times New Roman" pitchFamily="18" charset="0"/>
              </a:defRPr>
            </a:lvl6pPr>
            <a:lvl7pPr marL="2957087" indent="-227468" algn="ctr" defTabSz="924090" eaLnBrk="0" fontAlgn="base" hangingPunct="0">
              <a:spcBef>
                <a:spcPct val="0"/>
              </a:spcBef>
              <a:spcAft>
                <a:spcPct val="0"/>
              </a:spcAft>
              <a:defRPr sz="2100">
                <a:solidFill>
                  <a:schemeClr val="tx1"/>
                </a:solidFill>
                <a:latin typeface="Times New Roman" pitchFamily="18" charset="0"/>
              </a:defRPr>
            </a:lvl7pPr>
            <a:lvl8pPr marL="3412024" indent="-227468" algn="ctr" defTabSz="924090" eaLnBrk="0" fontAlgn="base" hangingPunct="0">
              <a:spcBef>
                <a:spcPct val="0"/>
              </a:spcBef>
              <a:spcAft>
                <a:spcPct val="0"/>
              </a:spcAft>
              <a:defRPr sz="2100">
                <a:solidFill>
                  <a:schemeClr val="tx1"/>
                </a:solidFill>
                <a:latin typeface="Times New Roman" pitchFamily="18" charset="0"/>
              </a:defRPr>
            </a:lvl8pPr>
            <a:lvl9pPr marL="3866960" indent="-227468" algn="ctr" defTabSz="924090" eaLnBrk="0" fontAlgn="base" hangingPunct="0">
              <a:spcBef>
                <a:spcPct val="0"/>
              </a:spcBef>
              <a:spcAft>
                <a:spcPct val="0"/>
              </a:spcAft>
              <a:defRPr sz="2100">
                <a:solidFill>
                  <a:schemeClr val="tx1"/>
                </a:solidFill>
                <a:latin typeface="Times New Roman" pitchFamily="18" charset="0"/>
              </a:defRPr>
            </a:lvl9pPr>
          </a:lstStyle>
          <a:p>
            <a:pPr eaLnBrk="1" hangingPunct="1"/>
            <a:fld id="{1F2513CC-80D0-404D-BB84-A4F186A99EBC}" type="slidenum">
              <a:rPr lang="en-US" altLang="en-US" sz="1200"/>
              <a:pPr eaLnBrk="1" hangingPunct="1"/>
              <a:t>7</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6"/>
              </a:spcAft>
            </a:pPr>
            <a:r>
              <a:rPr lang="en-US" dirty="0"/>
              <a:t>There are three parts to every good 4-H meeting—Business, Education and Recreation.  All three are necessary for variety and balance.  This balance keeps the interest of the members and makes the 4-H meeting worthwhile.  A good rule of thumb for planning regular meetings is:  20-25 minutes for the business </a:t>
            </a:r>
            <a:r>
              <a:rPr lang="en-US" dirty="0" smtClean="0"/>
              <a:t>meeting; </a:t>
            </a:r>
            <a:r>
              <a:rPr lang="en-US" dirty="0"/>
              <a:t>40-45 minutes for educational </a:t>
            </a:r>
            <a:r>
              <a:rPr lang="en-US" dirty="0" smtClean="0"/>
              <a:t>activities; </a:t>
            </a:r>
            <a:r>
              <a:rPr lang="en-US" dirty="0"/>
              <a:t>and 20-25 minutes for </a:t>
            </a:r>
            <a:r>
              <a:rPr lang="en-US" dirty="0" smtClean="0"/>
              <a:t>recreation.</a:t>
            </a:r>
          </a:p>
          <a:p>
            <a:pPr>
              <a:spcAft>
                <a:spcPts val="606"/>
              </a:spcAft>
            </a:pPr>
            <a:r>
              <a:rPr lang="en-US" dirty="0" smtClean="0"/>
              <a:t>A </a:t>
            </a:r>
            <a:r>
              <a:rPr lang="en-US" dirty="0"/>
              <a:t>club should not  be totally defined by the “meeting.”  More </a:t>
            </a:r>
            <a:r>
              <a:rPr lang="en-US" dirty="0" smtClean="0"/>
              <a:t>importantly, </a:t>
            </a:r>
            <a:r>
              <a:rPr lang="en-US" dirty="0"/>
              <a:t>a club should be defined as a  “local group where members learn leadership and cooperation through fun and educational programs</a:t>
            </a:r>
            <a:r>
              <a:rPr lang="en-US" dirty="0" smtClean="0"/>
              <a:t>.”</a:t>
            </a:r>
          </a:p>
          <a:p>
            <a:pPr>
              <a:spcAft>
                <a:spcPts val="606"/>
              </a:spcAft>
            </a:pPr>
            <a:r>
              <a:rPr lang="en-US" dirty="0" smtClean="0"/>
              <a:t>To keep the meeting interesting the business portion should be short and snappy, allowing adequate time to take care of business.</a:t>
            </a:r>
          </a:p>
          <a:p>
            <a:r>
              <a:rPr lang="en-US" dirty="0"/>
              <a:t>The largest </a:t>
            </a:r>
            <a:r>
              <a:rPr lang="en-US" dirty="0" smtClean="0"/>
              <a:t>portion of </a:t>
            </a:r>
            <a:r>
              <a:rPr lang="en-US" dirty="0"/>
              <a:t>a 4-H meeting is the education. This is time wisely used to teach new skills and concepts, introduce a new subject matter and practice life skills.  </a:t>
            </a:r>
          </a:p>
          <a:p>
            <a:pPr>
              <a:spcAft>
                <a:spcPts val="606"/>
              </a:spcAft>
            </a:pPr>
            <a:r>
              <a:rPr lang="en-US" dirty="0"/>
              <a:t>Part of the educational time is club members doing speeches, demonstrations or illustrated talks related to their 4-H projects</a:t>
            </a:r>
            <a:r>
              <a:rPr lang="en-US" dirty="0" smtClean="0"/>
              <a:t>.</a:t>
            </a:r>
          </a:p>
          <a:p>
            <a:pPr>
              <a:spcAft>
                <a:spcPts val="606"/>
              </a:spcAft>
            </a:pPr>
            <a:r>
              <a:rPr lang="en-US" dirty="0" smtClean="0"/>
              <a:t>Recreation </a:t>
            </a:r>
            <a:r>
              <a:rPr lang="en-US" dirty="0"/>
              <a:t>is vital to a 4-H club meeting.  It can include </a:t>
            </a:r>
            <a:r>
              <a:rPr lang="en-US" dirty="0" smtClean="0"/>
              <a:t>singing, </a:t>
            </a:r>
            <a:r>
              <a:rPr lang="en-US" dirty="0"/>
              <a:t>games and snacks. </a:t>
            </a:r>
            <a:r>
              <a:rPr lang="en-US" dirty="0" smtClean="0"/>
              <a:t> Through </a:t>
            </a:r>
            <a:r>
              <a:rPr lang="en-US" dirty="0"/>
              <a:t>recreation, boys and girls learn cooperation, how to follow and give directions and how to better understand themselves and others.  Recreation is an excellent educational tool.</a:t>
            </a:r>
          </a:p>
          <a:p>
            <a:r>
              <a:rPr lang="en-US" dirty="0"/>
              <a:t> </a:t>
            </a:r>
          </a:p>
          <a:p>
            <a:r>
              <a:rPr lang="en-US" dirty="0" smtClean="0"/>
              <a:t> </a:t>
            </a:r>
            <a:endParaRPr lang="en-US" dirty="0"/>
          </a:p>
          <a:p>
            <a:pPr>
              <a:spcAft>
                <a:spcPts val="606"/>
              </a:spcAft>
            </a:pPr>
            <a:endParaRPr lang="en-US" dirty="0" smtClean="0"/>
          </a:p>
          <a:p>
            <a:pPr>
              <a:spcAft>
                <a:spcPts val="606"/>
              </a:spcAft>
            </a:pPr>
            <a:endParaRPr lang="en-US" dirty="0"/>
          </a:p>
          <a:p>
            <a:pPr>
              <a:spcAft>
                <a:spcPts val="606"/>
              </a:spcAft>
            </a:pPr>
            <a:r>
              <a:rPr lang="en-US" dirty="0"/>
              <a:t> </a:t>
            </a:r>
          </a:p>
          <a:p>
            <a:pPr>
              <a:spcAft>
                <a:spcPts val="606"/>
              </a:spcAft>
            </a:pP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90" eaLnBrk="0" hangingPunct="0">
              <a:defRPr sz="2100">
                <a:solidFill>
                  <a:schemeClr val="tx1"/>
                </a:solidFill>
                <a:latin typeface="Times New Roman" pitchFamily="18" charset="0"/>
              </a:defRPr>
            </a:lvl1pPr>
            <a:lvl2pPr marL="739272" indent="-284336" defTabSz="924090" eaLnBrk="0" hangingPunct="0">
              <a:defRPr sz="2100">
                <a:solidFill>
                  <a:schemeClr val="tx1"/>
                </a:solidFill>
                <a:latin typeface="Times New Roman" pitchFamily="18" charset="0"/>
              </a:defRPr>
            </a:lvl2pPr>
            <a:lvl3pPr marL="1137341" indent="-227468" defTabSz="924090" eaLnBrk="0" hangingPunct="0">
              <a:defRPr sz="2100">
                <a:solidFill>
                  <a:schemeClr val="tx1"/>
                </a:solidFill>
                <a:latin typeface="Times New Roman" pitchFamily="18" charset="0"/>
              </a:defRPr>
            </a:lvl3pPr>
            <a:lvl4pPr marL="1592278" indent="-227468" defTabSz="924090" eaLnBrk="0" hangingPunct="0">
              <a:defRPr sz="2100">
                <a:solidFill>
                  <a:schemeClr val="tx1"/>
                </a:solidFill>
                <a:latin typeface="Times New Roman" pitchFamily="18" charset="0"/>
              </a:defRPr>
            </a:lvl4pPr>
            <a:lvl5pPr marL="2047215" indent="-227468" defTabSz="924090" eaLnBrk="0" hangingPunct="0">
              <a:defRPr sz="2100">
                <a:solidFill>
                  <a:schemeClr val="tx1"/>
                </a:solidFill>
                <a:latin typeface="Times New Roman" pitchFamily="18" charset="0"/>
              </a:defRPr>
            </a:lvl5pPr>
            <a:lvl6pPr marL="2502150" indent="-227468" algn="ctr" defTabSz="924090" eaLnBrk="0" fontAlgn="base" hangingPunct="0">
              <a:spcBef>
                <a:spcPct val="0"/>
              </a:spcBef>
              <a:spcAft>
                <a:spcPct val="0"/>
              </a:spcAft>
              <a:defRPr sz="2100">
                <a:solidFill>
                  <a:schemeClr val="tx1"/>
                </a:solidFill>
                <a:latin typeface="Times New Roman" pitchFamily="18" charset="0"/>
              </a:defRPr>
            </a:lvl6pPr>
            <a:lvl7pPr marL="2957087" indent="-227468" algn="ctr" defTabSz="924090" eaLnBrk="0" fontAlgn="base" hangingPunct="0">
              <a:spcBef>
                <a:spcPct val="0"/>
              </a:spcBef>
              <a:spcAft>
                <a:spcPct val="0"/>
              </a:spcAft>
              <a:defRPr sz="2100">
                <a:solidFill>
                  <a:schemeClr val="tx1"/>
                </a:solidFill>
                <a:latin typeface="Times New Roman" pitchFamily="18" charset="0"/>
              </a:defRPr>
            </a:lvl7pPr>
            <a:lvl8pPr marL="3412024" indent="-227468" algn="ctr" defTabSz="924090" eaLnBrk="0" fontAlgn="base" hangingPunct="0">
              <a:spcBef>
                <a:spcPct val="0"/>
              </a:spcBef>
              <a:spcAft>
                <a:spcPct val="0"/>
              </a:spcAft>
              <a:defRPr sz="2100">
                <a:solidFill>
                  <a:schemeClr val="tx1"/>
                </a:solidFill>
                <a:latin typeface="Times New Roman" pitchFamily="18" charset="0"/>
              </a:defRPr>
            </a:lvl8pPr>
            <a:lvl9pPr marL="3866960" indent="-227468" algn="ctr" defTabSz="924090" eaLnBrk="0" fontAlgn="base" hangingPunct="0">
              <a:spcBef>
                <a:spcPct val="0"/>
              </a:spcBef>
              <a:spcAft>
                <a:spcPct val="0"/>
              </a:spcAft>
              <a:defRPr sz="2100">
                <a:solidFill>
                  <a:schemeClr val="tx1"/>
                </a:solidFill>
                <a:latin typeface="Times New Roman" pitchFamily="18" charset="0"/>
              </a:defRPr>
            </a:lvl9pPr>
          </a:lstStyle>
          <a:p>
            <a:pPr eaLnBrk="1" hangingPunct="1"/>
            <a:fld id="{43BED61B-29A6-4985-80F0-E0B557ABB7F2}" type="slidenum">
              <a:rPr lang="en-US" altLang="en-US" sz="1200"/>
              <a:pPr eaLnBrk="1" hangingPunct="1"/>
              <a:t>8</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dirty="0" smtClean="0"/>
              <a:t>The </a:t>
            </a:r>
            <a:r>
              <a:rPr lang="en-US" altLang="en-US" dirty="0"/>
              <a:t>pledge </a:t>
            </a:r>
            <a:r>
              <a:rPr lang="en-US" altLang="en-US" dirty="0" smtClean="0"/>
              <a:t>briefly describes what </a:t>
            </a:r>
            <a:r>
              <a:rPr lang="en-US" altLang="en-US" dirty="0"/>
              <a:t>4-H is </a:t>
            </a:r>
            <a:r>
              <a:rPr lang="en-US" altLang="en-US" dirty="0" smtClean="0"/>
              <a:t>about</a:t>
            </a:r>
            <a:r>
              <a:rPr lang="en-US" altLang="en-US" dirty="0"/>
              <a:t>. </a:t>
            </a:r>
            <a:r>
              <a:rPr lang="en-US" altLang="en-US" dirty="0" smtClean="0"/>
              <a:t> Reciting </a:t>
            </a:r>
            <a:r>
              <a:rPr lang="en-US" altLang="en-US" dirty="0"/>
              <a:t>the pledge has </a:t>
            </a:r>
            <a:r>
              <a:rPr lang="en-US" altLang="en-US" dirty="0" smtClean="0"/>
              <a:t>an important </a:t>
            </a:r>
            <a:r>
              <a:rPr lang="en-US" altLang="en-US" dirty="0"/>
              <a:t>place in </a:t>
            </a:r>
            <a:r>
              <a:rPr lang="en-US" altLang="en-US" dirty="0" smtClean="0"/>
              <a:t>a 4-H meetings.  Doing the pledge in conjunction with the 4-H ritual member begin to have a deeper understanding of the program in which they are a member.</a:t>
            </a:r>
          </a:p>
          <a:p>
            <a:pPr eaLnBrk="1" hangingPunct="1">
              <a:lnSpc>
                <a:spcPct val="90000"/>
              </a:lnSpc>
            </a:pPr>
            <a:endParaRPr lang="en-US" altLang="en-US" b="1" dirty="0"/>
          </a:p>
          <a:p>
            <a:pPr eaLnBrk="1" hangingPunct="1">
              <a:lnSpc>
                <a:spcPct val="90000"/>
              </a:lnSpc>
            </a:pPr>
            <a:r>
              <a:rPr lang="en-US" altLang="en-US" b="1" dirty="0" smtClean="0"/>
              <a:t>Handout –</a:t>
            </a:r>
            <a:r>
              <a:rPr lang="en-US" altLang="en-US" dirty="0" smtClean="0"/>
              <a:t> 4-H Club Ritual</a:t>
            </a:r>
            <a:endParaRPr lang="en-US" altLang="en-US" dirty="0"/>
          </a:p>
          <a:p>
            <a:pPr algn="ctr" eaLnBrk="1" hangingPunct="1">
              <a:lnSpc>
                <a:spcPct val="90000"/>
              </a:lnSpc>
            </a:pPr>
            <a:r>
              <a:rPr lang="en-US" altLang="en-US" b="1" dirty="0"/>
              <a:t/>
            </a:r>
            <a:br>
              <a:rPr lang="en-US" altLang="en-US" b="1" dirty="0"/>
            </a:b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090" eaLnBrk="0" hangingPunct="0">
              <a:defRPr sz="2100">
                <a:solidFill>
                  <a:schemeClr val="tx1"/>
                </a:solidFill>
                <a:latin typeface="Times New Roman" pitchFamily="18" charset="0"/>
              </a:defRPr>
            </a:lvl1pPr>
            <a:lvl2pPr marL="739272" indent="-284336" defTabSz="924090" eaLnBrk="0" hangingPunct="0">
              <a:defRPr sz="2100">
                <a:solidFill>
                  <a:schemeClr val="tx1"/>
                </a:solidFill>
                <a:latin typeface="Times New Roman" pitchFamily="18" charset="0"/>
              </a:defRPr>
            </a:lvl2pPr>
            <a:lvl3pPr marL="1137341" indent="-227468" defTabSz="924090" eaLnBrk="0" hangingPunct="0">
              <a:defRPr sz="2100">
                <a:solidFill>
                  <a:schemeClr val="tx1"/>
                </a:solidFill>
                <a:latin typeface="Times New Roman" pitchFamily="18" charset="0"/>
              </a:defRPr>
            </a:lvl3pPr>
            <a:lvl4pPr marL="1592278" indent="-227468" defTabSz="924090" eaLnBrk="0" hangingPunct="0">
              <a:defRPr sz="2100">
                <a:solidFill>
                  <a:schemeClr val="tx1"/>
                </a:solidFill>
                <a:latin typeface="Times New Roman" pitchFamily="18" charset="0"/>
              </a:defRPr>
            </a:lvl4pPr>
            <a:lvl5pPr marL="2047215" indent="-227468" defTabSz="924090" eaLnBrk="0" hangingPunct="0">
              <a:defRPr sz="2100">
                <a:solidFill>
                  <a:schemeClr val="tx1"/>
                </a:solidFill>
                <a:latin typeface="Times New Roman" pitchFamily="18" charset="0"/>
              </a:defRPr>
            </a:lvl5pPr>
            <a:lvl6pPr marL="2502150" indent="-227468" algn="ctr" defTabSz="924090" eaLnBrk="0" fontAlgn="base" hangingPunct="0">
              <a:spcBef>
                <a:spcPct val="0"/>
              </a:spcBef>
              <a:spcAft>
                <a:spcPct val="0"/>
              </a:spcAft>
              <a:defRPr sz="2100">
                <a:solidFill>
                  <a:schemeClr val="tx1"/>
                </a:solidFill>
                <a:latin typeface="Times New Roman" pitchFamily="18" charset="0"/>
              </a:defRPr>
            </a:lvl6pPr>
            <a:lvl7pPr marL="2957087" indent="-227468" algn="ctr" defTabSz="924090" eaLnBrk="0" fontAlgn="base" hangingPunct="0">
              <a:spcBef>
                <a:spcPct val="0"/>
              </a:spcBef>
              <a:spcAft>
                <a:spcPct val="0"/>
              </a:spcAft>
              <a:defRPr sz="2100">
                <a:solidFill>
                  <a:schemeClr val="tx1"/>
                </a:solidFill>
                <a:latin typeface="Times New Roman" pitchFamily="18" charset="0"/>
              </a:defRPr>
            </a:lvl7pPr>
            <a:lvl8pPr marL="3412024" indent="-227468" algn="ctr" defTabSz="924090" eaLnBrk="0" fontAlgn="base" hangingPunct="0">
              <a:spcBef>
                <a:spcPct val="0"/>
              </a:spcBef>
              <a:spcAft>
                <a:spcPct val="0"/>
              </a:spcAft>
              <a:defRPr sz="2100">
                <a:solidFill>
                  <a:schemeClr val="tx1"/>
                </a:solidFill>
                <a:latin typeface="Times New Roman" pitchFamily="18" charset="0"/>
              </a:defRPr>
            </a:lvl8pPr>
            <a:lvl9pPr marL="3866960" indent="-227468" algn="ctr" defTabSz="924090" eaLnBrk="0" fontAlgn="base" hangingPunct="0">
              <a:spcBef>
                <a:spcPct val="0"/>
              </a:spcBef>
              <a:spcAft>
                <a:spcPct val="0"/>
              </a:spcAft>
              <a:defRPr sz="2100">
                <a:solidFill>
                  <a:schemeClr val="tx1"/>
                </a:solidFill>
                <a:latin typeface="Times New Roman" pitchFamily="18" charset="0"/>
              </a:defRPr>
            </a:lvl9pPr>
          </a:lstStyle>
          <a:p>
            <a:pPr eaLnBrk="1" hangingPunct="1"/>
            <a:fld id="{03F77410-8B92-4626-86A4-AF235D882A79}" type="slidenum">
              <a:rPr lang="en-US" altLang="en-US" sz="1200"/>
              <a:pPr eaLnBrk="1" hangingPunct="1"/>
              <a:t>9</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6"/>
              </a:spcAft>
            </a:pPr>
            <a:r>
              <a:rPr lang="en-US" altLang="en-US" dirty="0" smtClean="0"/>
              <a:t>Refer to Volunteer Management System Manual pg. 12 and pgs. 85-108.</a:t>
            </a:r>
          </a:p>
          <a:p>
            <a:pPr>
              <a:spcAft>
                <a:spcPts val="606"/>
              </a:spcAft>
            </a:pPr>
            <a:r>
              <a:rPr lang="en-US" dirty="0" smtClean="0"/>
              <a:t>The </a:t>
            </a:r>
            <a:r>
              <a:rPr lang="en-US" dirty="0"/>
              <a:t>local and county programs depend on the </a:t>
            </a:r>
            <a:r>
              <a:rPr lang="en-US" dirty="0" smtClean="0"/>
              <a:t>family </a:t>
            </a:r>
            <a:r>
              <a:rPr lang="en-US" dirty="0"/>
              <a:t>sharing time, talents and </a:t>
            </a:r>
            <a:r>
              <a:rPr lang="en-US" dirty="0" smtClean="0"/>
              <a:t>skills.  Certified adult volunteers are entrusted to provide a safe environment for learning, developing life skills and growth as a leader and citizen.  </a:t>
            </a:r>
          </a:p>
          <a:p>
            <a:pPr>
              <a:spcAft>
                <a:spcPts val="606"/>
              </a:spcAft>
            </a:pPr>
            <a:r>
              <a:rPr lang="en-US" dirty="0"/>
              <a:t>The </a:t>
            </a:r>
            <a:r>
              <a:rPr lang="en-US" b="1" dirty="0"/>
              <a:t>local club officers </a:t>
            </a:r>
            <a:r>
              <a:rPr lang="en-US" dirty="0"/>
              <a:t>are responsible for planning and conducting club meetings and club business.  The organizational leader works closely with the officers developing their skills in organization, parliamentary procedure and leadership</a:t>
            </a:r>
            <a:r>
              <a:rPr lang="en-US" dirty="0" smtClean="0"/>
              <a: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7927" y="681931"/>
            <a:ext cx="7772400" cy="3432869"/>
          </a:xfrm>
        </p:spPr>
        <p:txBody>
          <a:bodyPr anchor="b">
            <a:noAutofit/>
          </a:bodyPr>
          <a:lstStyle>
            <a:lvl1pPr>
              <a:lnSpc>
                <a:spcPct val="100000"/>
              </a:lnSpc>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191000"/>
            <a:ext cx="6400800" cy="9144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4/28/2017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500092" y="1066800"/>
            <a:ext cx="8229600" cy="4038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90696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90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tint val="75000"/>
                  </a:prstClr>
                </a:solidFill>
                <a:effectLst/>
                <a:uLnTx/>
                <a:uFillTx/>
                <a:latin typeface="Calibri"/>
                <a:ea typeface="+mn-ea"/>
                <a:cs typeface="+mn-cs"/>
              </a:rPr>
              <a:t>Revised 2013</a:t>
            </a:r>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0485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6324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124200" y="1600200"/>
            <a:ext cx="5562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tint val="75000"/>
                  </a:prstClr>
                </a:solidFill>
                <a:effectLst/>
                <a:uLnTx/>
                <a:uFillTx/>
                <a:latin typeface="Calibri"/>
                <a:ea typeface="+mn-ea"/>
                <a:cs typeface="+mn-cs"/>
              </a:rPr>
              <a:t> Revised 2013</a:t>
            </a:r>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80587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3199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553418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5076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3530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793091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997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500092" y="1066800"/>
            <a:ext cx="8229600" cy="4038601"/>
          </a:xfrm>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4/28/2017</a:t>
            </a:fld>
            <a:endParaRPr lang="en-US" dirty="0"/>
          </a:p>
        </p:txBody>
      </p:sp>
      <p:sp>
        <p:nvSpPr>
          <p:cNvPr id="8"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9"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7371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972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3346636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8257C6-22B8-4BC8-A97B-A065F9A7FA8D}" type="slidenum">
              <a:rPr kumimoji="0" lang="en-US" sz="1200" b="0" i="0" u="none" strike="noStrike" kern="1200" cap="none" spc="0" normalizeH="0" baseline="0" noProof="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Tree>
    <p:extLst>
      <p:ext uri="{BB962C8B-B14F-4D97-AF65-F5344CB8AC3E}">
        <p14:creationId xmlns:p14="http://schemas.microsoft.com/office/powerpoint/2010/main" val="213161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2954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39925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Oval 6"/>
          <p:cNvSpPr/>
          <p:nvPr/>
        </p:nvSpPr>
        <p:spPr>
          <a:xfrm>
            <a:off x="4495800"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8481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4/28/2017</a:t>
            </a:fld>
            <a:endParaRPr lang="en-US" dirty="0"/>
          </a:p>
        </p:txBody>
      </p:sp>
      <p:sp>
        <p:nvSpPr>
          <p:cNvPr id="11"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2"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066800"/>
            <a:ext cx="4038600" cy="4038601"/>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Content Placeholder 8"/>
          <p:cNvSpPr>
            <a:spLocks noGrp="1"/>
          </p:cNvSpPr>
          <p:nvPr>
            <p:ph sz="quarter" idx="13"/>
          </p:nvPr>
        </p:nvSpPr>
        <p:spPr>
          <a:xfrm>
            <a:off x="365760" y="1066800"/>
            <a:ext cx="4041648" cy="4038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4/28/2017</a:t>
            </a:fld>
            <a:endParaRPr lang="en-US" dirty="0"/>
          </a:p>
        </p:txBody>
      </p:sp>
      <p:sp>
        <p:nvSpPr>
          <p:cNvPr id="10"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1"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2"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66800"/>
            <a:ext cx="4040188"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8200" y="1066800"/>
            <a:ext cx="4041775" cy="609600"/>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10"/>
          <p:cNvSpPr>
            <a:spLocks noGrp="1"/>
          </p:cNvSpPr>
          <p:nvPr>
            <p:ph sz="quarter" idx="13"/>
          </p:nvPr>
        </p:nvSpPr>
        <p:spPr>
          <a:xfrm>
            <a:off x="457200"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4"/>
          </p:nvPr>
        </p:nvSpPr>
        <p:spPr>
          <a:xfrm>
            <a:off x="4672584" y="1676400"/>
            <a:ext cx="4041648" cy="3429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4/28/2017</a:t>
            </a:fld>
            <a:endParaRPr lang="en-US" dirty="0"/>
          </a:p>
        </p:txBody>
      </p:sp>
      <p:sp>
        <p:nvSpPr>
          <p:cNvPr id="12"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4"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15"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4/28/2017</a:t>
            </a:fld>
            <a:endParaRPr lang="en-US" dirty="0"/>
          </a:p>
        </p:txBody>
      </p:sp>
      <p:sp>
        <p:nvSpPr>
          <p:cNvPr id="7"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8"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
        <p:nvSpPr>
          <p:cNvPr id="9" name="Title 1"/>
          <p:cNvSpPr>
            <a:spLocks noGrp="1"/>
          </p:cNvSpPr>
          <p:nvPr>
            <p:ph type="title"/>
          </p:nvPr>
        </p:nvSpPr>
        <p:spPr>
          <a:xfrm>
            <a:off x="457200" y="228600"/>
            <a:ext cx="8229600" cy="762000"/>
          </a:xfrm>
        </p:spPr>
        <p:txBody>
          <a:bodyPr/>
          <a:lstStyle>
            <a:lvl1pPr>
              <a:defRPr sz="3100" baseline="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4/28/2017</a:t>
            </a:fld>
            <a:endParaRPr lang="en-US" dirty="0"/>
          </a:p>
        </p:txBody>
      </p:sp>
      <p:sp>
        <p:nvSpPr>
          <p:cNvPr id="6"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7"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719137" y="273051"/>
            <a:ext cx="4995863" cy="4908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1"/>
            <a:ext cx="3008313" cy="2743200"/>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4/28/2017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3352800"/>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464820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6"/>
          <p:cNvSpPr>
            <a:spLocks noGrp="1"/>
          </p:cNvSpPr>
          <p:nvPr>
            <p:ph type="dt" sz="half" idx="10"/>
          </p:nvPr>
        </p:nvSpPr>
        <p:spPr>
          <a:xfrm>
            <a:off x="6363347" y="6356350"/>
            <a:ext cx="1485253" cy="365125"/>
          </a:xfrm>
          <a:prstGeom prst="rect">
            <a:avLst/>
          </a:prstGeom>
        </p:spPr>
        <p:txBody>
          <a:bodyPr/>
          <a:lstStyle>
            <a:lvl1pPr algn="r">
              <a:defRPr sz="1600"/>
            </a:lvl1pPr>
          </a:lstStyle>
          <a:p>
            <a:fld id="{9E0EA813-ABDF-4669-9467-4A88FE5319BD}" type="datetimeFigureOut">
              <a:rPr lang="en-US" smtClean="0"/>
              <a:pPr/>
              <a:t>4/28/2017</a:t>
            </a:fld>
            <a:endParaRPr lang="en-US" dirty="0"/>
          </a:p>
        </p:txBody>
      </p:sp>
      <p:sp>
        <p:nvSpPr>
          <p:cNvPr id="9" name="Slide Number Placeholder 7"/>
          <p:cNvSpPr>
            <a:spLocks noGrp="1"/>
          </p:cNvSpPr>
          <p:nvPr>
            <p:ph type="sldNum" sz="quarter" idx="11"/>
          </p:nvPr>
        </p:nvSpPr>
        <p:spPr>
          <a:xfrm>
            <a:off x="7848600" y="6356350"/>
            <a:ext cx="561975" cy="365125"/>
          </a:xfrm>
        </p:spPr>
        <p:txBody>
          <a:bodyPr/>
          <a:lstStyle>
            <a:lvl1pPr>
              <a:defRPr sz="1400"/>
            </a:lvl1pPr>
          </a:lstStyle>
          <a:p>
            <a:fld id="{A3FC98FD-A00A-4B6E-8BCA-F3595ECF613E}" type="slidenum">
              <a:rPr lang="en-US" smtClean="0"/>
              <a:pPr/>
              <a:t>‹#›</a:t>
            </a:fld>
            <a:endParaRPr lang="en-US" dirty="0"/>
          </a:p>
        </p:txBody>
      </p:sp>
      <p:sp>
        <p:nvSpPr>
          <p:cNvPr id="10" name="Footer Placeholder 8"/>
          <p:cNvSpPr>
            <a:spLocks noGrp="1"/>
          </p:cNvSpPr>
          <p:nvPr>
            <p:ph type="ftr" sz="quarter" idx="12"/>
          </p:nvPr>
        </p:nvSpPr>
        <p:spPr>
          <a:xfrm>
            <a:off x="152400" y="6356350"/>
            <a:ext cx="2847975" cy="365125"/>
          </a:xfrm>
          <a:prstGeom prst="rect">
            <a:avLst/>
          </a:prstGeom>
        </p:spPr>
        <p:txBody>
          <a:bodyPr/>
          <a:lstStyle/>
          <a:p>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18" Type="http://schemas.openxmlformats.org/officeDocument/2006/relationships/image" Target="../media/image7.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6.jpeg"/><Relationship Id="rId2" Type="http://schemas.openxmlformats.org/officeDocument/2006/relationships/slideLayout" Target="../slideLayouts/slideLayout2.xml"/><Relationship Id="rId16"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7.gi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microsoft.com/office/2007/relationships/hdphoto" Target="../media/hdphoto1.wdp"/><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1066800"/>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092" y="1371600"/>
            <a:ext cx="8229600" cy="3733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A3FC98FD-A00A-4B6E-8BCA-F3595ECF613E}"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3" descr="C:\Users\kknoepf\AppData\Local\Microsoft\Windows\Temporary Internet Files\Content.IE5\W0YSMFXX\MP900442489[1].jpg"/>
          <p:cNvPicPr>
            <a:picLocks noChangeAspect="1" noChangeArrowheads="1"/>
          </p:cNvPicPr>
          <p:nvPr userDrawn="1"/>
        </p:nvPicPr>
        <p:blipFill rotWithShape="1">
          <a:blip r:embed="rId13" cstate="print">
            <a:duotone>
              <a:schemeClr val="bg2">
                <a:shade val="45000"/>
                <a:satMod val="135000"/>
              </a:schemeClr>
              <a:prstClr val="white"/>
            </a:duotone>
            <a:extLst>
              <a:ext uri="{28A0092B-C50C-407E-A947-70E740481C1C}">
                <a14:useLocalDpi xmlns:a14="http://schemas.microsoft.com/office/drawing/2010/main" val="0"/>
              </a:ext>
            </a:extLst>
          </a:blip>
          <a:srcRect l="7169" t="275" r="4596"/>
          <a:stretch/>
        </p:blipFill>
        <p:spPr bwMode="auto">
          <a:xfrm>
            <a:off x="-76200" y="5234964"/>
            <a:ext cx="2151529" cy="16230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5" descr="C:\Users\kknoepf\AppData\Local\Microsoft\Windows\Temporary Internet Files\Content.IE5\LFH9NO5U\MP900438753[1].jpg"/>
          <p:cNvPicPr>
            <a:picLocks noChangeAspect="1" noChangeArrowheads="1"/>
          </p:cNvPicPr>
          <p:nvPr userDrawn="1"/>
        </p:nvPicPr>
        <p:blipFill>
          <a:blip r:embed="rId1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81200" y="5230482"/>
            <a:ext cx="10958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D:\powerpoint photos\4H historical 28.jpg"/>
          <p:cNvPicPr>
            <a:picLocks noChangeAspect="1" noChangeArrowheads="1"/>
          </p:cNvPicPr>
          <p:nvPr userDrawn="1"/>
        </p:nvPicPr>
        <p:blipFill>
          <a:blip r:embed="rId1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94940" y="5211971"/>
            <a:ext cx="2575954" cy="166453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8" name="Picture 16" descr="C:\Users\kknoepf\AppData\Local\Microsoft\Windows\Temporary Internet Files\Content.IE5\SROT25GR\MP900446488[1].jpg"/>
          <p:cNvPicPr>
            <a:picLocks noChangeAspect="1" noChangeArrowheads="1"/>
          </p:cNvPicPr>
          <p:nvPr userDrawn="1"/>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0" y="5230482"/>
            <a:ext cx="2441278"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kknoepf\AppData\Local\Microsoft\Windows\Temporary Internet Files\Content.IE5\W0YSMFXX\MP900430612[2].jpg"/>
          <p:cNvPicPr>
            <a:picLocks noChangeAspect="1" noChangeArrowheads="1"/>
          </p:cNvPicPr>
          <p:nvPr userDrawn="1"/>
        </p:nvPicPr>
        <p:blipFill rotWithShape="1">
          <a:blip r:embed="rId17" cstate="print">
            <a:duotone>
              <a:schemeClr val="bg2">
                <a:shade val="45000"/>
                <a:satMod val="135000"/>
              </a:schemeClr>
              <a:prstClr val="white"/>
            </a:duotone>
            <a:extLst>
              <a:ext uri="{28A0092B-C50C-407E-A947-70E740481C1C}">
                <a14:useLocalDpi xmlns:a14="http://schemas.microsoft.com/office/drawing/2010/main" val="0"/>
              </a:ext>
            </a:extLst>
          </a:blip>
          <a:srcRect l="52059" t="9474" r="7102"/>
          <a:stretch/>
        </p:blipFill>
        <p:spPr bwMode="auto">
          <a:xfrm>
            <a:off x="5489278" y="5220225"/>
            <a:ext cx="1105662" cy="16275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444313" y="6077830"/>
            <a:ext cx="656227" cy="703100"/>
          </a:xfrm>
          <a:prstGeom prst="rect">
            <a:avLst/>
          </a:prstGeom>
        </p:spPr>
      </p:pic>
      <p:cxnSp>
        <p:nvCxnSpPr>
          <p:cNvPr id="5" name="Straight Connector 4"/>
          <p:cNvCxnSpPr/>
          <p:nvPr userDrawn="1"/>
        </p:nvCxnSpPr>
        <p:spPr>
          <a:xfrm>
            <a:off x="-76200" y="5211971"/>
            <a:ext cx="9220200" cy="18511"/>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62200" y="274638"/>
            <a:ext cx="6324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819400" y="1600200"/>
            <a:ext cx="5867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885CE47-CA92-4E24-B41A-81322F8C2159}" type="datetimeFigureOut">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4/28/2017</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tint val="75000"/>
                  </a:prstClr>
                </a:solidFill>
                <a:effectLst/>
                <a:uLnTx/>
                <a:uFillTx/>
                <a:latin typeface="Calibri"/>
                <a:ea typeface="+mn-ea"/>
                <a:cs typeface="+mn-cs"/>
              </a:rPr>
              <a:t>Revised  2013</a:t>
            </a:r>
            <a:endParaRPr kumimoji="0" lang="en-US" sz="1200" b="0" i="0" u="none" strike="noStrike" kern="1200" cap="none" spc="0" normalizeH="0" baseline="0" noProof="0" dirty="0">
              <a:ln>
                <a:noFill/>
              </a:ln>
              <a:solidFill>
                <a:prstClr val="white">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1524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E3AE020-81C8-4B75-BC9D-87C76EE86A99}" type="slidenum">
              <a:rPr kumimoji="0" lang="en-US" sz="1200" b="0" i="0" u="none" strike="noStrike" kern="1200" cap="none" spc="0" normalizeH="0" baseline="0" noProof="0" smtClean="0">
                <a:ln>
                  <a:noFill/>
                </a:ln>
                <a:solidFill>
                  <a:prstClr val="white">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tint val="75000"/>
                </a:prstClr>
              </a:solidFill>
              <a:effectLst/>
              <a:uLnTx/>
              <a:uFillTx/>
              <a:latin typeface="Calibri"/>
              <a:ea typeface="+mn-ea"/>
              <a:cs typeface="+mn-cs"/>
            </a:endParaRPr>
          </a:p>
        </p:txBody>
      </p:sp>
      <p:pic>
        <p:nvPicPr>
          <p:cNvPr id="7" name="Picture 7" descr="C:\Users\kknoepf\AppData\Local\Microsoft\Windows\Temporary Internet Files\Content.IE5\LFH9NO5U\MP900386077[1].jpg"/>
          <p:cNvPicPr>
            <a:picLocks noChangeAspect="1" noChangeArrowheads="1"/>
          </p:cNvPicPr>
          <p:nvPr userDrawn="1"/>
        </p:nvPicPr>
        <p:blipFill>
          <a:blip r:embed="rId14">
            <a:duotone>
              <a:prstClr val="black"/>
              <a:schemeClr val="accent5">
                <a:tint val="45000"/>
                <a:satMod val="400000"/>
              </a:schemeClr>
            </a:duotone>
            <a:extLst>
              <a:ext uri="{BEBA8EAE-BF5A-486C-A8C5-ECC9F3942E4B}">
                <a14:imgProps xmlns:a14="http://schemas.microsoft.com/office/drawing/2010/main">
                  <a14:imgLayer r:embed="rId1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 y="0"/>
            <a:ext cx="2209801" cy="6858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 name="Picture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29600" y="5943600"/>
            <a:ext cx="726440" cy="778329"/>
          </a:xfrm>
          <a:prstGeom prst="rect">
            <a:avLst/>
          </a:prstGeom>
        </p:spPr>
      </p:pic>
    </p:spTree>
    <p:extLst>
      <p:ext uri="{BB962C8B-B14F-4D97-AF65-F5344CB8AC3E}">
        <p14:creationId xmlns:p14="http://schemas.microsoft.com/office/powerpoint/2010/main" val="1450234163"/>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200" y="-76200"/>
            <a:ext cx="9296400" cy="6920263"/>
            <a:chOff x="-76200" y="-37095"/>
            <a:chExt cx="9296400" cy="6920263"/>
          </a:xfrm>
        </p:grpSpPr>
        <p:pic>
          <p:nvPicPr>
            <p:cNvPr id="49" name="Picture 7" descr="D:\powerpoint photos\4H historical 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 y="0"/>
              <a:ext cx="3672840" cy="22427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1032" name="Picture 8" descr="C:\Users\kknoepf\AppData\Local\Microsoft\Windows\Temporary Internet Files\Content.IE5\LFH9NO5U\MP90044219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9360" y="4523870"/>
              <a:ext cx="3590840" cy="233413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C:\Users\kknoepf\AppData\Local\Microsoft\Windows\Temporary Internet Files\Content.IE5\W0YSMFXX\MP900430612[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71"/>
            <a:stretch/>
          </p:blipFill>
          <p:spPr bwMode="auto">
            <a:xfrm>
              <a:off x="-76200" y="4443932"/>
              <a:ext cx="2956560" cy="2414068"/>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C:\Users\kknoepf\AppData\Local\Microsoft\Windows\Temporary Internet Files\Content.IE5\W0YSMFXX\MP900426563[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4494" y="-37095"/>
              <a:ext cx="1862866" cy="235655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D:\powerpoint photos\4H historical 10.jpg"/>
            <p:cNvPicPr>
              <a:picLocks noChangeAspect="1" noChangeArrowheads="1"/>
            </p:cNvPicPr>
            <p:nvPr/>
          </p:nvPicPr>
          <p:blipFill rotWithShape="1">
            <a:blip r:embed="rId7">
              <a:extLst>
                <a:ext uri="{28A0092B-C50C-407E-A947-70E740481C1C}">
                  <a14:useLocalDpi xmlns:a14="http://schemas.microsoft.com/office/drawing/2010/main" val="0"/>
                </a:ext>
              </a:extLst>
            </a:blip>
            <a:srcRect l="3868" t="12760" r="34257"/>
            <a:stretch/>
          </p:blipFill>
          <p:spPr bwMode="auto">
            <a:xfrm>
              <a:off x="3810000" y="4523870"/>
              <a:ext cx="1828800" cy="2341441"/>
            </a:xfrm>
            <a:prstGeom prst="rect">
              <a:avLst/>
            </a:prstGeom>
            <a:noFill/>
            <a:ln w="127000">
              <a:noFill/>
              <a:miter lim="800000"/>
              <a:headEnd/>
              <a:tailEnd/>
            </a:ln>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60960" y="2286372"/>
              <a:ext cx="9204960" cy="2237498"/>
              <a:chOff x="-60960" y="2191567"/>
              <a:chExt cx="9204960" cy="2237498"/>
            </a:xfrm>
          </p:grpSpPr>
          <p:sp>
            <p:nvSpPr>
              <p:cNvPr id="7" name="Rectangle 6"/>
              <p:cNvSpPr/>
              <p:nvPr/>
            </p:nvSpPr>
            <p:spPr>
              <a:xfrm>
                <a:off x="-60960" y="2205684"/>
                <a:ext cx="6918960" cy="2189368"/>
              </a:xfrm>
              <a:prstGeom prst="rect">
                <a:avLst/>
              </a:prstGeom>
              <a:solidFill>
                <a:srgbClr val="00B050"/>
              </a:solidFill>
              <a:ln w="1270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6600FF"/>
                    </a:solidFill>
                  </a:ln>
                </a:endParaRPr>
              </a:p>
            </p:txBody>
          </p:sp>
          <p:sp>
            <p:nvSpPr>
              <p:cNvPr id="14" name="TextBox 13"/>
              <p:cNvSpPr txBox="1"/>
              <p:nvPr/>
            </p:nvSpPr>
            <p:spPr>
              <a:xfrm>
                <a:off x="228600" y="2965723"/>
                <a:ext cx="6172200" cy="830997"/>
              </a:xfrm>
              <a:prstGeom prst="rect">
                <a:avLst/>
              </a:prstGeom>
              <a:noFill/>
            </p:spPr>
            <p:txBody>
              <a:bodyPr wrap="square" rtlCol="0" anchor="ctr">
                <a:spAutoFit/>
              </a:bodyPr>
              <a:lstStyle/>
              <a:p>
                <a:pPr algn="r"/>
                <a:r>
                  <a:rPr lang="en-US" sz="4800" b="1" dirty="0" smtClean="0">
                    <a:ln w="18415" cmpd="sng">
                      <a:solidFill>
                        <a:srgbClr val="FFFFFF"/>
                      </a:solidFill>
                      <a:prstDash val="solid"/>
                    </a:ln>
                    <a:solidFill>
                      <a:srgbClr val="FFFFFF"/>
                    </a:solidFill>
                  </a:rPr>
                  <a:t>What is a 4-H Club?</a:t>
                </a:r>
                <a:endParaRPr lang="en-US" sz="4800" b="1" dirty="0">
                  <a:ln w="18415" cmpd="sng">
                    <a:solidFill>
                      <a:srgbClr val="FFFFFF"/>
                    </a:solidFill>
                    <a:prstDash val="solid"/>
                  </a:ln>
                  <a:solidFill>
                    <a:srgbClr val="FFFFFF"/>
                  </a:solidFill>
                </a:endParaRPr>
              </a:p>
            </p:txBody>
          </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5668" y="2191567"/>
                <a:ext cx="2088332" cy="2237498"/>
              </a:xfrm>
              <a:prstGeom prst="rect">
                <a:avLst/>
              </a:prstGeom>
            </p:spPr>
          </p:pic>
          <p:sp>
            <p:nvSpPr>
              <p:cNvPr id="20" name="TextBox 19"/>
              <p:cNvSpPr txBox="1"/>
              <p:nvPr/>
            </p:nvSpPr>
            <p:spPr>
              <a:xfrm>
                <a:off x="2209800" y="3810000"/>
                <a:ext cx="4495800" cy="369332"/>
              </a:xfrm>
              <a:prstGeom prst="rect">
                <a:avLst/>
              </a:prstGeom>
              <a:noFill/>
            </p:spPr>
            <p:txBody>
              <a:bodyPr wrap="square" rtlCol="0">
                <a:spAutoFit/>
              </a:bodyPr>
              <a:lstStyle/>
              <a:p>
                <a:r>
                  <a:rPr lang="en-US" b="1" dirty="0" err="1" smtClean="0">
                    <a:solidFill>
                      <a:schemeClr val="bg1"/>
                    </a:solidFill>
                  </a:rPr>
                  <a:t>oklahoma</a:t>
                </a:r>
                <a:r>
                  <a:rPr lang="en-US" b="1" dirty="0" smtClean="0">
                    <a:solidFill>
                      <a:schemeClr val="bg1"/>
                    </a:solidFill>
                  </a:rPr>
                  <a:t> 4-h volunteer development</a:t>
                </a:r>
                <a:endParaRPr lang="en-US" b="1" dirty="0">
                  <a:solidFill>
                    <a:schemeClr val="bg1"/>
                  </a:solidFill>
                </a:endParaRPr>
              </a:p>
            </p:txBody>
          </p:sp>
        </p:grpSp>
        <p:cxnSp>
          <p:nvCxnSpPr>
            <p:cNvPr id="53" name="Straight Connector 52"/>
            <p:cNvCxnSpPr/>
            <p:nvPr/>
          </p:nvCxnSpPr>
          <p:spPr>
            <a:xfrm>
              <a:off x="5638800" y="4523870"/>
              <a:ext cx="0" cy="2359298"/>
            </a:xfrm>
            <a:prstGeom prst="line">
              <a:avLst/>
            </a:prstGeom>
            <a:ln w="1270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60" name="Picture 36" descr="C:\Users\kknoepf\AppData\Local\Microsoft\Windows\Temporary Internet Files\Content.IE5\SROT25GR\MP900448415[1].jpg"/>
            <p:cNvPicPr>
              <a:picLocks noChangeAspect="1" noChangeArrowheads="1"/>
            </p:cNvPicPr>
            <p:nvPr/>
          </p:nvPicPr>
          <p:blipFill rotWithShape="1">
            <a:blip r:embed="rId9">
              <a:extLst>
                <a:ext uri="{28A0092B-C50C-407E-A947-70E740481C1C}">
                  <a14:useLocalDpi xmlns:a14="http://schemas.microsoft.com/office/drawing/2010/main" val="0"/>
                </a:ext>
              </a:extLst>
            </a:blip>
            <a:srcRect t="8808" r="23341" b="1596"/>
            <a:stretch/>
          </p:blipFill>
          <p:spPr bwMode="auto">
            <a:xfrm>
              <a:off x="6332220" y="0"/>
              <a:ext cx="2887980" cy="2250202"/>
            </a:xfrm>
            <a:prstGeom prst="rect">
              <a:avLst/>
            </a:prstGeom>
            <a:noFill/>
            <a:extLst>
              <a:ext uri="{909E8E84-426E-40DD-AFC4-6F175D3DCCD1}">
                <a14:hiddenFill xmlns:a14="http://schemas.microsoft.com/office/drawing/2010/main">
                  <a:solidFill>
                    <a:srgbClr val="FFFFFF"/>
                  </a:solidFill>
                </a14:hiddenFill>
              </a:ext>
            </a:extLst>
          </p:spPr>
        </p:pic>
        <p:cxnSp>
          <p:nvCxnSpPr>
            <p:cNvPr id="70" name="Straight Connector 69"/>
            <p:cNvCxnSpPr/>
            <p:nvPr/>
          </p:nvCxnSpPr>
          <p:spPr>
            <a:xfrm>
              <a:off x="3718560" y="-6249"/>
              <a:ext cx="0" cy="2290277"/>
            </a:xfrm>
            <a:prstGeom prst="line">
              <a:avLst/>
            </a:prstGeom>
            <a:ln w="12700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88920" y="4523870"/>
              <a:ext cx="1021080" cy="235929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471160" y="0"/>
              <a:ext cx="929640" cy="2305226"/>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p:cNvSpPr txBox="1"/>
          <p:nvPr/>
        </p:nvSpPr>
        <p:spPr>
          <a:xfrm>
            <a:off x="152400" y="2388700"/>
            <a:ext cx="6172200" cy="646331"/>
          </a:xfrm>
          <a:prstGeom prst="rect">
            <a:avLst/>
          </a:prstGeom>
          <a:noFill/>
        </p:spPr>
        <p:txBody>
          <a:bodyPr wrap="square" rtlCol="0" anchor="ctr">
            <a:spAutoFit/>
          </a:bodyPr>
          <a:lstStyle/>
          <a:p>
            <a:pPr algn="r"/>
            <a:r>
              <a:rPr lang="en-US" sz="3600" dirty="0" smtClean="0">
                <a:ln w="18415" cmpd="sng">
                  <a:solidFill>
                    <a:srgbClr val="FFFFFF"/>
                  </a:solidFill>
                  <a:prstDash val="solid"/>
                </a:ln>
                <a:solidFill>
                  <a:srgbClr val="FFFFFF"/>
                </a:solidFill>
              </a:rPr>
              <a:t>This is 4-H</a:t>
            </a:r>
            <a:endParaRPr lang="en-US" sz="36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174083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9F560A6F-EF8B-40D9-AC97-40E3DA21B9B9}" type="slidenum">
              <a:rPr lang="en-US" altLang="en-US" sz="1400"/>
              <a:pPr eaLnBrk="1" hangingPunct="1"/>
              <a:t>10</a:t>
            </a:fld>
            <a:endParaRPr lang="en-US" altLang="en-US" sz="1400"/>
          </a:p>
        </p:txBody>
      </p:sp>
      <p:sp>
        <p:nvSpPr>
          <p:cNvPr id="23585" name="Rectangle 33"/>
          <p:cNvSpPr>
            <a:spLocks noChangeArrowheads="1"/>
          </p:cNvSpPr>
          <p:nvPr/>
        </p:nvSpPr>
        <p:spPr bwMode="auto">
          <a:xfrm>
            <a:off x="1094746" y="533400"/>
            <a:ext cx="7668254"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20000"/>
              </a:spcBef>
              <a:buClr>
                <a:schemeClr val="accent2"/>
              </a:buClr>
              <a:buFont typeface="Wingdings" panose="05000000000000000000" pitchFamily="2" charset="2"/>
              <a:buChar char="§"/>
            </a:pPr>
            <a:r>
              <a:rPr lang="en-US" altLang="en-US" sz="3200" b="1" dirty="0">
                <a:solidFill>
                  <a:schemeClr val="tx2"/>
                </a:solidFill>
                <a:effectLst/>
                <a:latin typeface="+mj-lt"/>
              </a:rPr>
              <a:t>Organizational Leader</a:t>
            </a:r>
            <a:r>
              <a:rPr lang="en-US" altLang="en-US" sz="3200" dirty="0">
                <a:effectLst/>
                <a:latin typeface="+mj-lt"/>
              </a:rPr>
              <a:t> – </a:t>
            </a:r>
            <a:r>
              <a:rPr lang="en-US" altLang="en-US" sz="2800" dirty="0">
                <a:solidFill>
                  <a:schemeClr val="tx1">
                    <a:lumMod val="50000"/>
                    <a:lumOff val="50000"/>
                  </a:schemeClr>
                </a:solidFill>
                <a:effectLst/>
                <a:latin typeface="+mj-lt"/>
              </a:rPr>
              <a:t>primary leadership for 4-H club.  They coordinate, guide and provide leadership.  Possess good communication skills.</a:t>
            </a:r>
          </a:p>
          <a:p>
            <a:pPr marL="457200" indent="-457200" algn="l" eaLnBrk="1" hangingPunct="1">
              <a:spcBef>
                <a:spcPct val="20000"/>
              </a:spcBef>
              <a:buClr>
                <a:schemeClr val="accent2"/>
              </a:buClr>
              <a:buFont typeface="Wingdings" panose="05000000000000000000" pitchFamily="2" charset="2"/>
              <a:buChar char="§"/>
            </a:pPr>
            <a:r>
              <a:rPr lang="en-US" altLang="en-US" sz="3200" b="1" dirty="0">
                <a:solidFill>
                  <a:schemeClr val="tx2"/>
                </a:solidFill>
                <a:effectLst/>
                <a:latin typeface="+mj-lt"/>
              </a:rPr>
              <a:t>Activity Leader</a:t>
            </a:r>
            <a:r>
              <a:rPr lang="en-US" altLang="en-US" sz="3200" dirty="0">
                <a:effectLst/>
                <a:latin typeface="+mj-lt"/>
              </a:rPr>
              <a:t> – </a:t>
            </a:r>
            <a:r>
              <a:rPr lang="en-US" altLang="en-US" sz="2800" dirty="0">
                <a:solidFill>
                  <a:schemeClr val="tx1">
                    <a:lumMod val="50000"/>
                    <a:lumOff val="50000"/>
                  </a:schemeClr>
                </a:solidFill>
                <a:effectLst/>
                <a:latin typeface="+mj-lt"/>
              </a:rPr>
              <a:t>primary leadership for planning and coordinating an activity through a committee of youth and adults.  (Share-the-Fun, Picnic, Service Project, etc.)</a:t>
            </a:r>
          </a:p>
        </p:txBody>
      </p:sp>
      <p:sp>
        <p:nvSpPr>
          <p:cNvPr id="6" name="Rectangle 44"/>
          <p:cNvSpPr>
            <a:spLocks noChangeArrowheads="1"/>
          </p:cNvSpPr>
          <p:nvPr/>
        </p:nvSpPr>
        <p:spPr bwMode="auto">
          <a:xfrm rot="-5377461">
            <a:off x="-1549033" y="2323883"/>
            <a:ext cx="4496096" cy="762000"/>
          </a:xfrm>
          <a:prstGeom prst="rect">
            <a:avLst/>
          </a:prstGeom>
          <a:noFill/>
          <a:ln w="9525">
            <a:noFill/>
            <a:miter lim="800000"/>
            <a:headEnd/>
            <a:tailEnd/>
          </a:ln>
          <a:effectLst/>
        </p:spPr>
        <p:txBody>
          <a:bodyPr anchor="ctr"/>
          <a:lstStyle/>
          <a:p>
            <a:pPr>
              <a:defRPr/>
            </a:pPr>
            <a:r>
              <a:rPr lang="en-US" sz="2800" dirty="0">
                <a:solidFill>
                  <a:schemeClr val="tx2"/>
                </a:solidFill>
                <a:effectLst/>
              </a:rPr>
              <a:t>Local </a:t>
            </a:r>
            <a:r>
              <a:rPr lang="en-US" sz="2800" dirty="0">
                <a:solidFill>
                  <a:schemeClr val="accent3">
                    <a:lumMod val="75000"/>
                  </a:schemeClr>
                </a:solidFill>
                <a:effectLst/>
              </a:rPr>
              <a:t>4-H</a:t>
            </a:r>
            <a:r>
              <a:rPr lang="en-US" sz="2800" dirty="0">
                <a:solidFill>
                  <a:schemeClr val="tx2"/>
                </a:solidFill>
                <a:effectLst/>
              </a:rPr>
              <a:t> Club Structure</a:t>
            </a:r>
            <a:endParaRPr lang="en-US" sz="1400" b="1" dirty="0">
              <a:solidFill>
                <a:schemeClr val="accent2"/>
              </a:solidFill>
              <a:effectLst>
                <a:outerShdw blurRad="38100" dist="38100" dir="2700000" algn="tl">
                  <a:srgbClr val="C0C0C0"/>
                </a:outerShdw>
              </a:effectLst>
            </a:endParaRPr>
          </a:p>
        </p:txBody>
      </p:sp>
      <p:sp>
        <p:nvSpPr>
          <p:cNvPr id="7" name="Line 46"/>
          <p:cNvSpPr>
            <a:spLocks noChangeShapeType="1"/>
          </p:cNvSpPr>
          <p:nvPr/>
        </p:nvSpPr>
        <p:spPr bwMode="auto">
          <a:xfrm>
            <a:off x="990600" y="533400"/>
            <a:ext cx="0" cy="4391226"/>
          </a:xfrm>
          <a:prstGeom prst="line">
            <a:avLst/>
          </a:prstGeom>
          <a:noFill/>
          <a:ln w="76200" cmpd="tri">
            <a:solidFill>
              <a:srgbClr val="00B050"/>
            </a:solidFill>
            <a:round/>
            <a:headEnd/>
            <a:tailEnd/>
          </a:ln>
          <a:effectLst/>
        </p:spPr>
        <p:txBody>
          <a:bodyPr/>
          <a:lstStyle/>
          <a:p>
            <a:pPr>
              <a:defRPr/>
            </a:pPr>
            <a:endParaRPr lang="en-US" sz="1400"/>
          </a:p>
        </p:txBody>
      </p:sp>
    </p:spTree>
    <p:extLst>
      <p:ext uri="{BB962C8B-B14F-4D97-AF65-F5344CB8AC3E}">
        <p14:creationId xmlns:p14="http://schemas.microsoft.com/office/powerpoint/2010/main" val="1946979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85">
                                            <p:txEl>
                                              <p:pRg st="0" end="0"/>
                                            </p:txEl>
                                          </p:spTgt>
                                        </p:tgtEl>
                                        <p:attrNameLst>
                                          <p:attrName>style.visibility</p:attrName>
                                        </p:attrNameLst>
                                      </p:cBhvr>
                                      <p:to>
                                        <p:strVal val="visible"/>
                                      </p:to>
                                    </p:set>
                                    <p:animEffect transition="in" filter="dissolve">
                                      <p:cBhvr>
                                        <p:cTn id="7" dur="500"/>
                                        <p:tgtEl>
                                          <p:spTgt spid="235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85">
                                            <p:txEl>
                                              <p:pRg st="1" end="1"/>
                                            </p:txEl>
                                          </p:spTgt>
                                        </p:tgtEl>
                                        <p:attrNameLst>
                                          <p:attrName>style.visibility</p:attrName>
                                        </p:attrNameLst>
                                      </p:cBhvr>
                                      <p:to>
                                        <p:strVal val="visible"/>
                                      </p:to>
                                    </p:set>
                                    <p:animEffect transition="in" filter="dissolve">
                                      <p:cBhvr>
                                        <p:cTn id="12" dur="500"/>
                                        <p:tgtEl>
                                          <p:spTgt spid="235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9267BDE1-6F5A-4A6F-AB49-144023D7F833}" type="slidenum">
              <a:rPr lang="en-US" altLang="en-US" sz="1400"/>
              <a:pPr eaLnBrk="1" hangingPunct="1"/>
              <a:t>11</a:t>
            </a:fld>
            <a:endParaRPr lang="en-US" altLang="en-US" sz="1400"/>
          </a:p>
        </p:txBody>
      </p:sp>
      <p:sp>
        <p:nvSpPr>
          <p:cNvPr id="24598" name="Rectangle 22"/>
          <p:cNvSpPr>
            <a:spLocks noChangeArrowheads="1"/>
          </p:cNvSpPr>
          <p:nvPr/>
        </p:nvSpPr>
        <p:spPr bwMode="auto">
          <a:xfrm>
            <a:off x="1094746" y="454385"/>
            <a:ext cx="7668254" cy="465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20000"/>
              </a:spcBef>
              <a:buClr>
                <a:schemeClr val="accent2"/>
              </a:buClr>
              <a:buFont typeface="Wingdings" panose="05000000000000000000" pitchFamily="2" charset="2"/>
              <a:buChar char="§"/>
            </a:pPr>
            <a:r>
              <a:rPr lang="en-US" altLang="en-US" sz="3600" b="1" dirty="0">
                <a:solidFill>
                  <a:schemeClr val="tx2"/>
                </a:solidFill>
                <a:effectLst/>
                <a:latin typeface="+mj-lt"/>
              </a:rPr>
              <a:t>Project Leader</a:t>
            </a:r>
            <a:r>
              <a:rPr lang="en-US" altLang="en-US" sz="3600" dirty="0">
                <a:effectLst/>
                <a:latin typeface="+mj-lt"/>
              </a:rPr>
              <a:t> –</a:t>
            </a:r>
            <a:r>
              <a:rPr lang="en-US" altLang="en-US" sz="3600" dirty="0">
                <a:solidFill>
                  <a:schemeClr val="tx1">
                    <a:lumMod val="50000"/>
                    <a:lumOff val="50000"/>
                  </a:schemeClr>
                </a:solidFill>
                <a:effectLst/>
                <a:latin typeface="+mj-lt"/>
              </a:rPr>
              <a:t> </a:t>
            </a:r>
            <a:r>
              <a:rPr lang="en-US" altLang="en-US" sz="3200" dirty="0">
                <a:solidFill>
                  <a:schemeClr val="tx1">
                    <a:lumMod val="50000"/>
                    <a:lumOff val="50000"/>
                  </a:schemeClr>
                </a:solidFill>
                <a:effectLst/>
                <a:latin typeface="+mj-lt"/>
              </a:rPr>
              <a:t>primary leadership educating and training members in a specific subject matter.</a:t>
            </a:r>
          </a:p>
          <a:p>
            <a:pPr marL="457200" indent="-457200" algn="l" eaLnBrk="1" hangingPunct="1">
              <a:spcBef>
                <a:spcPct val="20000"/>
              </a:spcBef>
              <a:buClr>
                <a:schemeClr val="accent2"/>
              </a:buClr>
              <a:buFont typeface="Wingdings" panose="05000000000000000000" pitchFamily="2" charset="2"/>
              <a:buChar char="§"/>
            </a:pPr>
            <a:r>
              <a:rPr lang="en-US" altLang="en-US" sz="3600" b="1" dirty="0" smtClean="0">
                <a:solidFill>
                  <a:schemeClr val="tx2"/>
                </a:solidFill>
                <a:effectLst/>
                <a:latin typeface="+mj-lt"/>
              </a:rPr>
              <a:t>Teen </a:t>
            </a:r>
            <a:r>
              <a:rPr lang="en-US" altLang="en-US" sz="3600" b="1" dirty="0">
                <a:solidFill>
                  <a:schemeClr val="tx2"/>
                </a:solidFill>
                <a:effectLst/>
                <a:latin typeface="+mj-lt"/>
              </a:rPr>
              <a:t>Leader</a:t>
            </a:r>
            <a:r>
              <a:rPr lang="en-US" altLang="en-US" sz="3600" dirty="0">
                <a:effectLst/>
                <a:latin typeface="+mj-lt"/>
              </a:rPr>
              <a:t> – </a:t>
            </a:r>
            <a:r>
              <a:rPr lang="en-US" altLang="en-US" sz="3200" dirty="0">
                <a:solidFill>
                  <a:schemeClr val="tx1">
                    <a:lumMod val="50000"/>
                    <a:lumOff val="50000"/>
                  </a:schemeClr>
                </a:solidFill>
                <a:effectLst/>
                <a:latin typeface="+mj-lt"/>
              </a:rPr>
              <a:t>assists local leadership.  As skills are acquired they may serve as an activity, project or organizational leader.</a:t>
            </a:r>
          </a:p>
        </p:txBody>
      </p:sp>
      <p:sp>
        <p:nvSpPr>
          <p:cNvPr id="6" name="Rectangle 44"/>
          <p:cNvSpPr>
            <a:spLocks noChangeArrowheads="1"/>
          </p:cNvSpPr>
          <p:nvPr/>
        </p:nvSpPr>
        <p:spPr bwMode="auto">
          <a:xfrm rot="-5377461">
            <a:off x="-1549033" y="2323883"/>
            <a:ext cx="4496096" cy="762000"/>
          </a:xfrm>
          <a:prstGeom prst="rect">
            <a:avLst/>
          </a:prstGeom>
          <a:noFill/>
          <a:ln w="9525">
            <a:noFill/>
            <a:miter lim="800000"/>
            <a:headEnd/>
            <a:tailEnd/>
          </a:ln>
          <a:effectLst/>
        </p:spPr>
        <p:txBody>
          <a:bodyPr anchor="ctr"/>
          <a:lstStyle/>
          <a:p>
            <a:pPr>
              <a:defRPr/>
            </a:pPr>
            <a:r>
              <a:rPr lang="en-US" sz="2800" dirty="0">
                <a:solidFill>
                  <a:schemeClr val="tx2"/>
                </a:solidFill>
                <a:effectLst/>
              </a:rPr>
              <a:t>Local </a:t>
            </a:r>
            <a:r>
              <a:rPr lang="en-US" sz="2800" dirty="0">
                <a:solidFill>
                  <a:schemeClr val="accent3">
                    <a:lumMod val="75000"/>
                  </a:schemeClr>
                </a:solidFill>
                <a:effectLst/>
              </a:rPr>
              <a:t>4-H</a:t>
            </a:r>
            <a:r>
              <a:rPr lang="en-US" sz="2800" dirty="0">
                <a:solidFill>
                  <a:schemeClr val="tx2"/>
                </a:solidFill>
                <a:effectLst/>
              </a:rPr>
              <a:t> Club Structure</a:t>
            </a:r>
            <a:endParaRPr lang="en-US" sz="1400" b="1" dirty="0">
              <a:solidFill>
                <a:schemeClr val="accent2"/>
              </a:solidFill>
              <a:effectLst>
                <a:outerShdw blurRad="38100" dist="38100" dir="2700000" algn="tl">
                  <a:srgbClr val="C0C0C0"/>
                </a:outerShdw>
              </a:effectLst>
            </a:endParaRPr>
          </a:p>
        </p:txBody>
      </p:sp>
      <p:sp>
        <p:nvSpPr>
          <p:cNvPr id="7" name="Line 46"/>
          <p:cNvSpPr>
            <a:spLocks noChangeShapeType="1"/>
          </p:cNvSpPr>
          <p:nvPr/>
        </p:nvSpPr>
        <p:spPr bwMode="auto">
          <a:xfrm>
            <a:off x="990600" y="533400"/>
            <a:ext cx="0" cy="4391226"/>
          </a:xfrm>
          <a:prstGeom prst="line">
            <a:avLst/>
          </a:prstGeom>
          <a:noFill/>
          <a:ln w="76200" cmpd="tri">
            <a:solidFill>
              <a:srgbClr val="00B050"/>
            </a:solidFill>
            <a:round/>
            <a:headEnd/>
            <a:tailEnd/>
          </a:ln>
          <a:effectLst/>
        </p:spPr>
        <p:txBody>
          <a:bodyPr/>
          <a:lstStyle/>
          <a:p>
            <a:pPr>
              <a:defRPr/>
            </a:pPr>
            <a:endParaRPr lang="en-US" sz="1400"/>
          </a:p>
        </p:txBody>
      </p:sp>
    </p:spTree>
    <p:extLst>
      <p:ext uri="{BB962C8B-B14F-4D97-AF65-F5344CB8AC3E}">
        <p14:creationId xmlns:p14="http://schemas.microsoft.com/office/powerpoint/2010/main" val="2107855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4598">
                                            <p:txEl>
                                              <p:pRg st="0" end="0"/>
                                            </p:txEl>
                                          </p:spTgt>
                                        </p:tgtEl>
                                        <p:attrNameLst>
                                          <p:attrName>style.visibility</p:attrName>
                                        </p:attrNameLst>
                                      </p:cBhvr>
                                      <p:to>
                                        <p:strVal val="visible"/>
                                      </p:to>
                                    </p:set>
                                    <p:animEffect transition="in" filter="strips(downRight)">
                                      <p:cBhvr>
                                        <p:cTn id="7" dur="500"/>
                                        <p:tgtEl>
                                          <p:spTgt spid="245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24598">
                                            <p:txEl>
                                              <p:pRg st="1" end="1"/>
                                            </p:txEl>
                                          </p:spTgt>
                                        </p:tgtEl>
                                        <p:attrNameLst>
                                          <p:attrName>style.visibility</p:attrName>
                                        </p:attrNameLst>
                                      </p:cBhvr>
                                      <p:to>
                                        <p:strVal val="visible"/>
                                      </p:to>
                                    </p:set>
                                    <p:animEffect transition="in" filter="strips(downRight)">
                                      <p:cBhvr>
                                        <p:cTn id="12" dur="500"/>
                                        <p:tgtEl>
                                          <p:spTgt spid="2459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8B43A933-E675-405E-887D-C47DC47511CE}" type="slidenum">
              <a:rPr lang="en-US" altLang="en-US" sz="1400"/>
              <a:pPr eaLnBrk="1" hangingPunct="1"/>
              <a:t>12</a:t>
            </a:fld>
            <a:endParaRPr lang="en-US" altLang="en-US" sz="1400"/>
          </a:p>
        </p:txBody>
      </p:sp>
      <p:sp>
        <p:nvSpPr>
          <p:cNvPr id="25622" name="Rectangle 1046"/>
          <p:cNvSpPr>
            <a:spLocks noChangeArrowheads="1"/>
          </p:cNvSpPr>
          <p:nvPr/>
        </p:nvSpPr>
        <p:spPr bwMode="auto">
          <a:xfrm>
            <a:off x="1094746" y="533400"/>
            <a:ext cx="690625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20000"/>
              </a:spcBef>
              <a:buClr>
                <a:schemeClr val="accent2"/>
              </a:buClr>
              <a:buFont typeface="Wingdings" panose="05000000000000000000" pitchFamily="2" charset="2"/>
              <a:buChar char="§"/>
            </a:pPr>
            <a:r>
              <a:rPr lang="en-US" altLang="en-US" sz="2800" b="1" dirty="0">
                <a:solidFill>
                  <a:schemeClr val="tx2"/>
                </a:solidFill>
                <a:effectLst/>
                <a:latin typeface="+mj-lt"/>
              </a:rPr>
              <a:t>Membership and Families</a:t>
            </a:r>
            <a:r>
              <a:rPr lang="en-US" altLang="en-US" sz="2800" dirty="0">
                <a:effectLst/>
                <a:latin typeface="+mj-lt"/>
              </a:rPr>
              <a:t> – </a:t>
            </a:r>
            <a:r>
              <a:rPr lang="en-US" altLang="en-US" sz="3200" dirty="0">
                <a:solidFill>
                  <a:schemeClr val="tx1">
                    <a:lumMod val="50000"/>
                    <a:lumOff val="50000"/>
                  </a:schemeClr>
                </a:solidFill>
                <a:effectLst/>
                <a:latin typeface="+mj-lt"/>
              </a:rPr>
              <a:t>actively participate in club meetings, committees and activities.  Share time, talents and skills with club.</a:t>
            </a:r>
          </a:p>
        </p:txBody>
      </p:sp>
      <p:sp>
        <p:nvSpPr>
          <p:cNvPr id="7" name="Rectangle 44"/>
          <p:cNvSpPr>
            <a:spLocks noChangeArrowheads="1"/>
          </p:cNvSpPr>
          <p:nvPr/>
        </p:nvSpPr>
        <p:spPr bwMode="auto">
          <a:xfrm rot="-5377461">
            <a:off x="-1549033" y="2323883"/>
            <a:ext cx="4496096" cy="762000"/>
          </a:xfrm>
          <a:prstGeom prst="rect">
            <a:avLst/>
          </a:prstGeom>
          <a:noFill/>
          <a:ln w="9525">
            <a:noFill/>
            <a:miter lim="800000"/>
            <a:headEnd/>
            <a:tailEnd/>
          </a:ln>
          <a:effectLst/>
        </p:spPr>
        <p:txBody>
          <a:bodyPr anchor="ctr"/>
          <a:lstStyle/>
          <a:p>
            <a:pPr>
              <a:defRPr/>
            </a:pPr>
            <a:r>
              <a:rPr lang="en-US" sz="2800" dirty="0">
                <a:solidFill>
                  <a:schemeClr val="tx2"/>
                </a:solidFill>
                <a:effectLst/>
              </a:rPr>
              <a:t>Local </a:t>
            </a:r>
            <a:r>
              <a:rPr lang="en-US" sz="2800" dirty="0">
                <a:solidFill>
                  <a:schemeClr val="accent3">
                    <a:lumMod val="75000"/>
                  </a:schemeClr>
                </a:solidFill>
                <a:effectLst/>
              </a:rPr>
              <a:t>4-H</a:t>
            </a:r>
            <a:r>
              <a:rPr lang="en-US" sz="2800" dirty="0">
                <a:solidFill>
                  <a:schemeClr val="tx2"/>
                </a:solidFill>
                <a:effectLst/>
              </a:rPr>
              <a:t> Club Structure</a:t>
            </a:r>
            <a:endParaRPr lang="en-US" sz="1400" b="1" dirty="0">
              <a:solidFill>
                <a:schemeClr val="accent2"/>
              </a:solidFill>
              <a:effectLst>
                <a:outerShdw blurRad="38100" dist="38100" dir="2700000" algn="tl">
                  <a:srgbClr val="C0C0C0"/>
                </a:outerShdw>
              </a:effectLst>
            </a:endParaRPr>
          </a:p>
        </p:txBody>
      </p:sp>
      <p:sp>
        <p:nvSpPr>
          <p:cNvPr id="8" name="Line 46"/>
          <p:cNvSpPr>
            <a:spLocks noChangeShapeType="1"/>
          </p:cNvSpPr>
          <p:nvPr/>
        </p:nvSpPr>
        <p:spPr bwMode="auto">
          <a:xfrm>
            <a:off x="990600" y="533400"/>
            <a:ext cx="0" cy="4391226"/>
          </a:xfrm>
          <a:prstGeom prst="line">
            <a:avLst/>
          </a:prstGeom>
          <a:noFill/>
          <a:ln w="76200" cmpd="tri">
            <a:solidFill>
              <a:srgbClr val="00B050"/>
            </a:solidFill>
            <a:round/>
            <a:headEnd/>
            <a:tailEnd/>
          </a:ln>
          <a:effectLst/>
        </p:spPr>
        <p:txBody>
          <a:bodyPr/>
          <a:lstStyle/>
          <a:p>
            <a:pPr>
              <a:defRPr/>
            </a:pPr>
            <a:endParaRPr lang="en-US" sz="1400"/>
          </a:p>
        </p:txBody>
      </p:sp>
      <p:pic>
        <p:nvPicPr>
          <p:cNvPr id="9" name="Picture 16" descr="C:\Users\kknoepf\AppData\Local\Microsoft\Windows\Temporary Internet Files\Content.IE5\SROT25GR\MP9004464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704883"/>
            <a:ext cx="3435917" cy="22906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321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622">
                                            <p:txEl>
                                              <p:pRg st="0" end="0"/>
                                            </p:txEl>
                                          </p:spTgt>
                                        </p:tgtEl>
                                        <p:attrNameLst>
                                          <p:attrName>style.visibility</p:attrName>
                                        </p:attrNameLst>
                                      </p:cBhvr>
                                      <p:to>
                                        <p:strVal val="visible"/>
                                      </p:to>
                                    </p:set>
                                    <p:animEffect transition="in" filter="strips(downLeft)">
                                      <p:cBhvr>
                                        <p:cTn id="7" dur="500"/>
                                        <p:tgtEl>
                                          <p:spTgt spid="256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9930"/>
            <a:ext cx="7772400" cy="2823269"/>
          </a:xfrm>
        </p:spPr>
        <p:txBody>
          <a:bodyPr/>
          <a:lstStyle/>
          <a:p>
            <a:r>
              <a:rPr lang="en-US" dirty="0" smtClean="0"/>
              <a:t>Activity</a:t>
            </a:r>
            <a:endParaRPr lang="en-US" dirty="0"/>
          </a:p>
        </p:txBody>
      </p:sp>
      <p:sp>
        <p:nvSpPr>
          <p:cNvPr id="3" name="Subtitle 2"/>
          <p:cNvSpPr>
            <a:spLocks noGrp="1"/>
          </p:cNvSpPr>
          <p:nvPr>
            <p:ph type="subTitle" idx="1"/>
          </p:nvPr>
        </p:nvSpPr>
        <p:spPr>
          <a:xfrm>
            <a:off x="762000" y="4114800"/>
            <a:ext cx="7543800" cy="990600"/>
          </a:xfrm>
        </p:spPr>
        <p:txBody>
          <a:bodyPr>
            <a:normAutofit/>
          </a:bodyPr>
          <a:lstStyle/>
          <a:p>
            <a:r>
              <a:rPr lang="en-US" dirty="0" smtClean="0"/>
              <a:t>Building Leaders for Tomorrow (BLT)</a:t>
            </a:r>
            <a:endParaRPr lang="en-US" dirty="0"/>
          </a:p>
        </p:txBody>
      </p:sp>
      <p:pic>
        <p:nvPicPr>
          <p:cNvPr id="4" name="Picture 3"/>
          <p:cNvPicPr>
            <a:picLocks noChangeAspect="1"/>
          </p:cNvPicPr>
          <p:nvPr/>
        </p:nvPicPr>
        <p:blipFill>
          <a:blip r:embed="rId3"/>
          <a:stretch>
            <a:fillRect/>
          </a:stretch>
        </p:blipFill>
        <p:spPr>
          <a:xfrm>
            <a:off x="3200400" y="914400"/>
            <a:ext cx="2854560" cy="2020948"/>
          </a:xfrm>
          <a:prstGeom prst="rect">
            <a:avLst/>
          </a:prstGeom>
        </p:spPr>
      </p:pic>
    </p:spTree>
    <p:extLst>
      <p:ext uri="{BB962C8B-B14F-4D97-AF65-F5344CB8AC3E}">
        <p14:creationId xmlns:p14="http://schemas.microsoft.com/office/powerpoint/2010/main" val="2047778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9930"/>
            <a:ext cx="7772400" cy="2823269"/>
          </a:xfrm>
        </p:spPr>
        <p:txBody>
          <a:bodyPr/>
          <a:lstStyle/>
          <a:p>
            <a:r>
              <a:rPr lang="en-US" dirty="0" smtClean="0"/>
              <a:t>Activity</a:t>
            </a:r>
            <a:endParaRPr lang="en-US" dirty="0"/>
          </a:p>
        </p:txBody>
      </p:sp>
      <p:sp>
        <p:nvSpPr>
          <p:cNvPr id="3" name="Subtitle 2"/>
          <p:cNvSpPr>
            <a:spLocks noGrp="1"/>
          </p:cNvSpPr>
          <p:nvPr>
            <p:ph type="subTitle" idx="1"/>
          </p:nvPr>
        </p:nvSpPr>
        <p:spPr>
          <a:xfrm>
            <a:off x="762000" y="4114800"/>
            <a:ext cx="7543800" cy="990600"/>
          </a:xfrm>
        </p:spPr>
        <p:txBody>
          <a:bodyPr>
            <a:normAutofit/>
          </a:bodyPr>
          <a:lstStyle/>
          <a:p>
            <a:r>
              <a:rPr lang="en-US" dirty="0" smtClean="0"/>
              <a:t>Effective Club Meetings</a:t>
            </a:r>
          </a:p>
        </p:txBody>
      </p:sp>
      <p:pic>
        <p:nvPicPr>
          <p:cNvPr id="3074" name="Picture 2" descr="MC900441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838200"/>
            <a:ext cx="2430462" cy="242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spTree>
    <p:extLst>
      <p:ext uri="{BB962C8B-B14F-4D97-AF65-F5344CB8AC3E}">
        <p14:creationId xmlns:p14="http://schemas.microsoft.com/office/powerpoint/2010/main" val="1640264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9930"/>
            <a:ext cx="7772400" cy="2823269"/>
          </a:xfrm>
        </p:spPr>
        <p:txBody>
          <a:bodyPr/>
          <a:lstStyle/>
          <a:p>
            <a:r>
              <a:rPr lang="en-US" dirty="0" smtClean="0"/>
              <a:t>Activity</a:t>
            </a:r>
            <a:endParaRPr lang="en-US" dirty="0"/>
          </a:p>
        </p:txBody>
      </p:sp>
      <p:sp>
        <p:nvSpPr>
          <p:cNvPr id="3" name="Subtitle 2"/>
          <p:cNvSpPr>
            <a:spLocks noGrp="1"/>
          </p:cNvSpPr>
          <p:nvPr>
            <p:ph type="subTitle" idx="1"/>
          </p:nvPr>
        </p:nvSpPr>
        <p:spPr>
          <a:xfrm>
            <a:off x="762000" y="4114800"/>
            <a:ext cx="7543800" cy="990600"/>
          </a:xfrm>
        </p:spPr>
        <p:txBody>
          <a:bodyPr>
            <a:normAutofit/>
          </a:bodyPr>
          <a:lstStyle/>
          <a:p>
            <a:r>
              <a:rPr lang="en-US" dirty="0" smtClean="0"/>
              <a:t>Marketing a Club</a:t>
            </a:r>
          </a:p>
        </p:txBody>
      </p:sp>
      <p:pic>
        <p:nvPicPr>
          <p:cNvPr id="4100" name="Picture 4" descr="http://ts3.mm.bing.net/th?id=H.4989842690672326&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85800"/>
            <a:ext cx="2667000" cy="246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90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130425"/>
            <a:ext cx="6096000" cy="1470025"/>
          </a:xfrm>
        </p:spPr>
        <p:txBody>
          <a:bodyPr>
            <a:normAutofit fontScale="90000"/>
          </a:bodyPr>
          <a:lstStyle/>
          <a:p>
            <a:r>
              <a:rPr lang="en-US" sz="3600" i="1" dirty="0" smtClean="0">
                <a:solidFill>
                  <a:schemeClr val="accent5">
                    <a:lumMod val="60000"/>
                    <a:lumOff val="40000"/>
                  </a:schemeClr>
                </a:solidFill>
              </a:rPr>
              <a:t>Oklahoma 4-H</a:t>
            </a:r>
            <a:r>
              <a:rPr lang="en-US" sz="3600" dirty="0" smtClean="0"/>
              <a:t/>
            </a:r>
            <a:br>
              <a:rPr lang="en-US" sz="3600" dirty="0" smtClean="0"/>
            </a:br>
            <a:r>
              <a:rPr lang="en-US" sz="6000" b="1" dirty="0" smtClean="0"/>
              <a:t>On TRAC</a:t>
            </a:r>
            <a:r>
              <a:rPr lang="en-US" sz="6000" dirty="0" smtClean="0"/>
              <a:t/>
            </a:r>
            <a:br>
              <a:rPr lang="en-US" sz="6000" dirty="0" smtClean="0"/>
            </a:br>
            <a:r>
              <a:rPr lang="en-US" dirty="0" smtClean="0"/>
              <a:t>“</a:t>
            </a:r>
            <a:r>
              <a:rPr lang="en-US" b="1" i="1" dirty="0" smtClean="0">
                <a:solidFill>
                  <a:schemeClr val="accent5">
                    <a:lumMod val="60000"/>
                    <a:lumOff val="40000"/>
                  </a:schemeClr>
                </a:solidFill>
              </a:rPr>
              <a:t>T</a:t>
            </a:r>
            <a:r>
              <a:rPr lang="en-US" i="1" dirty="0" smtClean="0"/>
              <a:t>aking</a:t>
            </a:r>
            <a:r>
              <a:rPr lang="en-US" i="1" dirty="0" smtClean="0">
                <a:solidFill>
                  <a:schemeClr val="accent2"/>
                </a:solidFill>
              </a:rPr>
              <a:t> </a:t>
            </a:r>
            <a:r>
              <a:rPr lang="en-US" b="1" i="1" dirty="0" smtClean="0">
                <a:solidFill>
                  <a:schemeClr val="accent5">
                    <a:lumMod val="60000"/>
                    <a:lumOff val="40000"/>
                  </a:schemeClr>
                </a:solidFill>
              </a:rPr>
              <a:t>R</a:t>
            </a:r>
            <a:r>
              <a:rPr lang="en-US" i="1" dirty="0" smtClean="0"/>
              <a:t>evitalization</a:t>
            </a:r>
            <a:r>
              <a:rPr lang="en-US" i="1" dirty="0" smtClean="0">
                <a:solidFill>
                  <a:schemeClr val="accent2"/>
                </a:solidFill>
              </a:rPr>
              <a:t> </a:t>
            </a:r>
            <a:br>
              <a:rPr lang="en-US" i="1" dirty="0" smtClean="0">
                <a:solidFill>
                  <a:schemeClr val="accent2"/>
                </a:solidFill>
              </a:rPr>
            </a:br>
            <a:r>
              <a:rPr lang="en-US" i="1" dirty="0" smtClean="0"/>
              <a:t>to</a:t>
            </a:r>
            <a:r>
              <a:rPr lang="en-US" i="1" dirty="0" smtClean="0">
                <a:solidFill>
                  <a:schemeClr val="accent2"/>
                </a:solidFill>
              </a:rPr>
              <a:t> </a:t>
            </a:r>
            <a:r>
              <a:rPr lang="en-US" b="1" i="1" dirty="0" smtClean="0">
                <a:solidFill>
                  <a:schemeClr val="accent5">
                    <a:lumMod val="60000"/>
                    <a:lumOff val="40000"/>
                  </a:schemeClr>
                </a:solidFill>
              </a:rPr>
              <a:t>A</a:t>
            </a:r>
            <a:r>
              <a:rPr lang="en-US" i="1" dirty="0" smtClean="0"/>
              <a:t>ll</a:t>
            </a:r>
            <a:r>
              <a:rPr lang="en-US" i="1" dirty="0" smtClean="0">
                <a:solidFill>
                  <a:schemeClr val="accent2"/>
                </a:solidFill>
              </a:rPr>
              <a:t> </a:t>
            </a:r>
            <a:r>
              <a:rPr lang="en-US" b="1" i="1" dirty="0" smtClean="0">
                <a:solidFill>
                  <a:schemeClr val="accent5">
                    <a:lumMod val="60000"/>
                    <a:lumOff val="40000"/>
                  </a:schemeClr>
                </a:solidFill>
              </a:rPr>
              <a:t>C</a:t>
            </a:r>
            <a:r>
              <a:rPr lang="en-US" i="1" dirty="0" smtClean="0"/>
              <a:t>lubs</a:t>
            </a:r>
            <a:r>
              <a:rPr lang="en-US" dirty="0" smtClean="0"/>
              <a:t>”</a:t>
            </a:r>
            <a:endParaRPr lang="en-US" dirty="0"/>
          </a:p>
        </p:txBody>
      </p:sp>
      <p:sp>
        <p:nvSpPr>
          <p:cNvPr id="3" name="Subtitle 2"/>
          <p:cNvSpPr>
            <a:spLocks noGrp="1"/>
          </p:cNvSpPr>
          <p:nvPr>
            <p:ph type="subTitle" idx="1"/>
          </p:nvPr>
        </p:nvSpPr>
        <p:spPr>
          <a:xfrm>
            <a:off x="3048000" y="4800600"/>
            <a:ext cx="4953000" cy="1219200"/>
          </a:xfrm>
        </p:spPr>
        <p:txBody>
          <a:bodyPr>
            <a:normAutofit/>
          </a:bodyPr>
          <a:lstStyle/>
          <a:p>
            <a:r>
              <a:rPr lang="en-US" b="1" dirty="0" smtClean="0">
                <a:solidFill>
                  <a:schemeClr val="accent5">
                    <a:lumMod val="60000"/>
                    <a:lumOff val="40000"/>
                  </a:schemeClr>
                </a:solidFill>
              </a:rPr>
              <a:t>(insert county name)</a:t>
            </a:r>
          </a:p>
        </p:txBody>
      </p:sp>
      <p:sp>
        <p:nvSpPr>
          <p:cNvPr id="5" name="Rectangle 4"/>
          <p:cNvSpPr/>
          <p:nvPr/>
        </p:nvSpPr>
        <p:spPr>
          <a:xfrm>
            <a:off x="8001000" y="5867400"/>
            <a:ext cx="1143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8647" y="5358274"/>
            <a:ext cx="1584705" cy="1347326"/>
          </a:xfrm>
          <a:prstGeom prst="rect">
            <a:avLst/>
          </a:prstGeom>
        </p:spPr>
      </p:pic>
    </p:spTree>
    <p:extLst>
      <p:ext uri="{BB962C8B-B14F-4D97-AF65-F5344CB8AC3E}">
        <p14:creationId xmlns:p14="http://schemas.microsoft.com/office/powerpoint/2010/main" val="885570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4724400" y="2438400"/>
            <a:ext cx="4038600" cy="2667001"/>
          </a:xfrm>
        </p:spPr>
        <p:txBody>
          <a:bodyPr/>
          <a:lstStyle/>
          <a:p>
            <a:pPr>
              <a:buClr>
                <a:schemeClr val="accent2"/>
              </a:buClr>
              <a:buFont typeface="Wingdings" panose="05000000000000000000" pitchFamily="2" charset="2"/>
              <a:buChar char="§"/>
            </a:pPr>
            <a:r>
              <a:rPr lang="en-US" altLang="en-US" dirty="0"/>
              <a:t>New Ideas</a:t>
            </a:r>
          </a:p>
          <a:p>
            <a:pPr>
              <a:buClr>
                <a:schemeClr val="accent2"/>
              </a:buClr>
              <a:buFont typeface="Wingdings" panose="05000000000000000000" pitchFamily="2" charset="2"/>
              <a:buChar char="§"/>
            </a:pPr>
            <a:r>
              <a:rPr lang="en-US" altLang="en-US" dirty="0"/>
              <a:t>Knowledge and Skill Development</a:t>
            </a:r>
          </a:p>
          <a:p>
            <a:pPr>
              <a:buClr>
                <a:schemeClr val="accent2"/>
              </a:buClr>
              <a:buFont typeface="Wingdings" panose="05000000000000000000" pitchFamily="2" charset="2"/>
              <a:buChar char="§"/>
            </a:pPr>
            <a:r>
              <a:rPr lang="en-US" altLang="en-US" dirty="0"/>
              <a:t>Pride in Group Efforts</a:t>
            </a:r>
          </a:p>
          <a:p>
            <a:pPr>
              <a:buClr>
                <a:schemeClr val="accent2"/>
              </a:buClr>
              <a:buFont typeface="Wingdings" panose="05000000000000000000" pitchFamily="2" charset="2"/>
              <a:buChar char="§"/>
            </a:pPr>
            <a:r>
              <a:rPr lang="en-US" altLang="en-US" dirty="0"/>
              <a:t>Self-Confidence</a:t>
            </a:r>
            <a:endParaRPr lang="en-US" altLang="en-US" sz="3600" dirty="0"/>
          </a:p>
          <a:p>
            <a:endParaRPr lang="en-US" dirty="0"/>
          </a:p>
        </p:txBody>
      </p:sp>
      <p:sp>
        <p:nvSpPr>
          <p:cNvPr id="3" name="Content Placeholder 2"/>
          <p:cNvSpPr>
            <a:spLocks noGrp="1"/>
          </p:cNvSpPr>
          <p:nvPr>
            <p:ph sz="quarter" idx="13"/>
          </p:nvPr>
        </p:nvSpPr>
        <p:spPr>
          <a:xfrm>
            <a:off x="381000" y="2057400"/>
            <a:ext cx="4041648" cy="3048000"/>
          </a:xfrm>
        </p:spPr>
        <p:txBody>
          <a:bodyPr/>
          <a:lstStyle/>
          <a:p>
            <a:pPr marL="0" indent="0">
              <a:buClr>
                <a:schemeClr val="accent2"/>
              </a:buClr>
              <a:buNone/>
            </a:pPr>
            <a:r>
              <a:rPr lang="en-US" altLang="en-US" b="1" dirty="0">
                <a:solidFill>
                  <a:schemeClr val="tx2"/>
                </a:solidFill>
              </a:rPr>
              <a:t>Clubs encourage:</a:t>
            </a:r>
          </a:p>
          <a:p>
            <a:pPr>
              <a:buClr>
                <a:schemeClr val="accent2"/>
              </a:buClr>
              <a:buFont typeface="Wingdings" panose="05000000000000000000" pitchFamily="2" charset="2"/>
              <a:buChar char="§"/>
            </a:pPr>
            <a:r>
              <a:rPr lang="en-US" altLang="en-US" dirty="0"/>
              <a:t>Decision-Making Skills</a:t>
            </a:r>
          </a:p>
          <a:p>
            <a:pPr>
              <a:buClr>
                <a:schemeClr val="accent2"/>
              </a:buClr>
              <a:buFont typeface="Wingdings" panose="05000000000000000000" pitchFamily="2" charset="2"/>
              <a:buChar char="§"/>
            </a:pPr>
            <a:r>
              <a:rPr lang="en-US" altLang="en-US" dirty="0"/>
              <a:t>Cooperation in Groups</a:t>
            </a:r>
          </a:p>
          <a:p>
            <a:pPr>
              <a:buClr>
                <a:schemeClr val="accent2"/>
              </a:buClr>
              <a:buFont typeface="Wingdings" panose="05000000000000000000" pitchFamily="2" charset="2"/>
              <a:buChar char="§"/>
            </a:pPr>
            <a:r>
              <a:rPr lang="en-US" altLang="en-US" dirty="0"/>
              <a:t>Leadership Development</a:t>
            </a:r>
          </a:p>
          <a:p>
            <a:pPr>
              <a:buClr>
                <a:schemeClr val="accent2"/>
              </a:buClr>
              <a:buFont typeface="Wingdings" panose="05000000000000000000" pitchFamily="2" charset="2"/>
              <a:buChar char="§"/>
            </a:pPr>
            <a:r>
              <a:rPr lang="en-US" altLang="en-US" dirty="0"/>
              <a:t>Communication </a:t>
            </a:r>
            <a:r>
              <a:rPr lang="en-US" altLang="en-US" dirty="0" smtClean="0"/>
              <a:t>Skills</a:t>
            </a:r>
            <a:endParaRPr lang="en-US" altLang="en-US" dirty="0"/>
          </a:p>
        </p:txBody>
      </p:sp>
      <p:sp>
        <p:nvSpPr>
          <p:cNvPr id="4" name="Title 3"/>
          <p:cNvSpPr>
            <a:spLocks noGrp="1"/>
          </p:cNvSpPr>
          <p:nvPr>
            <p:ph type="title"/>
          </p:nvPr>
        </p:nvSpPr>
        <p:spPr/>
        <p:txBody>
          <a:bodyPr/>
          <a:lstStyle/>
          <a:p>
            <a:pPr algn="l"/>
            <a:r>
              <a:rPr lang="en-US" dirty="0" smtClean="0"/>
              <a:t>A </a:t>
            </a:r>
            <a:r>
              <a:rPr lang="en-US" dirty="0" smtClean="0">
                <a:solidFill>
                  <a:srgbClr val="00B050"/>
                </a:solidFill>
              </a:rPr>
              <a:t>4-H</a:t>
            </a:r>
            <a:r>
              <a:rPr lang="en-US" dirty="0" smtClean="0"/>
              <a:t> Club is…</a:t>
            </a:r>
            <a:endParaRPr lang="en-US" dirty="0"/>
          </a:p>
        </p:txBody>
      </p:sp>
      <p:sp>
        <p:nvSpPr>
          <p:cNvPr id="5" name="Rectangle 2"/>
          <p:cNvSpPr>
            <a:spLocks noChangeArrowheads="1"/>
          </p:cNvSpPr>
          <p:nvPr/>
        </p:nvSpPr>
        <p:spPr bwMode="auto">
          <a:xfrm>
            <a:off x="457200" y="1119244"/>
            <a:ext cx="8001000" cy="785756"/>
          </a:xfrm>
          <a:prstGeom prst="rect">
            <a:avLst/>
          </a:prstGeom>
          <a:noFill/>
          <a:ln w="9525">
            <a:noFill/>
            <a:miter lim="800000"/>
            <a:headEnd/>
            <a:tailEnd/>
          </a:ln>
          <a:effectLst/>
        </p:spPr>
        <p:txBody>
          <a:bodyPr anchor="ctr"/>
          <a:lstStyle/>
          <a:p>
            <a:pPr>
              <a:defRPr/>
            </a:pPr>
            <a:r>
              <a:rPr lang="en-US" sz="2400" b="1" dirty="0" smtClean="0">
                <a:solidFill>
                  <a:schemeClr val="accent2"/>
                </a:solidFill>
                <a:latin typeface="+mj-lt"/>
              </a:rPr>
              <a:t>A </a:t>
            </a:r>
            <a:r>
              <a:rPr lang="en-US" sz="2400" b="1" dirty="0">
                <a:solidFill>
                  <a:schemeClr val="accent2"/>
                </a:solidFill>
                <a:latin typeface="+mj-lt"/>
              </a:rPr>
              <a:t>group of </a:t>
            </a:r>
            <a:r>
              <a:rPr lang="en-US" sz="2400" b="1" dirty="0" smtClean="0">
                <a:solidFill>
                  <a:schemeClr val="accent2"/>
                </a:solidFill>
                <a:latin typeface="+mj-lt"/>
              </a:rPr>
              <a:t>boys and girls who </a:t>
            </a:r>
            <a:r>
              <a:rPr lang="en-US" sz="2400" b="1" dirty="0">
                <a:solidFill>
                  <a:schemeClr val="accent2"/>
                </a:solidFill>
                <a:latin typeface="+mj-lt"/>
              </a:rPr>
              <a:t>learn leadership and cooperation through fun and educational programs.</a:t>
            </a:r>
          </a:p>
        </p:txBody>
      </p:sp>
    </p:spTree>
    <p:extLst>
      <p:ext uri="{BB962C8B-B14F-4D97-AF65-F5344CB8AC3E}">
        <p14:creationId xmlns:p14="http://schemas.microsoft.com/office/powerpoint/2010/main" val="364213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02255979-4CC3-47F7-B451-C5EB8BDA97A1}" type="slidenum">
              <a:rPr lang="en-US" altLang="en-US" sz="1400"/>
              <a:pPr eaLnBrk="1" hangingPunct="1"/>
              <a:t>3</a:t>
            </a:fld>
            <a:endParaRPr lang="en-US" altLang="en-US" sz="1400"/>
          </a:p>
        </p:txBody>
      </p:sp>
      <p:sp>
        <p:nvSpPr>
          <p:cNvPr id="36866" name="Rectangle 2"/>
          <p:cNvSpPr>
            <a:spLocks noChangeArrowheads="1"/>
          </p:cNvSpPr>
          <p:nvPr/>
        </p:nvSpPr>
        <p:spPr bwMode="auto">
          <a:xfrm>
            <a:off x="457200" y="152400"/>
            <a:ext cx="8077200" cy="1143000"/>
          </a:xfrm>
          <a:prstGeom prst="rect">
            <a:avLst/>
          </a:prstGeom>
          <a:noFill/>
          <a:ln w="9525">
            <a:noFill/>
            <a:miter lim="800000"/>
            <a:headEnd/>
            <a:tailEnd/>
          </a:ln>
          <a:effectLst/>
        </p:spPr>
        <p:txBody>
          <a:bodyPr anchor="ctr"/>
          <a:lstStyle/>
          <a:p>
            <a:pPr>
              <a:defRPr/>
            </a:pPr>
            <a:r>
              <a:rPr lang="en-US" sz="3600" dirty="0">
                <a:solidFill>
                  <a:schemeClr val="tx2"/>
                </a:solidFill>
                <a:effectLst/>
              </a:rPr>
              <a:t>Types of </a:t>
            </a:r>
            <a:r>
              <a:rPr lang="en-US" sz="3600" b="1" dirty="0">
                <a:solidFill>
                  <a:schemeClr val="accent3">
                    <a:lumMod val="75000"/>
                  </a:schemeClr>
                </a:solidFill>
                <a:effectLst/>
              </a:rPr>
              <a:t>4-H</a:t>
            </a:r>
            <a:r>
              <a:rPr lang="en-US" sz="3600" dirty="0">
                <a:solidFill>
                  <a:schemeClr val="tx2"/>
                </a:solidFill>
                <a:effectLst/>
              </a:rPr>
              <a:t> Clubs</a:t>
            </a:r>
            <a:endParaRPr lang="en-US" sz="3600" b="1" dirty="0">
              <a:solidFill>
                <a:schemeClr val="accent2"/>
              </a:solidFill>
              <a:effectLst>
                <a:outerShdw blurRad="38100" dist="38100" dir="2700000" algn="tl">
                  <a:srgbClr val="C0C0C0"/>
                </a:outerShdw>
              </a:effectLst>
            </a:endParaRPr>
          </a:p>
        </p:txBody>
      </p:sp>
      <p:sp>
        <p:nvSpPr>
          <p:cNvPr id="36867" name="Rectangle 3"/>
          <p:cNvSpPr>
            <a:spLocks noChangeArrowheads="1"/>
          </p:cNvSpPr>
          <p:nvPr/>
        </p:nvSpPr>
        <p:spPr bwMode="auto">
          <a:xfrm>
            <a:off x="609600" y="1219200"/>
            <a:ext cx="6172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20000"/>
              </a:spcBef>
              <a:buClr>
                <a:schemeClr val="accent2"/>
              </a:buClr>
              <a:buFont typeface="Wingdings" panose="05000000000000000000" pitchFamily="2" charset="2"/>
              <a:buChar char="§"/>
            </a:pPr>
            <a:r>
              <a:rPr lang="en-US" altLang="en-US" sz="3600" dirty="0">
                <a:solidFill>
                  <a:schemeClr val="tx1">
                    <a:lumMod val="50000"/>
                    <a:lumOff val="50000"/>
                  </a:schemeClr>
                </a:solidFill>
                <a:effectLst/>
                <a:latin typeface="+mj-lt"/>
              </a:rPr>
              <a:t>Community Club</a:t>
            </a:r>
          </a:p>
          <a:p>
            <a:pPr marL="457200" indent="-457200" algn="l" eaLnBrk="1" hangingPunct="1">
              <a:spcBef>
                <a:spcPct val="20000"/>
              </a:spcBef>
              <a:buClr>
                <a:schemeClr val="accent2"/>
              </a:buClr>
              <a:buFont typeface="Wingdings" panose="05000000000000000000" pitchFamily="2" charset="2"/>
              <a:buChar char="§"/>
            </a:pPr>
            <a:r>
              <a:rPr lang="en-US" altLang="en-US" sz="3600" dirty="0">
                <a:solidFill>
                  <a:schemeClr val="tx1">
                    <a:lumMod val="50000"/>
                    <a:lumOff val="50000"/>
                  </a:schemeClr>
                </a:solidFill>
                <a:effectLst/>
                <a:latin typeface="+mj-lt"/>
              </a:rPr>
              <a:t>Project Club</a:t>
            </a:r>
          </a:p>
          <a:p>
            <a:pPr marL="457200" indent="-457200" algn="l" eaLnBrk="1" hangingPunct="1">
              <a:spcBef>
                <a:spcPct val="20000"/>
              </a:spcBef>
              <a:buClr>
                <a:schemeClr val="accent2"/>
              </a:buClr>
              <a:buFont typeface="Wingdings" panose="05000000000000000000" pitchFamily="2" charset="2"/>
              <a:buChar char="§"/>
            </a:pPr>
            <a:r>
              <a:rPr lang="en-US" altLang="en-US" sz="3600" dirty="0">
                <a:solidFill>
                  <a:schemeClr val="tx1">
                    <a:lumMod val="50000"/>
                    <a:lumOff val="50000"/>
                  </a:schemeClr>
                </a:solidFill>
                <a:effectLst/>
                <a:latin typeface="+mj-lt"/>
              </a:rPr>
              <a:t>Short-Term Special Interest </a:t>
            </a:r>
            <a:r>
              <a:rPr lang="en-US" altLang="en-US" sz="3600" dirty="0" smtClean="0">
                <a:solidFill>
                  <a:schemeClr val="tx1">
                    <a:lumMod val="50000"/>
                    <a:lumOff val="50000"/>
                  </a:schemeClr>
                </a:solidFill>
                <a:effectLst/>
                <a:latin typeface="+mj-lt"/>
              </a:rPr>
              <a:t>Groups</a:t>
            </a:r>
            <a:endParaRPr lang="en-US" altLang="en-US" sz="3600" dirty="0">
              <a:solidFill>
                <a:schemeClr val="tx1">
                  <a:lumMod val="50000"/>
                  <a:lumOff val="50000"/>
                </a:schemeClr>
              </a:solidFill>
              <a:effectLst/>
              <a:latin typeface="+mj-lt"/>
            </a:endParaRPr>
          </a:p>
          <a:p>
            <a:pPr marL="457200" indent="-457200" algn="l" eaLnBrk="1" hangingPunct="1">
              <a:spcBef>
                <a:spcPct val="20000"/>
              </a:spcBef>
              <a:buClr>
                <a:schemeClr val="accent2"/>
              </a:buClr>
              <a:buFont typeface="Wingdings" panose="05000000000000000000" pitchFamily="2" charset="2"/>
              <a:buChar char="§"/>
            </a:pPr>
            <a:r>
              <a:rPr lang="en-US" altLang="en-US" sz="3600" dirty="0">
                <a:solidFill>
                  <a:schemeClr val="tx1">
                    <a:lumMod val="50000"/>
                    <a:lumOff val="50000"/>
                  </a:schemeClr>
                </a:solidFill>
                <a:effectLst/>
                <a:latin typeface="+mj-lt"/>
              </a:rPr>
              <a:t>Afterschool Programs</a:t>
            </a:r>
          </a:p>
        </p:txBody>
      </p:sp>
      <p:pic>
        <p:nvPicPr>
          <p:cNvPr id="36887" name="Picture 23" descr="HOR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519875"/>
            <a:ext cx="2286000" cy="235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265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36887"/>
                                        </p:tgtEl>
                                        <p:attrNameLst>
                                          <p:attrName>style.visibility</p:attrName>
                                        </p:attrNameLst>
                                      </p:cBhvr>
                                      <p:to>
                                        <p:strVal val="visible"/>
                                      </p:to>
                                    </p:set>
                                    <p:anim calcmode="lin" valueType="num">
                                      <p:cBhvr>
                                        <p:cTn id="7" dur="1000" fill="hold"/>
                                        <p:tgtEl>
                                          <p:spTgt spid="36887"/>
                                        </p:tgtEl>
                                        <p:attrNameLst>
                                          <p:attrName>ppt_w</p:attrName>
                                        </p:attrNameLst>
                                      </p:cBhvr>
                                      <p:tavLst>
                                        <p:tav tm="0">
                                          <p:val>
                                            <p:fltVal val="0"/>
                                          </p:val>
                                        </p:tav>
                                        <p:tav tm="100000">
                                          <p:val>
                                            <p:strVal val="#ppt_w"/>
                                          </p:val>
                                        </p:tav>
                                      </p:tavLst>
                                    </p:anim>
                                    <p:anim calcmode="lin" valueType="num">
                                      <p:cBhvr>
                                        <p:cTn id="8" dur="1000" fill="hold"/>
                                        <p:tgtEl>
                                          <p:spTgt spid="36887"/>
                                        </p:tgtEl>
                                        <p:attrNameLst>
                                          <p:attrName>ppt_h</p:attrName>
                                        </p:attrNameLst>
                                      </p:cBhvr>
                                      <p:tavLst>
                                        <p:tav tm="0">
                                          <p:val>
                                            <p:fltVal val="0"/>
                                          </p:val>
                                        </p:tav>
                                        <p:tav tm="100000">
                                          <p:val>
                                            <p:strVal val="#ppt_h"/>
                                          </p:val>
                                        </p:tav>
                                      </p:tavLst>
                                    </p:anim>
                                    <p:anim calcmode="lin" valueType="num">
                                      <p:cBhvr>
                                        <p:cTn id="9" dur="1000" fill="hold"/>
                                        <p:tgtEl>
                                          <p:spTgt spid="3688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8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A314625C-36F9-456C-8ABC-0D96E48CB3BF}" type="slidenum">
              <a:rPr lang="en-US" altLang="en-US" sz="1400"/>
              <a:pPr eaLnBrk="1" hangingPunct="1"/>
              <a:t>4</a:t>
            </a:fld>
            <a:endParaRPr lang="en-US" altLang="en-US" sz="1400"/>
          </a:p>
        </p:txBody>
      </p:sp>
      <p:sp>
        <p:nvSpPr>
          <p:cNvPr id="38914" name="Rectangle 2"/>
          <p:cNvSpPr>
            <a:spLocks noChangeArrowheads="1"/>
          </p:cNvSpPr>
          <p:nvPr/>
        </p:nvSpPr>
        <p:spPr bwMode="auto">
          <a:xfrm>
            <a:off x="457200" y="152400"/>
            <a:ext cx="8153400" cy="1143000"/>
          </a:xfrm>
          <a:prstGeom prst="rect">
            <a:avLst/>
          </a:prstGeom>
          <a:noFill/>
          <a:ln w="9525">
            <a:noFill/>
            <a:miter lim="800000"/>
            <a:headEnd/>
            <a:tailEnd/>
          </a:ln>
          <a:effectLst/>
        </p:spPr>
        <p:txBody>
          <a:bodyPr anchor="ctr"/>
          <a:lstStyle/>
          <a:p>
            <a:pPr>
              <a:defRPr/>
            </a:pPr>
            <a:r>
              <a:rPr lang="en-US" sz="3600" dirty="0">
                <a:solidFill>
                  <a:schemeClr val="tx2"/>
                </a:solidFill>
                <a:effectLst/>
              </a:rPr>
              <a:t>Chartered </a:t>
            </a:r>
            <a:r>
              <a:rPr lang="en-US" sz="3600" b="1" dirty="0">
                <a:solidFill>
                  <a:schemeClr val="accent3">
                    <a:lumMod val="75000"/>
                  </a:schemeClr>
                </a:solidFill>
                <a:effectLst/>
              </a:rPr>
              <a:t>4-H</a:t>
            </a:r>
            <a:r>
              <a:rPr lang="en-US" sz="3600" dirty="0">
                <a:solidFill>
                  <a:schemeClr val="tx2"/>
                </a:solidFill>
                <a:effectLst/>
              </a:rPr>
              <a:t> </a:t>
            </a:r>
            <a:r>
              <a:rPr lang="en-US" sz="3600" dirty="0" smtClean="0">
                <a:solidFill>
                  <a:schemeClr val="tx2"/>
                </a:solidFill>
                <a:effectLst/>
              </a:rPr>
              <a:t>Clubs</a:t>
            </a:r>
            <a:endParaRPr lang="en-US" sz="3600" dirty="0">
              <a:solidFill>
                <a:schemeClr val="tx2"/>
              </a:solidFill>
              <a:effectLst/>
            </a:endParaRPr>
          </a:p>
        </p:txBody>
      </p:sp>
      <p:sp>
        <p:nvSpPr>
          <p:cNvPr id="38915" name="Rectangle 3"/>
          <p:cNvSpPr>
            <a:spLocks noChangeArrowheads="1"/>
          </p:cNvSpPr>
          <p:nvPr/>
        </p:nvSpPr>
        <p:spPr bwMode="auto">
          <a:xfrm>
            <a:off x="685800" y="1600200"/>
            <a:ext cx="792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0" indent="0" algn="l" eaLnBrk="1" hangingPunct="1">
              <a:spcBef>
                <a:spcPct val="20000"/>
              </a:spcBef>
              <a:buClr>
                <a:schemeClr val="accent2"/>
              </a:buClr>
            </a:pPr>
            <a:r>
              <a:rPr lang="en-US" altLang="en-US" sz="2800" dirty="0">
                <a:solidFill>
                  <a:schemeClr val="tx2"/>
                </a:solidFill>
                <a:effectLst/>
                <a:latin typeface="+mj-lt"/>
              </a:rPr>
              <a:t>To maintain charter…</a:t>
            </a:r>
          </a:p>
          <a:p>
            <a:pPr algn="l" eaLnBrk="1" hangingPunct="1">
              <a:spcBef>
                <a:spcPct val="20000"/>
              </a:spcBef>
              <a:buClr>
                <a:schemeClr val="accent2"/>
              </a:buClr>
              <a:buFont typeface="Wingdings" panose="05000000000000000000" pitchFamily="2" charset="2"/>
              <a:buChar char="§"/>
            </a:pPr>
            <a:r>
              <a:rPr lang="en-US" altLang="en-US" sz="2100" dirty="0" smtClean="0">
                <a:solidFill>
                  <a:schemeClr val="tx1">
                    <a:lumMod val="50000"/>
                    <a:lumOff val="50000"/>
                  </a:schemeClr>
                </a:solidFill>
                <a:effectLst/>
                <a:latin typeface="+mj-lt"/>
              </a:rPr>
              <a:t>Annual </a:t>
            </a:r>
            <a:r>
              <a:rPr lang="en-US" altLang="en-US" sz="2100" dirty="0">
                <a:solidFill>
                  <a:schemeClr val="tx1">
                    <a:lumMod val="50000"/>
                    <a:lumOff val="50000"/>
                  </a:schemeClr>
                </a:solidFill>
                <a:effectLst/>
                <a:latin typeface="+mj-lt"/>
              </a:rPr>
              <a:t>monthly meeting planning </a:t>
            </a:r>
            <a:r>
              <a:rPr lang="en-US" altLang="en-US" sz="2100" dirty="0" smtClean="0">
                <a:solidFill>
                  <a:schemeClr val="tx1">
                    <a:lumMod val="50000"/>
                    <a:lumOff val="50000"/>
                  </a:schemeClr>
                </a:solidFill>
                <a:effectLst/>
                <a:latin typeface="+mj-lt"/>
              </a:rPr>
              <a:t>guides</a:t>
            </a:r>
            <a:endParaRPr lang="en-US" altLang="en-US" sz="2100" dirty="0">
              <a:solidFill>
                <a:schemeClr val="tx1">
                  <a:lumMod val="50000"/>
                  <a:lumOff val="50000"/>
                </a:schemeClr>
              </a:solidFill>
              <a:effectLst/>
              <a:latin typeface="+mj-lt"/>
            </a:endParaRPr>
          </a:p>
          <a:p>
            <a:pPr algn="l" eaLnBrk="1" hangingPunct="1">
              <a:spcBef>
                <a:spcPct val="20000"/>
              </a:spcBef>
              <a:buClr>
                <a:schemeClr val="accent2"/>
              </a:buClr>
              <a:buFont typeface="Wingdings" panose="05000000000000000000" pitchFamily="2" charset="2"/>
              <a:buChar char="§"/>
            </a:pPr>
            <a:r>
              <a:rPr lang="en-US" altLang="en-US" sz="2100" dirty="0">
                <a:solidFill>
                  <a:schemeClr val="tx1">
                    <a:lumMod val="50000"/>
                    <a:lumOff val="50000"/>
                  </a:schemeClr>
                </a:solidFill>
                <a:effectLst/>
                <a:latin typeface="+mj-lt"/>
              </a:rPr>
              <a:t>Actively recruit diversity in membership and meet </a:t>
            </a:r>
            <a:r>
              <a:rPr lang="en-US" altLang="en-US" sz="2100" dirty="0" smtClean="0">
                <a:solidFill>
                  <a:schemeClr val="tx1">
                    <a:lumMod val="50000"/>
                    <a:lumOff val="50000"/>
                  </a:schemeClr>
                </a:solidFill>
                <a:effectLst/>
                <a:latin typeface="+mj-lt"/>
              </a:rPr>
              <a:t>regularly</a:t>
            </a:r>
            <a:endParaRPr lang="en-US" altLang="en-US" sz="2100" dirty="0">
              <a:solidFill>
                <a:schemeClr val="tx1">
                  <a:lumMod val="50000"/>
                  <a:lumOff val="50000"/>
                </a:schemeClr>
              </a:solidFill>
              <a:effectLst/>
              <a:latin typeface="+mj-lt"/>
            </a:endParaRPr>
          </a:p>
          <a:p>
            <a:pPr algn="l" eaLnBrk="1" hangingPunct="1">
              <a:spcBef>
                <a:spcPct val="20000"/>
              </a:spcBef>
              <a:buClr>
                <a:schemeClr val="accent2"/>
              </a:buClr>
              <a:buFont typeface="Wingdings" panose="05000000000000000000" pitchFamily="2" charset="2"/>
              <a:buChar char="§"/>
            </a:pPr>
            <a:r>
              <a:rPr lang="en-US" altLang="en-US" sz="2100" dirty="0" smtClean="0">
                <a:solidFill>
                  <a:schemeClr val="tx1">
                    <a:lumMod val="50000"/>
                    <a:lumOff val="50000"/>
                  </a:schemeClr>
                </a:solidFill>
                <a:effectLst/>
                <a:latin typeface="+mj-lt"/>
              </a:rPr>
              <a:t>End-of-Year Evaluation/Report</a:t>
            </a:r>
            <a:endParaRPr lang="en-US" altLang="en-US" sz="2100" dirty="0">
              <a:solidFill>
                <a:schemeClr val="tx1">
                  <a:lumMod val="50000"/>
                  <a:lumOff val="50000"/>
                </a:schemeClr>
              </a:solidFill>
              <a:effectLst/>
              <a:latin typeface="+mj-lt"/>
            </a:endParaRPr>
          </a:p>
          <a:p>
            <a:pPr algn="l" eaLnBrk="1" hangingPunct="1">
              <a:spcBef>
                <a:spcPct val="20000"/>
              </a:spcBef>
              <a:buClr>
                <a:schemeClr val="accent2"/>
              </a:buClr>
              <a:buFont typeface="Wingdings" panose="05000000000000000000" pitchFamily="2" charset="2"/>
              <a:buChar char="§"/>
            </a:pPr>
            <a:r>
              <a:rPr lang="en-US" altLang="en-US" sz="2100" dirty="0">
                <a:solidFill>
                  <a:schemeClr val="tx1">
                    <a:lumMod val="50000"/>
                    <a:lumOff val="50000"/>
                  </a:schemeClr>
                </a:solidFill>
                <a:effectLst/>
                <a:latin typeface="+mj-lt"/>
              </a:rPr>
              <a:t>Annual financial accounting of club </a:t>
            </a:r>
            <a:r>
              <a:rPr lang="en-US" altLang="en-US" sz="2100" dirty="0" smtClean="0">
                <a:solidFill>
                  <a:schemeClr val="tx1">
                    <a:lumMod val="50000"/>
                    <a:lumOff val="50000"/>
                  </a:schemeClr>
                </a:solidFill>
                <a:effectLst/>
                <a:latin typeface="+mj-lt"/>
              </a:rPr>
              <a:t>funds</a:t>
            </a:r>
            <a:endParaRPr lang="en-US" altLang="en-US" sz="2100" dirty="0">
              <a:solidFill>
                <a:schemeClr val="tx1">
                  <a:lumMod val="50000"/>
                  <a:lumOff val="50000"/>
                </a:schemeClr>
              </a:solidFill>
              <a:effectLst/>
              <a:latin typeface="+mj-lt"/>
            </a:endParaRPr>
          </a:p>
          <a:p>
            <a:pPr algn="l" eaLnBrk="1" hangingPunct="1">
              <a:spcBef>
                <a:spcPct val="20000"/>
              </a:spcBef>
              <a:buClr>
                <a:schemeClr val="accent2"/>
              </a:buClr>
              <a:buFont typeface="Wingdings" panose="05000000000000000000" pitchFamily="2" charset="2"/>
              <a:buChar char="§"/>
            </a:pPr>
            <a:r>
              <a:rPr lang="en-US" altLang="en-US" sz="2100" dirty="0">
                <a:solidFill>
                  <a:schemeClr val="tx1">
                    <a:lumMod val="50000"/>
                    <a:lumOff val="50000"/>
                  </a:schemeClr>
                </a:solidFill>
                <a:effectLst/>
                <a:latin typeface="+mj-lt"/>
              </a:rPr>
              <a:t>Enroll members and volunteers annually.</a:t>
            </a:r>
          </a:p>
          <a:p>
            <a:pPr algn="l" eaLnBrk="1" hangingPunct="1">
              <a:spcBef>
                <a:spcPct val="20000"/>
              </a:spcBef>
              <a:buClr>
                <a:schemeClr val="accent2"/>
              </a:buClr>
              <a:buFont typeface="Wingdings" panose="05000000000000000000" pitchFamily="2" charset="2"/>
              <a:buChar char="§"/>
            </a:pPr>
            <a:r>
              <a:rPr lang="en-US" altLang="en-US" sz="2100" dirty="0" smtClean="0">
                <a:solidFill>
                  <a:schemeClr val="tx1">
                    <a:lumMod val="50000"/>
                    <a:lumOff val="50000"/>
                  </a:schemeClr>
                </a:solidFill>
                <a:effectLst/>
                <a:latin typeface="+mj-lt"/>
              </a:rPr>
              <a:t>Parents </a:t>
            </a:r>
            <a:r>
              <a:rPr lang="en-US" altLang="en-US" sz="2100" dirty="0">
                <a:solidFill>
                  <a:schemeClr val="tx1">
                    <a:lumMod val="50000"/>
                    <a:lumOff val="50000"/>
                  </a:schemeClr>
                </a:solidFill>
                <a:effectLst/>
                <a:latin typeface="+mj-lt"/>
              </a:rPr>
              <a:t>and volunteers to participate in Parent-Volunteer </a:t>
            </a:r>
            <a:r>
              <a:rPr lang="en-US" altLang="en-US" sz="2100" dirty="0" smtClean="0">
                <a:solidFill>
                  <a:schemeClr val="tx1">
                    <a:lumMod val="50000"/>
                    <a:lumOff val="50000"/>
                  </a:schemeClr>
                </a:solidFill>
                <a:effectLst/>
                <a:latin typeface="+mj-lt"/>
              </a:rPr>
              <a:t>training and Parent-Volunteer Association Meeting</a:t>
            </a:r>
            <a:endParaRPr lang="en-US" altLang="en-US" sz="2100" dirty="0">
              <a:solidFill>
                <a:schemeClr val="tx1">
                  <a:lumMod val="50000"/>
                  <a:lumOff val="50000"/>
                </a:schemeClr>
              </a:solidFill>
              <a:effectLst/>
              <a:latin typeface="Comic Sans MS" pitchFamily="66" charset="0"/>
            </a:endParaRPr>
          </a:p>
        </p:txBody>
      </p:sp>
      <p:sp>
        <p:nvSpPr>
          <p:cNvPr id="2" name="Rectangle 1"/>
          <p:cNvSpPr/>
          <p:nvPr/>
        </p:nvSpPr>
        <p:spPr>
          <a:xfrm>
            <a:off x="457200" y="1066800"/>
            <a:ext cx="8153400" cy="461665"/>
          </a:xfrm>
          <a:prstGeom prst="rect">
            <a:avLst/>
          </a:prstGeom>
        </p:spPr>
        <p:txBody>
          <a:bodyPr wrap="square">
            <a:spAutoFit/>
          </a:bodyPr>
          <a:lstStyle/>
          <a:p>
            <a:pPr>
              <a:defRPr/>
            </a:pPr>
            <a:r>
              <a:rPr lang="en-US" sz="2400" dirty="0">
                <a:solidFill>
                  <a:schemeClr val="accent2"/>
                </a:solidFill>
              </a:rPr>
              <a:t>A 4-H club that has agreed to meet </a:t>
            </a:r>
            <a:r>
              <a:rPr lang="en-US" sz="2400" dirty="0" smtClean="0">
                <a:solidFill>
                  <a:schemeClr val="accent2"/>
                </a:solidFill>
              </a:rPr>
              <a:t>established </a:t>
            </a:r>
            <a:r>
              <a:rPr lang="en-US" sz="2400" dirty="0">
                <a:solidFill>
                  <a:schemeClr val="accent2"/>
                </a:solidFill>
              </a:rPr>
              <a:t>standards</a:t>
            </a:r>
            <a:r>
              <a:rPr lang="en-US" sz="2400" dirty="0">
                <a:solidFill>
                  <a:schemeClr val="accent2"/>
                </a:solidFill>
                <a:latin typeface="Comic Sans MS" pitchFamily="66" charset="0"/>
              </a:rPr>
              <a:t>.</a:t>
            </a:r>
            <a:endParaRPr lang="en-US" sz="1200" b="1" dirty="0">
              <a:solidFill>
                <a:schemeClr val="accent2"/>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3667451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dissolve">
                                      <p:cBhvr>
                                        <p:cTn id="7" dur="500"/>
                                        <p:tgtEl>
                                          <p:spTgt spid="389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dissolve">
                                      <p:cBhvr>
                                        <p:cTn id="12" dur="500"/>
                                        <p:tgtEl>
                                          <p:spTgt spid="389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dissolve">
                                      <p:cBhvr>
                                        <p:cTn id="17" dur="500"/>
                                        <p:tgtEl>
                                          <p:spTgt spid="389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dissolve">
                                      <p:cBhvr>
                                        <p:cTn id="22" dur="500"/>
                                        <p:tgtEl>
                                          <p:spTgt spid="389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dissolve">
                                      <p:cBhvr>
                                        <p:cTn id="27" dur="500"/>
                                        <p:tgtEl>
                                          <p:spTgt spid="3891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dissolve">
                                      <p:cBhvr>
                                        <p:cTn id="32" dur="500"/>
                                        <p:tgtEl>
                                          <p:spTgt spid="389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8915">
                                            <p:txEl>
                                              <p:pRg st="6" end="6"/>
                                            </p:txEl>
                                          </p:spTgt>
                                        </p:tgtEl>
                                        <p:attrNameLst>
                                          <p:attrName>style.visibility</p:attrName>
                                        </p:attrNameLst>
                                      </p:cBhvr>
                                      <p:to>
                                        <p:strVal val="visible"/>
                                      </p:to>
                                    </p:set>
                                    <p:animEffect transition="in" filter="dissolve">
                                      <p:cBhvr>
                                        <p:cTn id="37" dur="5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900441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538" y="3072031"/>
            <a:ext cx="2430462" cy="242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C939E746-FAAC-4336-BC1E-5B8466F6CE6B}" type="slidenum">
              <a:rPr lang="en-US" altLang="en-US" sz="1400"/>
              <a:pPr eaLnBrk="1" hangingPunct="1"/>
              <a:t>5</a:t>
            </a:fld>
            <a:endParaRPr lang="en-US" altLang="en-US" sz="1400"/>
          </a:p>
        </p:txBody>
      </p:sp>
      <p:sp>
        <p:nvSpPr>
          <p:cNvPr id="21508" name="Rectangle 2"/>
          <p:cNvSpPr>
            <a:spLocks noChangeArrowheads="1"/>
          </p:cNvSpPr>
          <p:nvPr/>
        </p:nvSpPr>
        <p:spPr bwMode="auto">
          <a:xfrm>
            <a:off x="457200" y="3810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3600" b="1" dirty="0">
                <a:solidFill>
                  <a:schemeClr val="accent3">
                    <a:lumMod val="75000"/>
                  </a:schemeClr>
                </a:solidFill>
                <a:effectLst/>
                <a:latin typeface="+mn-lt"/>
              </a:rPr>
              <a:t>4-H</a:t>
            </a:r>
            <a:r>
              <a:rPr lang="en-US" altLang="en-US" sz="3600" dirty="0">
                <a:solidFill>
                  <a:schemeClr val="tx2"/>
                </a:solidFill>
                <a:effectLst/>
                <a:latin typeface="+mn-lt"/>
              </a:rPr>
              <a:t> Clubs</a:t>
            </a:r>
          </a:p>
        </p:txBody>
      </p:sp>
      <p:sp>
        <p:nvSpPr>
          <p:cNvPr id="37891" name="Rectangle 3"/>
          <p:cNvSpPr>
            <a:spLocks noChangeArrowheads="1"/>
          </p:cNvSpPr>
          <p:nvPr/>
        </p:nvSpPr>
        <p:spPr bwMode="auto">
          <a:xfrm>
            <a:off x="457200" y="1447800"/>
            <a:ext cx="718253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457200" indent="-457200" algn="l" eaLnBrk="1" hangingPunct="1">
              <a:spcBef>
                <a:spcPct val="20000"/>
              </a:spcBef>
              <a:buClr>
                <a:schemeClr val="accent2"/>
              </a:buClr>
              <a:buFont typeface="Wingdings" panose="05000000000000000000" pitchFamily="2" charset="2"/>
              <a:buChar char="§"/>
            </a:pPr>
            <a:r>
              <a:rPr lang="en-US" altLang="en-US" sz="2600" dirty="0">
                <a:solidFill>
                  <a:schemeClr val="tx1">
                    <a:lumMod val="50000"/>
                    <a:lumOff val="50000"/>
                  </a:schemeClr>
                </a:solidFill>
                <a:effectLst/>
                <a:latin typeface="+mj-lt"/>
              </a:rPr>
              <a:t>Meet </a:t>
            </a:r>
            <a:r>
              <a:rPr lang="en-US" altLang="en-US" sz="2600" dirty="0" smtClean="0">
                <a:solidFill>
                  <a:schemeClr val="tx1">
                    <a:lumMod val="50000"/>
                    <a:lumOff val="50000"/>
                  </a:schemeClr>
                </a:solidFill>
                <a:effectLst/>
                <a:latin typeface="+mj-lt"/>
              </a:rPr>
              <a:t>regularly</a:t>
            </a:r>
            <a:endParaRPr lang="en-US" altLang="en-US" sz="2600" dirty="0">
              <a:solidFill>
                <a:schemeClr val="tx1">
                  <a:lumMod val="50000"/>
                  <a:lumOff val="50000"/>
                </a:schemeClr>
              </a:solidFill>
              <a:effectLst/>
              <a:latin typeface="+mj-lt"/>
            </a:endParaRPr>
          </a:p>
          <a:p>
            <a:pPr marL="457200" indent="-457200" algn="l" eaLnBrk="1" hangingPunct="1">
              <a:spcBef>
                <a:spcPct val="20000"/>
              </a:spcBef>
              <a:buClr>
                <a:schemeClr val="accent2"/>
              </a:buClr>
              <a:buFont typeface="Wingdings" panose="05000000000000000000" pitchFamily="2" charset="2"/>
              <a:buChar char="§"/>
            </a:pPr>
            <a:r>
              <a:rPr lang="en-US" altLang="en-US" sz="2600" dirty="0" smtClean="0">
                <a:solidFill>
                  <a:schemeClr val="tx1">
                    <a:lumMod val="50000"/>
                    <a:lumOff val="50000"/>
                  </a:schemeClr>
                </a:solidFill>
                <a:effectLst/>
                <a:latin typeface="+mj-lt"/>
              </a:rPr>
              <a:t>Run </a:t>
            </a:r>
            <a:r>
              <a:rPr lang="en-US" altLang="en-US" sz="2600" dirty="0">
                <a:solidFill>
                  <a:schemeClr val="tx1">
                    <a:lumMod val="50000"/>
                    <a:lumOff val="50000"/>
                  </a:schemeClr>
                </a:solidFill>
                <a:effectLst/>
                <a:latin typeface="+mj-lt"/>
              </a:rPr>
              <a:t>by youth officers, supervised and instructed by a caring adult volunteer(s</a:t>
            </a:r>
            <a:r>
              <a:rPr lang="en-US" altLang="en-US" sz="2600" dirty="0" smtClean="0">
                <a:solidFill>
                  <a:schemeClr val="tx1">
                    <a:lumMod val="50000"/>
                    <a:lumOff val="50000"/>
                  </a:schemeClr>
                </a:solidFill>
                <a:effectLst/>
                <a:latin typeface="+mj-lt"/>
              </a:rPr>
              <a:t>)</a:t>
            </a:r>
            <a:endParaRPr lang="en-US" altLang="en-US" sz="2600" dirty="0">
              <a:solidFill>
                <a:schemeClr val="tx1">
                  <a:lumMod val="50000"/>
                  <a:lumOff val="50000"/>
                </a:schemeClr>
              </a:solidFill>
              <a:effectLst/>
              <a:latin typeface="+mj-lt"/>
            </a:endParaRPr>
          </a:p>
          <a:p>
            <a:pPr marL="457200" indent="-457200" algn="l" eaLnBrk="1" hangingPunct="1">
              <a:spcBef>
                <a:spcPct val="20000"/>
              </a:spcBef>
              <a:buClr>
                <a:schemeClr val="accent2"/>
              </a:buClr>
              <a:buFont typeface="Wingdings" panose="05000000000000000000" pitchFamily="2" charset="2"/>
              <a:buChar char="§"/>
            </a:pPr>
            <a:r>
              <a:rPr lang="en-US" altLang="en-US" sz="2600" dirty="0" smtClean="0">
                <a:solidFill>
                  <a:schemeClr val="tx1">
                    <a:lumMod val="50000"/>
                    <a:lumOff val="50000"/>
                  </a:schemeClr>
                </a:solidFill>
                <a:effectLst/>
                <a:latin typeface="+mj-lt"/>
              </a:rPr>
              <a:t>Educational</a:t>
            </a:r>
            <a:endParaRPr lang="en-US" altLang="en-US" sz="2600" dirty="0">
              <a:solidFill>
                <a:schemeClr val="tx1">
                  <a:lumMod val="50000"/>
                  <a:lumOff val="50000"/>
                </a:schemeClr>
              </a:solidFill>
              <a:effectLst/>
              <a:latin typeface="+mj-lt"/>
            </a:endParaRPr>
          </a:p>
          <a:p>
            <a:pPr marL="457200" indent="-457200" algn="l" eaLnBrk="1" hangingPunct="1">
              <a:spcBef>
                <a:spcPct val="20000"/>
              </a:spcBef>
              <a:buClr>
                <a:schemeClr val="accent2"/>
              </a:buClr>
              <a:buFont typeface="Wingdings" panose="05000000000000000000" pitchFamily="2" charset="2"/>
              <a:buChar char="§"/>
            </a:pPr>
            <a:r>
              <a:rPr lang="en-US" altLang="en-US" sz="2600" dirty="0">
                <a:solidFill>
                  <a:schemeClr val="tx1">
                    <a:lumMod val="50000"/>
                    <a:lumOff val="50000"/>
                  </a:schemeClr>
                </a:solidFill>
                <a:effectLst/>
                <a:latin typeface="+mj-lt"/>
              </a:rPr>
              <a:t>Fun and enjoyable for members and </a:t>
            </a:r>
            <a:r>
              <a:rPr lang="en-US" altLang="en-US" sz="2600" dirty="0" smtClean="0">
                <a:solidFill>
                  <a:schemeClr val="tx1">
                    <a:lumMod val="50000"/>
                    <a:lumOff val="50000"/>
                  </a:schemeClr>
                </a:solidFill>
                <a:effectLst/>
                <a:latin typeface="+mj-lt"/>
              </a:rPr>
              <a:t>families</a:t>
            </a:r>
            <a:endParaRPr lang="en-US" altLang="en-US" sz="2600" dirty="0">
              <a:solidFill>
                <a:schemeClr val="tx1">
                  <a:lumMod val="50000"/>
                  <a:lumOff val="50000"/>
                </a:schemeClr>
              </a:solidFill>
              <a:effectLst/>
              <a:latin typeface="+mj-lt"/>
            </a:endParaRPr>
          </a:p>
          <a:p>
            <a:pPr marL="457200" indent="-457200" algn="l" eaLnBrk="1" hangingPunct="1">
              <a:spcBef>
                <a:spcPct val="20000"/>
              </a:spcBef>
              <a:buClr>
                <a:schemeClr val="accent2"/>
              </a:buClr>
              <a:buFont typeface="Wingdings" panose="05000000000000000000" pitchFamily="2" charset="2"/>
              <a:buChar char="§"/>
            </a:pPr>
            <a:r>
              <a:rPr lang="en-US" altLang="en-US" sz="2600" dirty="0">
                <a:solidFill>
                  <a:schemeClr val="tx1">
                    <a:lumMod val="50000"/>
                    <a:lumOff val="50000"/>
                  </a:schemeClr>
                </a:solidFill>
                <a:effectLst/>
                <a:latin typeface="+mj-lt"/>
              </a:rPr>
              <a:t>Provide recognition and peer </a:t>
            </a:r>
            <a:r>
              <a:rPr lang="en-US" altLang="en-US" sz="2600" dirty="0" smtClean="0">
                <a:solidFill>
                  <a:schemeClr val="tx1">
                    <a:lumMod val="50000"/>
                    <a:lumOff val="50000"/>
                  </a:schemeClr>
                </a:solidFill>
                <a:effectLst/>
                <a:latin typeface="+mj-lt"/>
              </a:rPr>
              <a:t>support</a:t>
            </a:r>
            <a:endParaRPr lang="en-US" altLang="en-US" sz="2600" dirty="0">
              <a:solidFill>
                <a:schemeClr val="tx1">
                  <a:lumMod val="50000"/>
                  <a:lumOff val="50000"/>
                </a:schemeClr>
              </a:solidFill>
              <a:effectLst/>
              <a:latin typeface="+mj-lt"/>
            </a:endParaRPr>
          </a:p>
          <a:p>
            <a:pPr marL="457200" indent="-457200" algn="l" eaLnBrk="1" hangingPunct="1">
              <a:spcBef>
                <a:spcPct val="20000"/>
              </a:spcBef>
              <a:buClr>
                <a:schemeClr val="accent2"/>
              </a:buClr>
              <a:buFont typeface="Wingdings" panose="05000000000000000000" pitchFamily="2" charset="2"/>
              <a:buChar char="§"/>
            </a:pPr>
            <a:r>
              <a:rPr lang="en-US" altLang="en-US" sz="2600" dirty="0">
                <a:solidFill>
                  <a:schemeClr val="tx1">
                    <a:lumMod val="50000"/>
                    <a:lumOff val="50000"/>
                  </a:schemeClr>
                </a:solidFill>
                <a:effectLst/>
                <a:latin typeface="+mj-lt"/>
              </a:rPr>
              <a:t>Well </a:t>
            </a:r>
            <a:r>
              <a:rPr lang="en-US" altLang="en-US" sz="2600" dirty="0" smtClean="0">
                <a:solidFill>
                  <a:schemeClr val="tx1">
                    <a:lumMod val="50000"/>
                    <a:lumOff val="50000"/>
                  </a:schemeClr>
                </a:solidFill>
                <a:effectLst/>
                <a:latin typeface="+mj-lt"/>
              </a:rPr>
              <a:t>organized</a:t>
            </a:r>
            <a:endParaRPr lang="en-US" altLang="en-US" sz="2600" dirty="0">
              <a:solidFill>
                <a:schemeClr val="tx1">
                  <a:lumMod val="50000"/>
                  <a:lumOff val="50000"/>
                </a:schemeClr>
              </a:solidFill>
              <a:effectLst/>
              <a:latin typeface="+mj-lt"/>
            </a:endParaRPr>
          </a:p>
        </p:txBody>
      </p:sp>
    </p:spTree>
    <p:extLst>
      <p:ext uri="{BB962C8B-B14F-4D97-AF65-F5344CB8AC3E}">
        <p14:creationId xmlns:p14="http://schemas.microsoft.com/office/powerpoint/2010/main" val="2872262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strips(downRight)">
                                      <p:cBhvr>
                                        <p:cTn id="7" dur="500"/>
                                        <p:tgtEl>
                                          <p:spTgt spid="37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strips(downRight)">
                                      <p:cBhvr>
                                        <p:cTn id="12" dur="500"/>
                                        <p:tgtEl>
                                          <p:spTgt spid="378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strips(downRight)">
                                      <p:cBhvr>
                                        <p:cTn id="17" dur="500"/>
                                        <p:tgtEl>
                                          <p:spTgt spid="378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strips(downRight)">
                                      <p:cBhvr>
                                        <p:cTn id="22" dur="500"/>
                                        <p:tgtEl>
                                          <p:spTgt spid="378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strips(downRight)">
                                      <p:cBhvr>
                                        <p:cTn id="27" dur="500"/>
                                        <p:tgtEl>
                                          <p:spTgt spid="378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Effect transition="in" filter="strips(downRight)">
                                      <p:cBhvr>
                                        <p:cTn id="32" dur="5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130425"/>
            <a:ext cx="6096000" cy="1470025"/>
          </a:xfrm>
        </p:spPr>
        <p:txBody>
          <a:bodyPr>
            <a:normAutofit fontScale="90000"/>
          </a:bodyPr>
          <a:lstStyle/>
          <a:p>
            <a:r>
              <a:rPr lang="en-US" sz="3600" i="1" dirty="0" smtClean="0">
                <a:solidFill>
                  <a:schemeClr val="accent5">
                    <a:lumMod val="60000"/>
                    <a:lumOff val="40000"/>
                  </a:schemeClr>
                </a:solidFill>
              </a:rPr>
              <a:t>Oklahoma 4-H</a:t>
            </a:r>
            <a:r>
              <a:rPr lang="en-US" sz="3600" dirty="0" smtClean="0"/>
              <a:t/>
            </a:r>
            <a:br>
              <a:rPr lang="en-US" sz="3600" dirty="0" smtClean="0"/>
            </a:br>
            <a:r>
              <a:rPr lang="en-US" sz="6000" b="1" dirty="0" smtClean="0"/>
              <a:t>On TRAC</a:t>
            </a:r>
            <a:r>
              <a:rPr lang="en-US" sz="6000" dirty="0" smtClean="0"/>
              <a:t/>
            </a:r>
            <a:br>
              <a:rPr lang="en-US" sz="6000" dirty="0" smtClean="0"/>
            </a:br>
            <a:r>
              <a:rPr lang="en-US" dirty="0" smtClean="0"/>
              <a:t>“</a:t>
            </a:r>
            <a:r>
              <a:rPr lang="en-US" b="1" i="1" dirty="0" smtClean="0">
                <a:solidFill>
                  <a:schemeClr val="accent5">
                    <a:lumMod val="60000"/>
                    <a:lumOff val="40000"/>
                  </a:schemeClr>
                </a:solidFill>
              </a:rPr>
              <a:t>T</a:t>
            </a:r>
            <a:r>
              <a:rPr lang="en-US" i="1" dirty="0" smtClean="0"/>
              <a:t>aking</a:t>
            </a:r>
            <a:r>
              <a:rPr lang="en-US" i="1" dirty="0" smtClean="0">
                <a:solidFill>
                  <a:schemeClr val="accent2"/>
                </a:solidFill>
              </a:rPr>
              <a:t> </a:t>
            </a:r>
            <a:r>
              <a:rPr lang="en-US" b="1" i="1" dirty="0" smtClean="0">
                <a:solidFill>
                  <a:schemeClr val="accent5">
                    <a:lumMod val="60000"/>
                    <a:lumOff val="40000"/>
                  </a:schemeClr>
                </a:solidFill>
              </a:rPr>
              <a:t>R</a:t>
            </a:r>
            <a:r>
              <a:rPr lang="en-US" i="1" dirty="0" smtClean="0"/>
              <a:t>evitalization</a:t>
            </a:r>
            <a:r>
              <a:rPr lang="en-US" i="1" dirty="0" smtClean="0">
                <a:solidFill>
                  <a:schemeClr val="accent2"/>
                </a:solidFill>
              </a:rPr>
              <a:t> </a:t>
            </a:r>
            <a:br>
              <a:rPr lang="en-US" i="1" dirty="0" smtClean="0">
                <a:solidFill>
                  <a:schemeClr val="accent2"/>
                </a:solidFill>
              </a:rPr>
            </a:br>
            <a:r>
              <a:rPr lang="en-US" i="1" dirty="0" smtClean="0"/>
              <a:t>to</a:t>
            </a:r>
            <a:r>
              <a:rPr lang="en-US" i="1" dirty="0" smtClean="0">
                <a:solidFill>
                  <a:schemeClr val="accent2"/>
                </a:solidFill>
              </a:rPr>
              <a:t> </a:t>
            </a:r>
            <a:r>
              <a:rPr lang="en-US" b="1" i="1" dirty="0" smtClean="0">
                <a:solidFill>
                  <a:schemeClr val="accent5">
                    <a:lumMod val="60000"/>
                    <a:lumOff val="40000"/>
                  </a:schemeClr>
                </a:solidFill>
              </a:rPr>
              <a:t>A</a:t>
            </a:r>
            <a:r>
              <a:rPr lang="en-US" i="1" dirty="0" smtClean="0"/>
              <a:t>ll</a:t>
            </a:r>
            <a:r>
              <a:rPr lang="en-US" i="1" dirty="0" smtClean="0">
                <a:solidFill>
                  <a:schemeClr val="accent2"/>
                </a:solidFill>
              </a:rPr>
              <a:t> </a:t>
            </a:r>
            <a:r>
              <a:rPr lang="en-US" b="1" i="1" dirty="0" smtClean="0">
                <a:solidFill>
                  <a:schemeClr val="accent5">
                    <a:lumMod val="60000"/>
                    <a:lumOff val="40000"/>
                  </a:schemeClr>
                </a:solidFill>
              </a:rPr>
              <a:t>C</a:t>
            </a:r>
            <a:r>
              <a:rPr lang="en-US" i="1" dirty="0" smtClean="0"/>
              <a:t>lubs</a:t>
            </a:r>
            <a:r>
              <a:rPr lang="en-US" dirty="0" smtClean="0"/>
              <a:t>”</a:t>
            </a:r>
            <a:endParaRPr lang="en-US" dirty="0"/>
          </a:p>
        </p:txBody>
      </p:sp>
      <p:sp>
        <p:nvSpPr>
          <p:cNvPr id="3" name="Subtitle 2"/>
          <p:cNvSpPr>
            <a:spLocks noGrp="1"/>
          </p:cNvSpPr>
          <p:nvPr>
            <p:ph type="subTitle" idx="1"/>
          </p:nvPr>
        </p:nvSpPr>
        <p:spPr>
          <a:xfrm>
            <a:off x="3048000" y="4800600"/>
            <a:ext cx="4953000" cy="1219200"/>
          </a:xfrm>
        </p:spPr>
        <p:txBody>
          <a:bodyPr>
            <a:normAutofit/>
          </a:bodyPr>
          <a:lstStyle/>
          <a:p>
            <a:r>
              <a:rPr lang="en-US" b="1" dirty="0" smtClean="0">
                <a:solidFill>
                  <a:schemeClr val="accent5">
                    <a:lumMod val="60000"/>
                    <a:lumOff val="40000"/>
                  </a:schemeClr>
                </a:solidFill>
              </a:rPr>
              <a:t>(insert county name)</a:t>
            </a:r>
          </a:p>
        </p:txBody>
      </p:sp>
      <p:sp>
        <p:nvSpPr>
          <p:cNvPr id="5" name="Rectangle 4"/>
          <p:cNvSpPr/>
          <p:nvPr/>
        </p:nvSpPr>
        <p:spPr>
          <a:xfrm>
            <a:off x="8001000" y="5867400"/>
            <a:ext cx="1143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8647" y="5358274"/>
            <a:ext cx="1584705" cy="1347326"/>
          </a:xfrm>
          <a:prstGeom prst="rect">
            <a:avLst/>
          </a:prstGeom>
        </p:spPr>
      </p:pic>
    </p:spTree>
    <p:extLst>
      <p:ext uri="{BB962C8B-B14F-4D97-AF65-F5344CB8AC3E}">
        <p14:creationId xmlns:p14="http://schemas.microsoft.com/office/powerpoint/2010/main" val="2176636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456A107F-3254-4A06-96B5-457E2F0C9BBF}" type="slidenum">
              <a:rPr lang="en-US" altLang="en-US" sz="1400"/>
              <a:pPr eaLnBrk="1" hangingPunct="1"/>
              <a:t>7</a:t>
            </a:fld>
            <a:endParaRPr lang="en-US" altLang="en-US" sz="1400"/>
          </a:p>
        </p:txBody>
      </p:sp>
      <p:sp>
        <p:nvSpPr>
          <p:cNvPr id="22532" name="Rectangle 2"/>
          <p:cNvSpPr>
            <a:spLocks noChangeArrowheads="1"/>
          </p:cNvSpPr>
          <p:nvPr/>
        </p:nvSpPr>
        <p:spPr bwMode="auto">
          <a:xfrm>
            <a:off x="457200" y="228600"/>
            <a:ext cx="8305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3600" dirty="0">
                <a:solidFill>
                  <a:schemeClr val="tx2"/>
                </a:solidFill>
                <a:effectLst/>
                <a:latin typeface="+mn-lt"/>
              </a:rPr>
              <a:t>Parts of a </a:t>
            </a:r>
            <a:r>
              <a:rPr lang="en-US" altLang="en-US" sz="3600" b="1" dirty="0">
                <a:solidFill>
                  <a:schemeClr val="accent3">
                    <a:lumMod val="75000"/>
                  </a:schemeClr>
                </a:solidFill>
                <a:effectLst/>
                <a:latin typeface="+mn-lt"/>
              </a:rPr>
              <a:t>4-H</a:t>
            </a:r>
            <a:r>
              <a:rPr lang="en-US" altLang="en-US" sz="3600" dirty="0">
                <a:solidFill>
                  <a:schemeClr val="tx2"/>
                </a:solidFill>
                <a:effectLst/>
                <a:latin typeface="+mn-lt"/>
              </a:rPr>
              <a:t> Meeting</a:t>
            </a:r>
          </a:p>
        </p:txBody>
      </p:sp>
      <p:sp>
        <p:nvSpPr>
          <p:cNvPr id="39939" name="Rectangle 3"/>
          <p:cNvSpPr>
            <a:spLocks noChangeArrowheads="1"/>
          </p:cNvSpPr>
          <p:nvPr/>
        </p:nvSpPr>
        <p:spPr bwMode="auto">
          <a:xfrm>
            <a:off x="457200" y="1219200"/>
            <a:ext cx="7467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marL="0" indent="0" algn="l" eaLnBrk="1" hangingPunct="1">
              <a:spcBef>
                <a:spcPct val="20000"/>
              </a:spcBef>
              <a:buClr>
                <a:schemeClr val="accent2"/>
              </a:buClr>
            </a:pPr>
            <a:r>
              <a:rPr lang="en-US" altLang="en-US" sz="2400" b="1" dirty="0" smtClean="0">
                <a:solidFill>
                  <a:schemeClr val="tx2"/>
                </a:solidFill>
                <a:effectLst/>
                <a:latin typeface="+mj-lt"/>
              </a:rPr>
              <a:t>Business – 17%</a:t>
            </a:r>
            <a:endParaRPr lang="en-US" altLang="en-US" sz="2400" b="1" dirty="0">
              <a:solidFill>
                <a:schemeClr val="tx2"/>
              </a:solidFill>
              <a:effectLst/>
              <a:latin typeface="+mj-lt"/>
            </a:endParaRPr>
          </a:p>
          <a:p>
            <a:pPr marL="800100" lvl="1" eaLnBrk="1" hangingPunct="1">
              <a:spcBef>
                <a:spcPct val="2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4-H Club Ritual and Pledge</a:t>
            </a:r>
          </a:p>
          <a:p>
            <a:pPr marL="800100" lvl="1" eaLnBrk="1" hangingPunct="1">
              <a:spcBef>
                <a:spcPct val="2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Monthly Business Meeting</a:t>
            </a:r>
          </a:p>
          <a:p>
            <a:pPr marL="0" indent="0" algn="l" eaLnBrk="1" hangingPunct="1">
              <a:spcBef>
                <a:spcPct val="20000"/>
              </a:spcBef>
              <a:buClr>
                <a:schemeClr val="accent2"/>
              </a:buClr>
            </a:pPr>
            <a:r>
              <a:rPr lang="en-US" altLang="en-US" sz="2400" b="1" dirty="0">
                <a:solidFill>
                  <a:schemeClr val="tx2"/>
                </a:solidFill>
                <a:effectLst/>
                <a:latin typeface="+mj-lt"/>
              </a:rPr>
              <a:t>Educational </a:t>
            </a:r>
            <a:r>
              <a:rPr lang="en-US" altLang="en-US" sz="2400" b="1" dirty="0" smtClean="0">
                <a:solidFill>
                  <a:schemeClr val="tx2"/>
                </a:solidFill>
                <a:effectLst/>
                <a:latin typeface="+mj-lt"/>
              </a:rPr>
              <a:t>Program – 50%</a:t>
            </a:r>
            <a:endParaRPr lang="en-US" altLang="en-US" sz="2400" b="1" dirty="0">
              <a:solidFill>
                <a:schemeClr val="tx2"/>
              </a:solidFill>
              <a:effectLst/>
              <a:latin typeface="+mj-lt"/>
            </a:endParaRPr>
          </a:p>
          <a:p>
            <a:pPr marL="800100" lvl="1" indent="-342900" algn="l" eaLnBrk="1" hangingPunct="1">
              <a:spcBef>
                <a:spcPct val="2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Speeches and Demonstrations</a:t>
            </a:r>
          </a:p>
          <a:p>
            <a:pPr marL="800100" lvl="1" indent="-342900" algn="l" eaLnBrk="1" hangingPunct="1">
              <a:spcBef>
                <a:spcPct val="2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Lesson</a:t>
            </a:r>
          </a:p>
          <a:p>
            <a:pPr marL="0" indent="0" algn="l" eaLnBrk="1" hangingPunct="1">
              <a:spcBef>
                <a:spcPct val="20000"/>
              </a:spcBef>
              <a:buClr>
                <a:schemeClr val="accent2"/>
              </a:buClr>
            </a:pPr>
            <a:r>
              <a:rPr lang="en-US" altLang="en-US" sz="2400" b="1" dirty="0">
                <a:solidFill>
                  <a:schemeClr val="tx2"/>
                </a:solidFill>
                <a:effectLst/>
                <a:latin typeface="+mj-lt"/>
              </a:rPr>
              <a:t>Recreation and </a:t>
            </a:r>
            <a:r>
              <a:rPr lang="en-US" altLang="en-US" sz="2400" b="1" dirty="0" smtClean="0">
                <a:solidFill>
                  <a:schemeClr val="tx2"/>
                </a:solidFill>
                <a:effectLst/>
                <a:latin typeface="+mj-lt"/>
              </a:rPr>
              <a:t>Refreshments – 33%</a:t>
            </a:r>
            <a:endParaRPr lang="en-US" altLang="en-US" sz="2400" b="1" dirty="0">
              <a:solidFill>
                <a:schemeClr val="tx2"/>
              </a:solidFill>
              <a:effectLst/>
              <a:latin typeface="+mj-lt"/>
            </a:endParaRPr>
          </a:p>
          <a:p>
            <a:pPr marL="800100" lvl="1" indent="-342900" algn="l" eaLnBrk="1" hangingPunct="1">
              <a:spcBef>
                <a:spcPct val="2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Games, Songs, etc.</a:t>
            </a:r>
          </a:p>
          <a:p>
            <a:pPr marL="800100" lvl="1" indent="-342900" algn="l" eaLnBrk="1" hangingPunct="1">
              <a:spcBef>
                <a:spcPct val="20000"/>
              </a:spcBef>
              <a:buClr>
                <a:schemeClr val="accent2"/>
              </a:buClr>
              <a:buFont typeface="Wingdings" panose="05000000000000000000" pitchFamily="2" charset="2"/>
              <a:buChar char="§"/>
            </a:pPr>
            <a:r>
              <a:rPr lang="en-US" altLang="en-US" sz="2400" dirty="0">
                <a:solidFill>
                  <a:schemeClr val="tx1">
                    <a:lumMod val="50000"/>
                    <a:lumOff val="50000"/>
                  </a:schemeClr>
                </a:solidFill>
                <a:effectLst/>
                <a:latin typeface="+mj-lt"/>
              </a:rPr>
              <a:t>Snacks or Meal</a:t>
            </a:r>
          </a:p>
        </p:txBody>
      </p:sp>
    </p:spTree>
    <p:extLst>
      <p:ext uri="{BB962C8B-B14F-4D97-AF65-F5344CB8AC3E}">
        <p14:creationId xmlns:p14="http://schemas.microsoft.com/office/powerpoint/2010/main" val="11204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strips(downLef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strips(downLef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strips(downLeft)">
                                      <p:cBhvr>
                                        <p:cTn id="17" dur="500"/>
                                        <p:tgtEl>
                                          <p:spTgt spid="399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strips(downLeft)">
                                      <p:cBhvr>
                                        <p:cTn id="22" dur="500"/>
                                        <p:tgtEl>
                                          <p:spTgt spid="399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strips(downLeft)">
                                      <p:cBhvr>
                                        <p:cTn id="27" dur="500"/>
                                        <p:tgtEl>
                                          <p:spTgt spid="399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9939">
                                            <p:txEl>
                                              <p:pRg st="5" end="5"/>
                                            </p:txEl>
                                          </p:spTgt>
                                        </p:tgtEl>
                                        <p:attrNameLst>
                                          <p:attrName>style.visibility</p:attrName>
                                        </p:attrNameLst>
                                      </p:cBhvr>
                                      <p:to>
                                        <p:strVal val="visible"/>
                                      </p:to>
                                    </p:set>
                                    <p:animEffect transition="in" filter="strips(downLeft)">
                                      <p:cBhvr>
                                        <p:cTn id="32" dur="500"/>
                                        <p:tgtEl>
                                          <p:spTgt spid="3993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39939">
                                            <p:txEl>
                                              <p:pRg st="6" end="6"/>
                                            </p:txEl>
                                          </p:spTgt>
                                        </p:tgtEl>
                                        <p:attrNameLst>
                                          <p:attrName>style.visibility</p:attrName>
                                        </p:attrNameLst>
                                      </p:cBhvr>
                                      <p:to>
                                        <p:strVal val="visible"/>
                                      </p:to>
                                    </p:set>
                                    <p:animEffect transition="in" filter="strips(downLeft)">
                                      <p:cBhvr>
                                        <p:cTn id="37" dur="500"/>
                                        <p:tgtEl>
                                          <p:spTgt spid="3993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39939">
                                            <p:txEl>
                                              <p:pRg st="7" end="7"/>
                                            </p:txEl>
                                          </p:spTgt>
                                        </p:tgtEl>
                                        <p:attrNameLst>
                                          <p:attrName>style.visibility</p:attrName>
                                        </p:attrNameLst>
                                      </p:cBhvr>
                                      <p:to>
                                        <p:strVal val="visible"/>
                                      </p:to>
                                    </p:set>
                                    <p:animEffect transition="in" filter="strips(downLeft)">
                                      <p:cBhvr>
                                        <p:cTn id="42" dur="500"/>
                                        <p:tgtEl>
                                          <p:spTgt spid="3993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39939">
                                            <p:txEl>
                                              <p:pRg st="8" end="8"/>
                                            </p:txEl>
                                          </p:spTgt>
                                        </p:tgtEl>
                                        <p:attrNameLst>
                                          <p:attrName>style.visibility</p:attrName>
                                        </p:attrNameLst>
                                      </p:cBhvr>
                                      <p:to>
                                        <p:strVal val="visible"/>
                                      </p:to>
                                    </p:set>
                                    <p:animEffect transition="in" filter="strips(downLeft)">
                                      <p:cBhvr>
                                        <p:cTn id="47" dur="500"/>
                                        <p:tgtEl>
                                          <p:spTgt spid="399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1400"/>
              <a:t>OK Cooperative Exension Service</a:t>
            </a: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38E32951-C534-4DC4-8AE0-FAF77BD02B9B}" type="slidenum">
              <a:rPr lang="en-US" altLang="en-US" sz="1400"/>
              <a:pPr eaLnBrk="1" hangingPunct="1"/>
              <a:t>8</a:t>
            </a:fld>
            <a:endParaRPr lang="en-US" altLang="en-US" sz="1400"/>
          </a:p>
        </p:txBody>
      </p:sp>
      <p:sp>
        <p:nvSpPr>
          <p:cNvPr id="23556" name="Rectangle 2"/>
          <p:cNvSpPr>
            <a:spLocks noChangeArrowheads="1"/>
          </p:cNvSpPr>
          <p:nvPr/>
        </p:nvSpPr>
        <p:spPr bwMode="auto">
          <a:xfrm>
            <a:off x="457200" y="3810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sz="3600" b="1" dirty="0">
                <a:solidFill>
                  <a:schemeClr val="accent3">
                    <a:lumMod val="75000"/>
                  </a:schemeClr>
                </a:solidFill>
                <a:effectLst/>
                <a:latin typeface="+mn-lt"/>
              </a:rPr>
              <a:t>4-H</a:t>
            </a:r>
            <a:r>
              <a:rPr lang="en-US" altLang="en-US" sz="3600" dirty="0">
                <a:solidFill>
                  <a:schemeClr val="tx2"/>
                </a:solidFill>
                <a:effectLst/>
                <a:latin typeface="+mn-lt"/>
              </a:rPr>
              <a:t> Pledge</a:t>
            </a:r>
          </a:p>
        </p:txBody>
      </p:sp>
      <p:sp>
        <p:nvSpPr>
          <p:cNvPr id="23557" name="Rectangle 3"/>
          <p:cNvSpPr>
            <a:spLocks noChangeArrowheads="1"/>
          </p:cNvSpPr>
          <p:nvPr/>
        </p:nvSpPr>
        <p:spPr bwMode="auto">
          <a:xfrm>
            <a:off x="533400" y="1524000"/>
            <a:ext cx="807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20000"/>
              </a:spcBef>
              <a:buClr>
                <a:schemeClr val="accent2"/>
              </a:buClr>
              <a:buFont typeface="Wingdings" pitchFamily="2" charset="2"/>
              <a:buNone/>
            </a:pPr>
            <a:r>
              <a:rPr lang="en-US" altLang="en-US" sz="2800" dirty="0">
                <a:solidFill>
                  <a:schemeClr val="tx1">
                    <a:lumMod val="50000"/>
                    <a:lumOff val="50000"/>
                  </a:schemeClr>
                </a:solidFill>
                <a:effectLst/>
                <a:latin typeface="+mj-lt"/>
              </a:rPr>
              <a:t>I pledge</a:t>
            </a:r>
          </a:p>
          <a:p>
            <a:pPr algn="l" eaLnBrk="1" hangingPunct="1">
              <a:spcBef>
                <a:spcPct val="20000"/>
              </a:spcBef>
              <a:buClr>
                <a:schemeClr val="accent2"/>
              </a:buClr>
              <a:buFont typeface="Wingdings" pitchFamily="2" charset="2"/>
              <a:buNone/>
            </a:pPr>
            <a:r>
              <a:rPr lang="en-US" altLang="en-US" sz="2800" dirty="0">
                <a:solidFill>
                  <a:schemeClr val="tx1">
                    <a:lumMod val="50000"/>
                    <a:lumOff val="50000"/>
                  </a:schemeClr>
                </a:solidFill>
                <a:effectLst/>
                <a:latin typeface="+mj-lt"/>
              </a:rPr>
              <a:t>My</a:t>
            </a:r>
            <a:r>
              <a:rPr lang="en-US" altLang="en-US" sz="2800" dirty="0">
                <a:solidFill>
                  <a:srgbClr val="000000"/>
                </a:solidFill>
                <a:effectLst/>
                <a:latin typeface="+mj-lt"/>
              </a:rPr>
              <a:t> </a:t>
            </a:r>
            <a:r>
              <a:rPr lang="en-US" altLang="en-US" sz="2800" b="1" dirty="0">
                <a:solidFill>
                  <a:schemeClr val="accent3">
                    <a:lumMod val="75000"/>
                  </a:schemeClr>
                </a:solidFill>
                <a:effectLst/>
                <a:latin typeface="+mj-lt"/>
              </a:rPr>
              <a:t>head</a:t>
            </a:r>
            <a:r>
              <a:rPr lang="en-US" altLang="en-US" sz="2800" b="1" dirty="0">
                <a:solidFill>
                  <a:schemeClr val="accent2"/>
                </a:solidFill>
                <a:effectLst/>
                <a:latin typeface="+mj-lt"/>
              </a:rPr>
              <a:t> </a:t>
            </a:r>
            <a:r>
              <a:rPr lang="en-US" altLang="en-US" sz="2800" dirty="0">
                <a:solidFill>
                  <a:schemeClr val="tx1">
                    <a:lumMod val="50000"/>
                    <a:lumOff val="50000"/>
                  </a:schemeClr>
                </a:solidFill>
                <a:effectLst/>
                <a:latin typeface="+mj-lt"/>
              </a:rPr>
              <a:t>to clearer thinking,</a:t>
            </a:r>
          </a:p>
          <a:p>
            <a:pPr algn="l" eaLnBrk="1" hangingPunct="1">
              <a:spcBef>
                <a:spcPct val="20000"/>
              </a:spcBef>
              <a:buClr>
                <a:schemeClr val="accent2"/>
              </a:buClr>
              <a:buFont typeface="Wingdings" pitchFamily="2" charset="2"/>
              <a:buNone/>
            </a:pPr>
            <a:r>
              <a:rPr lang="en-US" altLang="en-US" sz="2800" dirty="0">
                <a:solidFill>
                  <a:schemeClr val="tx1">
                    <a:lumMod val="50000"/>
                    <a:lumOff val="50000"/>
                  </a:schemeClr>
                </a:solidFill>
                <a:effectLst/>
                <a:latin typeface="+mj-lt"/>
              </a:rPr>
              <a:t>My</a:t>
            </a:r>
            <a:r>
              <a:rPr lang="en-US" altLang="en-US" sz="2800" dirty="0">
                <a:solidFill>
                  <a:srgbClr val="000000"/>
                </a:solidFill>
                <a:effectLst/>
                <a:latin typeface="+mj-lt"/>
              </a:rPr>
              <a:t> </a:t>
            </a:r>
            <a:r>
              <a:rPr lang="en-US" altLang="en-US" sz="2800" b="1" dirty="0">
                <a:solidFill>
                  <a:schemeClr val="accent3">
                    <a:lumMod val="75000"/>
                  </a:schemeClr>
                </a:solidFill>
                <a:effectLst/>
                <a:latin typeface="+mj-lt"/>
              </a:rPr>
              <a:t>heart</a:t>
            </a:r>
            <a:r>
              <a:rPr lang="en-US" altLang="en-US" sz="2800" dirty="0">
                <a:solidFill>
                  <a:srgbClr val="000000"/>
                </a:solidFill>
                <a:effectLst/>
                <a:latin typeface="+mj-lt"/>
              </a:rPr>
              <a:t> </a:t>
            </a:r>
            <a:r>
              <a:rPr lang="en-US" altLang="en-US" sz="2800" dirty="0">
                <a:solidFill>
                  <a:schemeClr val="tx1">
                    <a:lumMod val="50000"/>
                    <a:lumOff val="50000"/>
                  </a:schemeClr>
                </a:solidFill>
                <a:effectLst/>
                <a:latin typeface="+mj-lt"/>
              </a:rPr>
              <a:t>to greater loyalty,</a:t>
            </a:r>
          </a:p>
          <a:p>
            <a:pPr algn="l" eaLnBrk="1" hangingPunct="1">
              <a:spcBef>
                <a:spcPct val="20000"/>
              </a:spcBef>
              <a:buClr>
                <a:schemeClr val="accent2"/>
              </a:buClr>
              <a:buFont typeface="Wingdings" pitchFamily="2" charset="2"/>
              <a:buNone/>
            </a:pPr>
            <a:r>
              <a:rPr lang="en-US" altLang="en-US" sz="2800" dirty="0">
                <a:solidFill>
                  <a:schemeClr val="tx1">
                    <a:lumMod val="50000"/>
                    <a:lumOff val="50000"/>
                  </a:schemeClr>
                </a:solidFill>
                <a:effectLst/>
                <a:latin typeface="+mj-lt"/>
              </a:rPr>
              <a:t>My</a:t>
            </a:r>
            <a:r>
              <a:rPr lang="en-US" altLang="en-US" sz="2800" dirty="0">
                <a:solidFill>
                  <a:srgbClr val="000000"/>
                </a:solidFill>
                <a:effectLst/>
                <a:latin typeface="+mj-lt"/>
              </a:rPr>
              <a:t> </a:t>
            </a:r>
            <a:r>
              <a:rPr lang="en-US" altLang="en-US" sz="2800" b="1" dirty="0">
                <a:solidFill>
                  <a:schemeClr val="accent3">
                    <a:lumMod val="75000"/>
                  </a:schemeClr>
                </a:solidFill>
                <a:effectLst/>
                <a:latin typeface="+mj-lt"/>
              </a:rPr>
              <a:t>hands</a:t>
            </a:r>
            <a:r>
              <a:rPr lang="en-US" altLang="en-US" sz="2800" dirty="0">
                <a:solidFill>
                  <a:schemeClr val="accent3">
                    <a:lumMod val="75000"/>
                  </a:schemeClr>
                </a:solidFill>
                <a:effectLst/>
                <a:latin typeface="+mj-lt"/>
              </a:rPr>
              <a:t> </a:t>
            </a:r>
            <a:r>
              <a:rPr lang="en-US" altLang="en-US" sz="2800" dirty="0">
                <a:solidFill>
                  <a:schemeClr val="tx1">
                    <a:lumMod val="50000"/>
                    <a:lumOff val="50000"/>
                  </a:schemeClr>
                </a:solidFill>
                <a:effectLst/>
                <a:latin typeface="+mj-lt"/>
              </a:rPr>
              <a:t>to larger service, and</a:t>
            </a:r>
          </a:p>
          <a:p>
            <a:pPr algn="l" eaLnBrk="1" hangingPunct="1">
              <a:spcBef>
                <a:spcPct val="20000"/>
              </a:spcBef>
              <a:buClr>
                <a:schemeClr val="accent2"/>
              </a:buClr>
              <a:buFont typeface="Wingdings" pitchFamily="2" charset="2"/>
              <a:buNone/>
            </a:pPr>
            <a:r>
              <a:rPr lang="en-US" altLang="en-US" sz="2800" dirty="0">
                <a:solidFill>
                  <a:schemeClr val="tx1">
                    <a:lumMod val="50000"/>
                    <a:lumOff val="50000"/>
                  </a:schemeClr>
                </a:solidFill>
                <a:effectLst/>
                <a:latin typeface="+mj-lt"/>
              </a:rPr>
              <a:t>My</a:t>
            </a:r>
            <a:r>
              <a:rPr lang="en-US" altLang="en-US" sz="2800" dirty="0">
                <a:solidFill>
                  <a:srgbClr val="000000"/>
                </a:solidFill>
                <a:effectLst/>
                <a:latin typeface="+mj-lt"/>
              </a:rPr>
              <a:t> </a:t>
            </a:r>
            <a:r>
              <a:rPr lang="en-US" altLang="en-US" sz="2800" b="1" dirty="0">
                <a:solidFill>
                  <a:schemeClr val="accent3">
                    <a:lumMod val="75000"/>
                  </a:schemeClr>
                </a:solidFill>
                <a:effectLst/>
                <a:latin typeface="+mj-lt"/>
              </a:rPr>
              <a:t>health</a:t>
            </a:r>
            <a:r>
              <a:rPr lang="en-US" altLang="en-US" sz="2800" dirty="0">
                <a:solidFill>
                  <a:srgbClr val="000000"/>
                </a:solidFill>
                <a:effectLst/>
                <a:latin typeface="+mj-lt"/>
              </a:rPr>
              <a:t> </a:t>
            </a:r>
            <a:r>
              <a:rPr lang="en-US" altLang="en-US" sz="2800" dirty="0">
                <a:solidFill>
                  <a:schemeClr val="tx1">
                    <a:lumMod val="50000"/>
                    <a:lumOff val="50000"/>
                  </a:schemeClr>
                </a:solidFill>
                <a:effectLst/>
                <a:latin typeface="+mj-lt"/>
              </a:rPr>
              <a:t>to better living for my club, my community, my country and my world.</a:t>
            </a: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77000" y="1183728"/>
            <a:ext cx="2130972" cy="2130972"/>
          </a:xfrm>
          <a:prstGeom prst="rect">
            <a:avLst/>
          </a:prstGeom>
        </p:spPr>
      </p:pic>
    </p:spTree>
    <p:extLst>
      <p:ext uri="{BB962C8B-B14F-4D97-AF65-F5344CB8AC3E}">
        <p14:creationId xmlns:p14="http://schemas.microsoft.com/office/powerpoint/2010/main" val="628079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fld id="{1BF2345B-BFE2-425C-9152-1A3D8A8C43F3}" type="slidenum">
              <a:rPr lang="en-US" altLang="en-US" sz="1400"/>
              <a:pPr eaLnBrk="1" hangingPunct="1"/>
              <a:t>9</a:t>
            </a:fld>
            <a:endParaRPr lang="en-US" altLang="en-US" sz="1400"/>
          </a:p>
        </p:txBody>
      </p:sp>
      <p:grpSp>
        <p:nvGrpSpPr>
          <p:cNvPr id="2" name="Group 1"/>
          <p:cNvGrpSpPr/>
          <p:nvPr/>
        </p:nvGrpSpPr>
        <p:grpSpPr>
          <a:xfrm>
            <a:off x="2878427" y="454385"/>
            <a:ext cx="4436773" cy="4471401"/>
            <a:chOff x="2878427" y="454385"/>
            <a:chExt cx="4436773" cy="4471401"/>
          </a:xfrm>
        </p:grpSpPr>
        <p:sp>
          <p:nvSpPr>
            <p:cNvPr id="24584" name="AutoShape 21"/>
            <p:cNvSpPr>
              <a:spLocks noChangeArrowheads="1"/>
            </p:cNvSpPr>
            <p:nvPr/>
          </p:nvSpPr>
          <p:spPr bwMode="auto">
            <a:xfrm rot="18687449">
              <a:off x="3018463" y="525110"/>
              <a:ext cx="2179774" cy="2038324"/>
            </a:xfrm>
            <a:custGeom>
              <a:avLst/>
              <a:gdLst>
                <a:gd name="T0" fmla="*/ 803 w 21600"/>
                <a:gd name="T1" fmla="*/ 148 h 21600"/>
                <a:gd name="T2" fmla="*/ 217 w 21600"/>
                <a:gd name="T3" fmla="*/ 731 h 21600"/>
                <a:gd name="T4" fmla="*/ 803 w 21600"/>
                <a:gd name="T5" fmla="*/ 1462 h 21600"/>
                <a:gd name="T6" fmla="*/ 1381 w 21600"/>
                <a:gd name="T7" fmla="*/ 731 h 21600"/>
                <a:gd name="T8" fmla="*/ 17694720 60000 65536"/>
                <a:gd name="T9" fmla="*/ 11796480 60000 65536"/>
                <a:gd name="T10" fmla="*/ 5898240 60000 65536"/>
                <a:gd name="T11" fmla="*/ 0 60000 65536"/>
                <a:gd name="T12" fmla="*/ 5042 w 21600"/>
                <a:gd name="T13" fmla="*/ 2275 h 21600"/>
                <a:gd name="T14" fmla="*/ 16558 w 21600"/>
                <a:gd name="T15" fmla="*/ 13681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p:spPr>
          <p:txBody>
            <a:bodyPr vert="eaVert" wrap="none" anchor="ctr"/>
            <a:lstStyle/>
            <a:p>
              <a:endParaRPr lang="en-US"/>
            </a:p>
          </p:txBody>
        </p:sp>
        <p:sp>
          <p:nvSpPr>
            <p:cNvPr id="14361" name="AutoShape 25"/>
            <p:cNvSpPr>
              <a:spLocks noChangeArrowheads="1"/>
            </p:cNvSpPr>
            <p:nvPr/>
          </p:nvSpPr>
          <p:spPr bwMode="auto">
            <a:xfrm rot="18687449" flipH="1" flipV="1">
              <a:off x="4691506" y="1919183"/>
              <a:ext cx="2179774" cy="203832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a:effectLst/>
          </p:spPr>
          <p:txBody>
            <a:bodyPr wrap="none" anchor="ctr"/>
            <a:lstStyle/>
            <a:p>
              <a:pPr>
                <a:defRPr/>
              </a:pPr>
              <a:endParaRPr lang="en-US"/>
            </a:p>
          </p:txBody>
        </p:sp>
        <p:sp>
          <p:nvSpPr>
            <p:cNvPr id="14362" name="AutoShape 26"/>
            <p:cNvSpPr>
              <a:spLocks noChangeArrowheads="1"/>
            </p:cNvSpPr>
            <p:nvPr/>
          </p:nvSpPr>
          <p:spPr bwMode="auto">
            <a:xfrm rot="2912551" flipV="1">
              <a:off x="3018463" y="1919183"/>
              <a:ext cx="2179774" cy="203832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a:effectLst/>
          </p:spPr>
          <p:txBody>
            <a:bodyPr wrap="none" anchor="ctr"/>
            <a:lstStyle/>
            <a:p>
              <a:pPr>
                <a:defRPr/>
              </a:pPr>
              <a:endParaRPr lang="en-US"/>
            </a:p>
          </p:txBody>
        </p:sp>
        <p:sp>
          <p:nvSpPr>
            <p:cNvPr id="14363" name="AutoShape 27"/>
            <p:cNvSpPr>
              <a:spLocks noChangeArrowheads="1"/>
            </p:cNvSpPr>
            <p:nvPr/>
          </p:nvSpPr>
          <p:spPr bwMode="auto">
            <a:xfrm rot="2912551" flipH="1">
              <a:off x="4691506" y="525110"/>
              <a:ext cx="2179774" cy="2038324"/>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00B050"/>
            </a:solidFill>
            <a:ln w="9525">
              <a:solidFill>
                <a:schemeClr val="tx1"/>
              </a:solidFill>
              <a:miter lim="800000"/>
              <a:headEnd/>
              <a:tailEnd/>
            </a:ln>
            <a:effectLst/>
          </p:spPr>
          <p:txBody>
            <a:bodyPr wrap="none" anchor="ctr"/>
            <a:lstStyle/>
            <a:p>
              <a:pPr>
                <a:defRPr/>
              </a:pPr>
              <a:endParaRPr lang="en-US"/>
            </a:p>
          </p:txBody>
        </p:sp>
        <p:sp>
          <p:nvSpPr>
            <p:cNvPr id="24588" name="Text Box 28"/>
            <p:cNvSpPr txBox="1">
              <a:spLocks noChangeArrowheads="1"/>
            </p:cNvSpPr>
            <p:nvPr/>
          </p:nvSpPr>
          <p:spPr bwMode="auto">
            <a:xfrm>
              <a:off x="5374470" y="1143000"/>
              <a:ext cx="1940730" cy="3437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altLang="en-US" dirty="0">
                  <a:solidFill>
                    <a:schemeClr val="bg1"/>
                  </a:solidFill>
                  <a:effectLst/>
                  <a:latin typeface="+mj-lt"/>
                </a:rPr>
                <a:t>Activity Leader</a:t>
              </a:r>
            </a:p>
          </p:txBody>
        </p:sp>
        <p:sp>
          <p:nvSpPr>
            <p:cNvPr id="24589" name="Text Box 29"/>
            <p:cNvSpPr txBox="1">
              <a:spLocks noChangeArrowheads="1"/>
            </p:cNvSpPr>
            <p:nvPr/>
          </p:nvSpPr>
          <p:spPr bwMode="auto">
            <a:xfrm>
              <a:off x="3048000" y="2549587"/>
              <a:ext cx="1739965" cy="7078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dirty="0">
                  <a:solidFill>
                    <a:schemeClr val="bg1"/>
                  </a:solidFill>
                  <a:effectLst/>
                  <a:latin typeface="+mj-lt"/>
                </a:rPr>
                <a:t>Project Leader</a:t>
              </a:r>
            </a:p>
          </p:txBody>
        </p:sp>
        <p:sp>
          <p:nvSpPr>
            <p:cNvPr id="24590" name="Text Box 30"/>
            <p:cNvSpPr txBox="1">
              <a:spLocks noChangeArrowheads="1"/>
            </p:cNvSpPr>
            <p:nvPr/>
          </p:nvSpPr>
          <p:spPr bwMode="auto">
            <a:xfrm>
              <a:off x="2878427" y="1295400"/>
              <a:ext cx="2074573" cy="67710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spcBef>
                  <a:spcPct val="50000"/>
                </a:spcBef>
              </a:pPr>
              <a:r>
                <a:rPr lang="en-US" altLang="en-US" sz="1900" dirty="0">
                  <a:solidFill>
                    <a:schemeClr val="bg1"/>
                  </a:solidFill>
                  <a:effectLst/>
                  <a:latin typeface="+mj-lt"/>
                </a:rPr>
                <a:t>Organizational Leader</a:t>
              </a:r>
            </a:p>
          </p:txBody>
        </p:sp>
        <p:sp>
          <p:nvSpPr>
            <p:cNvPr id="24591" name="Text Box 31"/>
            <p:cNvSpPr txBox="1">
              <a:spLocks noChangeArrowheads="1"/>
            </p:cNvSpPr>
            <p:nvPr/>
          </p:nvSpPr>
          <p:spPr bwMode="auto">
            <a:xfrm>
              <a:off x="5096840" y="2724090"/>
              <a:ext cx="1940730" cy="400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eaLnBrk="1" hangingPunct="1">
                <a:spcBef>
                  <a:spcPct val="50000"/>
                </a:spcBef>
              </a:pPr>
              <a:r>
                <a:rPr lang="en-US" altLang="en-US" dirty="0">
                  <a:solidFill>
                    <a:schemeClr val="bg1"/>
                  </a:solidFill>
                  <a:effectLst/>
                  <a:latin typeface="+mj-lt"/>
                </a:rPr>
                <a:t>Teen Leader</a:t>
              </a:r>
            </a:p>
          </p:txBody>
        </p:sp>
        <p:sp>
          <p:nvSpPr>
            <p:cNvPr id="24592" name="Rectangle 32"/>
            <p:cNvSpPr>
              <a:spLocks noChangeArrowheads="1"/>
            </p:cNvSpPr>
            <p:nvPr/>
          </p:nvSpPr>
          <p:spPr bwMode="auto">
            <a:xfrm>
              <a:off x="3289953" y="4532936"/>
              <a:ext cx="3546851" cy="392850"/>
            </a:xfrm>
            <a:prstGeom prst="rect">
              <a:avLst/>
            </a:prstGeom>
            <a:solidFill>
              <a:srgbClr val="00B050"/>
            </a:solidFill>
            <a:ln w="9525">
              <a:solidFill>
                <a:schemeClr val="tx1"/>
              </a:solidFill>
              <a:miter lim="800000"/>
              <a:headEnd/>
              <a:tailEnd/>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eaLnBrk="1" hangingPunct="1"/>
              <a:r>
                <a:rPr lang="en-US" altLang="en-US" dirty="0">
                  <a:solidFill>
                    <a:schemeClr val="bg1"/>
                  </a:solidFill>
                  <a:effectLst/>
                  <a:latin typeface="+mj-lt"/>
                </a:rPr>
                <a:t>Committee(s) of Members</a:t>
              </a:r>
            </a:p>
          </p:txBody>
        </p:sp>
        <p:sp>
          <p:nvSpPr>
            <p:cNvPr id="14378" name="AutoShape 42"/>
            <p:cNvSpPr>
              <a:spLocks noChangeArrowheads="1"/>
            </p:cNvSpPr>
            <p:nvPr/>
          </p:nvSpPr>
          <p:spPr bwMode="auto">
            <a:xfrm>
              <a:off x="4628388" y="2830584"/>
              <a:ext cx="602295" cy="1702352"/>
            </a:xfrm>
            <a:prstGeom prst="triangle">
              <a:avLst>
                <a:gd name="adj" fmla="val 50000"/>
              </a:avLst>
            </a:prstGeom>
            <a:solidFill>
              <a:srgbClr val="00B050"/>
            </a:solidFill>
            <a:ln w="9525">
              <a:solidFill>
                <a:schemeClr val="tx1"/>
              </a:solidFill>
              <a:miter lim="800000"/>
              <a:headEnd/>
              <a:tailEnd/>
            </a:ln>
            <a:effectLst/>
          </p:spPr>
          <p:txBody>
            <a:bodyPr wrap="none" anchor="ctr"/>
            <a:lstStyle/>
            <a:p>
              <a:pPr>
                <a:defRPr/>
              </a:pPr>
              <a:endParaRPr lang="en-US"/>
            </a:p>
          </p:txBody>
        </p:sp>
      </p:grpSp>
      <p:sp>
        <p:nvSpPr>
          <p:cNvPr id="14380" name="Rectangle 44"/>
          <p:cNvSpPr>
            <a:spLocks noChangeArrowheads="1"/>
          </p:cNvSpPr>
          <p:nvPr/>
        </p:nvSpPr>
        <p:spPr bwMode="auto">
          <a:xfrm rot="-5377461">
            <a:off x="-1549033" y="2323883"/>
            <a:ext cx="4496096" cy="762000"/>
          </a:xfrm>
          <a:prstGeom prst="rect">
            <a:avLst/>
          </a:prstGeom>
          <a:noFill/>
          <a:ln w="9525">
            <a:noFill/>
            <a:miter lim="800000"/>
            <a:headEnd/>
            <a:tailEnd/>
          </a:ln>
          <a:effectLst/>
        </p:spPr>
        <p:txBody>
          <a:bodyPr anchor="ctr"/>
          <a:lstStyle/>
          <a:p>
            <a:pPr>
              <a:defRPr/>
            </a:pPr>
            <a:r>
              <a:rPr lang="en-US" sz="2800" dirty="0">
                <a:solidFill>
                  <a:schemeClr val="tx2"/>
                </a:solidFill>
                <a:effectLst/>
              </a:rPr>
              <a:t>Local </a:t>
            </a:r>
            <a:r>
              <a:rPr lang="en-US" sz="2800" dirty="0">
                <a:solidFill>
                  <a:schemeClr val="accent3">
                    <a:lumMod val="75000"/>
                  </a:schemeClr>
                </a:solidFill>
                <a:effectLst/>
              </a:rPr>
              <a:t>4-H</a:t>
            </a:r>
            <a:r>
              <a:rPr lang="en-US" sz="2800" dirty="0">
                <a:solidFill>
                  <a:schemeClr val="tx2"/>
                </a:solidFill>
                <a:effectLst/>
              </a:rPr>
              <a:t> Club Structure</a:t>
            </a:r>
            <a:endParaRPr lang="en-US" sz="1400" b="1" dirty="0">
              <a:solidFill>
                <a:schemeClr val="accent2"/>
              </a:solidFill>
              <a:effectLst>
                <a:outerShdw blurRad="38100" dist="38100" dir="2700000" algn="tl">
                  <a:srgbClr val="C0C0C0"/>
                </a:outerShdw>
              </a:effectLst>
            </a:endParaRPr>
          </a:p>
        </p:txBody>
      </p:sp>
      <p:sp>
        <p:nvSpPr>
          <p:cNvPr id="14382" name="Line 46"/>
          <p:cNvSpPr>
            <a:spLocks noChangeShapeType="1"/>
          </p:cNvSpPr>
          <p:nvPr/>
        </p:nvSpPr>
        <p:spPr bwMode="auto">
          <a:xfrm>
            <a:off x="990600" y="533400"/>
            <a:ext cx="0" cy="4391226"/>
          </a:xfrm>
          <a:prstGeom prst="line">
            <a:avLst/>
          </a:prstGeom>
          <a:noFill/>
          <a:ln w="76200" cmpd="tri">
            <a:solidFill>
              <a:srgbClr val="00B050"/>
            </a:solidFill>
            <a:round/>
            <a:headEnd/>
            <a:tailEnd/>
          </a:ln>
          <a:effectLst/>
        </p:spPr>
        <p:txBody>
          <a:bodyPr/>
          <a:lstStyle/>
          <a:p>
            <a:pPr>
              <a:defRPr/>
            </a:pPr>
            <a:endParaRPr lang="en-US" sz="1400"/>
          </a:p>
        </p:txBody>
      </p:sp>
    </p:spTree>
    <p:extLst>
      <p:ext uri="{BB962C8B-B14F-4D97-AF65-F5344CB8AC3E}">
        <p14:creationId xmlns:p14="http://schemas.microsoft.com/office/powerpoint/2010/main" val="556811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1117</TotalTime>
  <Words>2349</Words>
  <Application>Microsoft Office PowerPoint</Application>
  <PresentationFormat>On-screen Show (4:3)</PresentationFormat>
  <Paragraphs>257</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Century Gothic</vt:lpstr>
      <vt:lpstr>Comic Sans MS</vt:lpstr>
      <vt:lpstr>Courier New</vt:lpstr>
      <vt:lpstr>Palatino Linotype</vt:lpstr>
      <vt:lpstr>Times New Roman</vt:lpstr>
      <vt:lpstr>Wingdings</vt:lpstr>
      <vt:lpstr>Executive</vt:lpstr>
      <vt:lpstr>1_Office Theme</vt:lpstr>
      <vt:lpstr>PowerPoint Presentation</vt:lpstr>
      <vt:lpstr>A 4-H Club is…</vt:lpstr>
      <vt:lpstr>PowerPoint Presentation</vt:lpstr>
      <vt:lpstr>PowerPoint Presentation</vt:lpstr>
      <vt:lpstr>PowerPoint Presentation</vt:lpstr>
      <vt:lpstr>Oklahoma 4-H On TRAC “Taking Revitalization  to All Clubs”</vt:lpstr>
      <vt:lpstr>PowerPoint Presentation</vt:lpstr>
      <vt:lpstr>PowerPoint Presentation</vt:lpstr>
      <vt:lpstr>PowerPoint Presentation</vt:lpstr>
      <vt:lpstr>PowerPoint Presentation</vt:lpstr>
      <vt:lpstr>PowerPoint Presentation</vt:lpstr>
      <vt:lpstr>PowerPoint Presentation</vt:lpstr>
      <vt:lpstr>Activity</vt:lpstr>
      <vt:lpstr>Activity</vt:lpstr>
      <vt:lpstr>Activity</vt:lpstr>
      <vt:lpstr>Oklahoma 4-H On TRAC “Taking Revitalization  to All Clubs”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 Knoepfli</dc:creator>
  <cp:lastModifiedBy>Knoepfli, Karla</cp:lastModifiedBy>
  <cp:revision>156</cp:revision>
  <cp:lastPrinted>2014-02-19T17:52:10Z</cp:lastPrinted>
  <dcterms:created xsi:type="dcterms:W3CDTF">2013-10-30T01:40:19Z</dcterms:created>
  <dcterms:modified xsi:type="dcterms:W3CDTF">2017-04-28T17:41:08Z</dcterms:modified>
</cp:coreProperties>
</file>